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8" r:id="rId1"/>
  </p:sldMasterIdLst>
  <p:notesMasterIdLst>
    <p:notesMasterId r:id="rId18"/>
  </p:notesMasterIdLst>
  <p:handoutMasterIdLst>
    <p:handoutMasterId r:id="rId19"/>
  </p:handoutMasterIdLst>
  <p:sldIdLst>
    <p:sldId id="259" r:id="rId2"/>
    <p:sldId id="365" r:id="rId3"/>
    <p:sldId id="367" r:id="rId4"/>
    <p:sldId id="368" r:id="rId5"/>
    <p:sldId id="372" r:id="rId6"/>
    <p:sldId id="369" r:id="rId7"/>
    <p:sldId id="370" r:id="rId8"/>
    <p:sldId id="371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</p:sldIdLst>
  <p:sldSz cx="12192000" cy="6858000"/>
  <p:notesSz cx="7053263" cy="9309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00"/>
    <a:srgbClr val="0033CC"/>
    <a:srgbClr val="6699FF"/>
    <a:srgbClr val="3366CC"/>
    <a:srgbClr val="2A6302"/>
    <a:srgbClr val="66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4" autoAdjust="0"/>
    <p:restoredTop sz="79859" autoAdjust="0"/>
  </p:normalViewPr>
  <p:slideViewPr>
    <p:cSldViewPr snapToGrid="0" snapToObjects="1">
      <p:cViewPr varScale="1">
        <p:scale>
          <a:sx n="72" d="100"/>
          <a:sy n="72" d="100"/>
        </p:scale>
        <p:origin x="232" y="6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11786997889402"/>
          <c:y val="3.9759101306198037E-2"/>
          <c:w val="0.47077825504180371"/>
          <c:h val="0.8288639163779980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5F-E540-A2F1-099C90C69F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5F-E540-A2F1-099C90C69F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GH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Sheet1!$C$11:$C$12</c:f>
              <c:strCache>
                <c:ptCount val="2"/>
                <c:pt idx="0">
                  <c:v>Male </c:v>
                </c:pt>
                <c:pt idx="1">
                  <c:v>Female</c:v>
                </c:pt>
              </c:strCache>
            </c:strRef>
          </c:cat>
          <c:val>
            <c:numRef>
              <c:f>Sheet1!$D$11:$D$12</c:f>
              <c:numCache>
                <c:formatCode>General</c:formatCode>
                <c:ptCount val="2"/>
                <c:pt idx="0">
                  <c:v>50092</c:v>
                </c:pt>
                <c:pt idx="1">
                  <c:v>37352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5F-E540-A2F1-099C90C69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D023A3-3F17-4AB6-ABB0-2D0CB102E6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4A86C-8EDF-46C2-829D-DBD1332A8E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2442C2D-D39D-49E0-9097-66A51E2AC7A9}" type="datetimeFigureOut">
              <a:rPr lang="en-US"/>
              <a:pPr>
                <a:defRPr/>
              </a:pPr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E719B8-598A-46D9-B712-47D975EC33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E0C8E-BD2C-4FE9-BA84-E9DB243462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wrap="square" lIns="93497" tIns="46749" rIns="93497" bIns="467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C0D23AE-67D8-483C-9930-6B649254C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8CC452-643D-40A3-BD45-F6F16A2C6C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E02A3-CA03-42BB-ACA9-A15DECA74E7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A21546-5EE5-4CDD-A380-0F572F080751}" type="datetimeFigureOut">
              <a:rPr lang="en-US"/>
              <a:pPr>
                <a:defRPr/>
              </a:pPr>
              <a:t>12/5/22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C74D239-12D9-4A27-9427-57BDAC081F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416CCA-022C-4D4C-84A1-95C34360D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E3E0A-26C1-4193-B46E-44DB1BFA06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C70ED-1DAD-4BB4-AB86-512306D50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wrap="square" lIns="93497" tIns="46749" rIns="93497" bIns="467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ACA4A3-0DBE-459C-8625-CD00E35C48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41B8337E-591F-4CFB-9D99-4D9C7EC28D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5450" y="698500"/>
            <a:ext cx="6203950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9482C960-DF60-4F12-AF70-76B466AD6E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4CA994C3-E975-4EEE-986C-B6A314040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D720FD-850D-4A9B-B1A7-21B9C847DEC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ACA4A3-0DBE-459C-8625-CD00E35C4873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00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ACA4A3-0DBE-459C-8625-CD00E35C4873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17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ust.edu.gh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knust.Ghana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twitter.com/_knust_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1044DD-ACD3-4ECA-9EA8-546C898728CA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05046-8131-439B-94A5-FFCB309D6C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1"/>
            <a:ext cx="12192000" cy="854748"/>
            <a:chOff x="0" y="1"/>
            <a:chExt cx="9144000" cy="854748"/>
          </a:xfrm>
        </p:grpSpPr>
        <p:sp>
          <p:nvSpPr>
            <p:cNvPr id="8" name="Rectangle 7"/>
            <p:cNvSpPr/>
            <p:nvPr/>
          </p:nvSpPr>
          <p:spPr>
            <a:xfrm>
              <a:off x="0" y="1"/>
              <a:ext cx="9144000" cy="854748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87656" y="241270"/>
              <a:ext cx="34453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Helvetica"/>
                  <a:cs typeface="Helvetica"/>
                </a:rPr>
                <a:t>Kwame Nkrumah University of </a:t>
              </a:r>
            </a:p>
            <a:p>
              <a:r>
                <a:rPr lang="en-US" sz="1050" dirty="0">
                  <a:solidFill>
                    <a:schemeClr val="bg1"/>
                  </a:solidFill>
                  <a:latin typeface="Helvetica"/>
                  <a:cs typeface="Helvetica"/>
                </a:rPr>
                <a:t>Science &amp; Technology, Kumasi, Ghana</a:t>
              </a:r>
            </a:p>
          </p:txBody>
        </p:sp>
        <p:pic>
          <p:nvPicPr>
            <p:cNvPr id="10" name="Picture 9" descr="KNUST_logo Vecto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5789" y="157852"/>
              <a:ext cx="491867" cy="625979"/>
            </a:xfrm>
            <a:prstGeom prst="rect">
              <a:avLst/>
            </a:prstGeom>
          </p:spPr>
        </p:pic>
      </p:grp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914400" y="2167741"/>
            <a:ext cx="103632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>
                <a:latin typeface="Helvetica"/>
              </a:rPr>
              <a:t>Click to edit Master title style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71341" y="4010849"/>
            <a:ext cx="8534400" cy="1599330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en-GB" b="1">
                <a:solidFill>
                  <a:schemeClr val="tx1"/>
                </a:solidFill>
                <a:latin typeface="Helvetica"/>
              </a:rPr>
              <a:t>Click to edit Master subtitle style</a:t>
            </a:r>
            <a:endParaRPr lang="en-US" sz="18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7830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385722-9057-403C-8472-C663E7B0A191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5992946"/>
            <a:ext cx="12192000" cy="865057"/>
            <a:chOff x="0" y="5992943"/>
            <a:chExt cx="9144000" cy="865057"/>
          </a:xfrm>
        </p:grpSpPr>
        <p:sp>
          <p:nvSpPr>
            <p:cNvPr id="8" name="Rectangle 7"/>
            <p:cNvSpPr/>
            <p:nvPr/>
          </p:nvSpPr>
          <p:spPr>
            <a:xfrm>
              <a:off x="0" y="6377674"/>
              <a:ext cx="9144000" cy="48032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5992943"/>
              <a:ext cx="9144000" cy="36340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" name="Picture 9" descr="KNUST_logo Vecto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208" y="6021427"/>
              <a:ext cx="205238" cy="283189"/>
            </a:xfrm>
            <a:prstGeom prst="rect">
              <a:avLst/>
            </a:prstGeom>
          </p:spPr>
        </p:pic>
        <p:sp>
          <p:nvSpPr>
            <p:cNvPr id="11" name="TextBox 10">
              <a:hlinkClick r:id="rId3"/>
            </p:cNvPr>
            <p:cNvSpPr txBox="1"/>
            <p:nvPr/>
          </p:nvSpPr>
          <p:spPr>
            <a:xfrm>
              <a:off x="7137936" y="6036146"/>
              <a:ext cx="1548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err="1">
                  <a:solidFill>
                    <a:schemeClr val="bg1"/>
                  </a:solidFill>
                  <a:latin typeface="Helvetica"/>
                  <a:cs typeface="Helvetica"/>
                </a:rPr>
                <a:t>www.knust.edu.gh</a:t>
              </a:r>
              <a:endParaRPr lang="en-US" sz="9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pic>
          <p:nvPicPr>
            <p:cNvPr id="12" name="Picture 11">
              <a:hlinkClick r:id="rId4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1258" y="6042056"/>
              <a:ext cx="268162" cy="268162"/>
            </a:xfrm>
            <a:prstGeom prst="rect">
              <a:avLst/>
            </a:prstGeom>
          </p:spPr>
        </p:pic>
        <p:pic>
          <p:nvPicPr>
            <p:cNvPr id="13" name="Picture 12">
              <a:hlinkClick r:id="rId6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7791" y="6029719"/>
              <a:ext cx="292217" cy="292217"/>
            </a:xfrm>
            <a:prstGeom prst="rect">
              <a:avLst/>
            </a:prstGeom>
          </p:spPr>
        </p:pic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19884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rgbClr val="C00000"/>
                </a:solidFill>
              </a:defRPr>
            </a:lvl1pPr>
          </a:lstStyle>
          <a:p>
            <a:pPr algn="l"/>
            <a:r>
              <a:rPr lang="en-GB">
                <a:solidFill>
                  <a:srgbClr val="008000"/>
                </a:solidFill>
                <a:latin typeface="Helvetica"/>
              </a:rPr>
              <a:t>Click to edit Master title style</a:t>
            </a:r>
            <a:endParaRPr lang="en-US" dirty="0">
              <a:solidFill>
                <a:srgbClr val="008000"/>
              </a:solidFill>
              <a:latin typeface="Helvetica"/>
              <a:cs typeface="Helvetic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97DBC-71D0-41B2-A7F0-9EDD5963EA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1" y="946257"/>
            <a:ext cx="10972799" cy="49101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22941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C90751-C0FB-4ACF-B2AB-A18C1F5C2CFC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C9DDF-C8DD-449E-A82D-6150D73C6E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93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055E7A-18CC-4AAD-9D99-5247500405FB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80437-2CEC-4F7D-9CAD-8256EAEE8D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730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2B8528-EF99-48D0-8675-D954CF9FE088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02375B-3F70-489F-BB1C-46CD198485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45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36C8AA-DC77-43E2-A564-6E04FD89EEDF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F0E67-6054-4EB1-BC14-37C119C6EE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52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A9FF76-63D1-4059-A86A-4E7898E07CA3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C536B-3EA9-4A22-B54D-0C1F94AF94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62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467F4D-D76C-4AC7-A6D3-73450AF7C83E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40598-84AF-4909-8DAF-21C59D8E39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09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70620-AA56-4C74-A3C8-44A08F2A2826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00833-1D83-44DE-9098-6B1F0E39288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198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9DD0BC-21AA-4D43-98B6-8346A63B7CF9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60437-28C4-44CB-9CDF-FEDE027486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82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864F1-FA3C-4510-96E6-24B5681B9D89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B20C64-79CC-48B2-8B35-99EED4284D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99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2637"/>
            <a:ext cx="10972800" cy="4923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385722-9057-403C-8472-C663E7B0A191}" type="datetime1">
              <a:rPr lang="en-US" smtClean="0"/>
              <a:pPr>
                <a:defRPr/>
              </a:pPr>
              <a:t>12/5/22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7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17" Type="http://schemas.openxmlformats.org/officeDocument/2006/relationships/image" Target="../media/image53.png"/><Relationship Id="rId2" Type="http://schemas.openxmlformats.org/officeDocument/2006/relationships/image" Target="../media/image38.jpe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Slide Number Placeholder 1">
            <a:extLst>
              <a:ext uri="{FF2B5EF4-FFF2-40B4-BE49-F238E27FC236}">
                <a16:creationId xmlns:a16="http://schemas.microsoft.com/office/drawing/2014/main" id="{099D2755-68EA-4C17-95B4-F34DAE9B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fld id="{11EEAF45-3267-4777-ACC1-FA5F43FFBFB6}" type="slidenum">
              <a:rPr lang="en-US" altLang="en-US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None/>
                <a:defRPr/>
              </a:pPr>
              <a:t>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8434" name="Title 1">
            <a:extLst>
              <a:ext uri="{FF2B5EF4-FFF2-40B4-BE49-F238E27FC236}">
                <a16:creationId xmlns:a16="http://schemas.microsoft.com/office/drawing/2014/main" id="{A839A504-E40A-4880-BD08-BA95A4846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0741" y="3033141"/>
            <a:ext cx="10046368" cy="1633928"/>
          </a:xfr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Introduction to the Kwame Nkrumah University of Science and Technology, Kumasi Ghana</a:t>
            </a:r>
          </a:p>
        </p:txBody>
      </p:sp>
      <p:sp>
        <p:nvSpPr>
          <p:cNvPr id="18439" name="Rectangle 23">
            <a:extLst>
              <a:ext uri="{FF2B5EF4-FFF2-40B4-BE49-F238E27FC236}">
                <a16:creationId xmlns:a16="http://schemas.microsoft.com/office/drawing/2014/main" id="{E7E37F99-97C3-4922-B424-E47D2EFD4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-1588"/>
            <a:ext cx="184150" cy="46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endParaRPr lang="en-US" altLang="en-US" sz="240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76B75-D99F-3E9A-9B4A-5D0F1755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D7480D-1FF6-3BDB-DCDB-5DAE15DF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Kwame Nkrumah University of Science and Technology</a:t>
            </a: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8B322AF4-BAA7-B2FE-B9F5-5C81975DF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62422"/>
            <a:ext cx="3721782" cy="27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KNUST Map">
            <a:extLst>
              <a:ext uri="{FF2B5EF4-FFF2-40B4-BE49-F238E27FC236}">
                <a16:creationId xmlns:a16="http://schemas.microsoft.com/office/drawing/2014/main" id="{A16F515D-C66F-57CE-B0C4-A9FAC9E38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324" y="1276461"/>
            <a:ext cx="6549953" cy="470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1FA0DB-7F99-0FF2-52BB-10B108CF694B}"/>
              </a:ext>
            </a:extLst>
          </p:cNvPr>
          <p:cNvSpPr/>
          <p:nvPr/>
        </p:nvSpPr>
        <p:spPr>
          <a:xfrm>
            <a:off x="5100498" y="694327"/>
            <a:ext cx="5541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Beautiful campus of 17 km</a:t>
            </a:r>
            <a:r>
              <a:rPr lang="en-US" b="1" baseline="30000" dirty="0"/>
              <a:t>2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601E2DE5-C9F6-9B9E-99F0-8632DB343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94327"/>
            <a:ext cx="3721782" cy="27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64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C0A24-1DCB-5EB7-F9BF-6022B077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1AFF0A-CA85-08BF-B365-BBCA882C8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Kwame Nkrumah University of Science and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658E5-2911-8BB5-D19F-56462E2E8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61" y="862613"/>
            <a:ext cx="5162396" cy="2901843"/>
          </a:xfrm>
          <a:prstGeom prst="rect">
            <a:avLst/>
          </a:prstGeom>
        </p:spPr>
      </p:pic>
      <p:pic>
        <p:nvPicPr>
          <p:cNvPr id="6" name="Picture 2" descr="Image may contain: sky and outdoor">
            <a:extLst>
              <a:ext uri="{FF2B5EF4-FFF2-40B4-BE49-F238E27FC236}">
                <a16:creationId xmlns:a16="http://schemas.microsoft.com/office/drawing/2014/main" id="{6D6637D7-4B77-15F0-EB63-CAD44FDEB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82" y="882650"/>
            <a:ext cx="4599156" cy="292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D3B0D-BBAB-7581-BEC3-671175B69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40" y="3764456"/>
            <a:ext cx="5162397" cy="26817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9E2F2F-620E-59BA-9727-85A090C34621}"/>
              </a:ext>
            </a:extLst>
          </p:cNvPr>
          <p:cNvSpPr/>
          <p:nvPr/>
        </p:nvSpPr>
        <p:spPr>
          <a:xfrm>
            <a:off x="6433310" y="4969541"/>
            <a:ext cx="1415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Takoradi</a:t>
            </a:r>
            <a:endParaRPr lang="en-US" b="1" baseline="30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3B6F4F-2E0C-B3CB-56BA-84F95C50131E}"/>
              </a:ext>
            </a:extLst>
          </p:cNvPr>
          <p:cNvSpPr/>
          <p:nvPr/>
        </p:nvSpPr>
        <p:spPr>
          <a:xfrm>
            <a:off x="8631111" y="4178189"/>
            <a:ext cx="1027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Accra</a:t>
            </a:r>
            <a:endParaRPr lang="en-US" b="1" baseline="30000" dirty="0"/>
          </a:p>
        </p:txBody>
      </p:sp>
      <p:sp>
        <p:nvSpPr>
          <p:cNvPr id="10" name="Arrow: Right 6">
            <a:extLst>
              <a:ext uri="{FF2B5EF4-FFF2-40B4-BE49-F238E27FC236}">
                <a16:creationId xmlns:a16="http://schemas.microsoft.com/office/drawing/2014/main" id="{D04D8A6F-3C51-DC9F-4586-D3500AF106A6}"/>
              </a:ext>
            </a:extLst>
          </p:cNvPr>
          <p:cNvSpPr/>
          <p:nvPr/>
        </p:nvSpPr>
        <p:spPr>
          <a:xfrm flipH="1">
            <a:off x="5920660" y="4969540"/>
            <a:ext cx="539220" cy="501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Arrow: Right 13">
            <a:extLst>
              <a:ext uri="{FF2B5EF4-FFF2-40B4-BE49-F238E27FC236}">
                <a16:creationId xmlns:a16="http://schemas.microsoft.com/office/drawing/2014/main" id="{14436BFE-1720-07A0-2AF8-24D65BF86276}"/>
              </a:ext>
            </a:extLst>
          </p:cNvPr>
          <p:cNvSpPr/>
          <p:nvPr/>
        </p:nvSpPr>
        <p:spPr>
          <a:xfrm rot="5400000" flipH="1">
            <a:off x="8886401" y="3624488"/>
            <a:ext cx="461093" cy="709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37D13A-98FE-706E-6571-5381F918D83B}"/>
              </a:ext>
            </a:extLst>
          </p:cNvPr>
          <p:cNvSpPr/>
          <p:nvPr/>
        </p:nvSpPr>
        <p:spPr>
          <a:xfrm>
            <a:off x="1650498" y="2868295"/>
            <a:ext cx="3335419" cy="461665"/>
          </a:xfrm>
          <a:prstGeom prst="rect">
            <a:avLst/>
          </a:prstGeom>
          <a:ln>
            <a:solidFill>
              <a:srgbClr val="0033CC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Kumasi: Main Campus</a:t>
            </a:r>
            <a:endParaRPr lang="en-US" b="1" baseline="30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7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156EE9-07EB-E61B-34AC-94274BDB7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38A92C-903A-320C-0829-130C06E3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Kwame Nkrumah University of Science and Technology</a:t>
            </a:r>
          </a:p>
        </p:txBody>
      </p:sp>
      <p:pic>
        <p:nvPicPr>
          <p:cNvPr id="5" name="Picture 4" descr="Campus view">
            <a:extLst>
              <a:ext uri="{FF2B5EF4-FFF2-40B4-BE49-F238E27FC236}">
                <a16:creationId xmlns:a16="http://schemas.microsoft.com/office/drawing/2014/main" id="{501063FF-86B8-6561-71DA-466311879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458" y="851970"/>
            <a:ext cx="6305798" cy="58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3F46EC-D1B4-E1D9-59E9-B0926D47F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378" y="854280"/>
            <a:ext cx="3279683" cy="58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10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6E0C44-78A8-9EE9-6A79-E2549849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6664AD-7861-D585-44C5-C73203604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KNUST Colleges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F1744-E2A3-6E74-6780-899D9778CDF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3600" b="1" dirty="0"/>
              <a:t>Six colleges 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effectLst/>
                <a:latin typeface="Helvetica" pitchFamily="2" charset="0"/>
              </a:rPr>
              <a:t>AGRICULTURE</a:t>
            </a:r>
            <a:r>
              <a:rPr lang="en-GB" sz="2400" dirty="0">
                <a:solidFill>
                  <a:srgbClr val="1D1D1B"/>
                </a:solidFill>
                <a:latin typeface="Helvetica" pitchFamily="2" charset="0"/>
              </a:rPr>
              <a:t> </a:t>
            </a:r>
            <a:r>
              <a:rPr lang="en-GB" sz="2400" dirty="0">
                <a:solidFill>
                  <a:srgbClr val="1D1D1B"/>
                </a:solidFill>
                <a:effectLst/>
                <a:latin typeface="Helvetica" pitchFamily="2" charset="0"/>
              </a:rPr>
              <a:t>AND NATURAL RESOURCES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latin typeface="Helvetica" pitchFamily="2" charset="0"/>
              </a:rPr>
              <a:t>ART AND BUILT ENVIRONMENT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effectLst/>
                <a:latin typeface="Helvetica" pitchFamily="2" charset="0"/>
              </a:rPr>
              <a:t>ENGINEERING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latin typeface="Helvetica" pitchFamily="2" charset="0"/>
              </a:rPr>
              <a:t>HEALTH SCIENCES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latin typeface="Helvetica" pitchFamily="2" charset="0"/>
              </a:rPr>
              <a:t>HUMANITIES AND SOCIAL SCIENCES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1D1D1B"/>
                </a:solidFill>
                <a:latin typeface="Helvetica" pitchFamily="2" charset="0"/>
              </a:rPr>
              <a:t>SCIENCE</a:t>
            </a:r>
          </a:p>
          <a:p>
            <a:pPr marL="800100" lvl="1" indent="-457200">
              <a:lnSpc>
                <a:spcPct val="15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0000CC"/>
                </a:solidFill>
                <a:latin typeface="Helvetica" pitchFamily="2" charset="0"/>
              </a:rPr>
              <a:t>INSTITUTE OF DISTANCE LEARNING</a:t>
            </a:r>
          </a:p>
        </p:txBody>
      </p:sp>
    </p:spTree>
    <p:extLst>
      <p:ext uri="{BB962C8B-B14F-4D97-AF65-F5344CB8AC3E}">
        <p14:creationId xmlns:p14="http://schemas.microsoft.com/office/powerpoint/2010/main" val="161788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2557AC-1E8F-27BB-8EA1-CD691C2E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B63CB5-0940-A280-3024-29DC1A62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Kwame Nkrumah University of Science and Technology</a:t>
            </a:r>
          </a:p>
        </p:txBody>
      </p:sp>
      <p:pic>
        <p:nvPicPr>
          <p:cNvPr id="5" name="Picture 2" descr="Image result for knust gallery">
            <a:extLst>
              <a:ext uri="{FF2B5EF4-FFF2-40B4-BE49-F238E27FC236}">
                <a16:creationId xmlns:a16="http://schemas.microsoft.com/office/drawing/2014/main" id="{A58B07E3-D269-3574-BAB8-6D343496F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3" y="775128"/>
            <a:ext cx="4936599" cy="328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mech.knust.edu.gh/sites/mech.knust.edu.gh/files/2018-09/llab.jpg">
            <a:extLst>
              <a:ext uri="{FF2B5EF4-FFF2-40B4-BE49-F238E27FC236}">
                <a16:creationId xmlns:a16="http://schemas.microsoft.com/office/drawing/2014/main" id="{20D12256-9D78-A109-0FAB-125D10FD2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3" y="4064134"/>
            <a:ext cx="5430259" cy="271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E9C738-0E6A-D4B9-DF0C-DFDB94ADD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907" y="775129"/>
            <a:ext cx="5847119" cy="3289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547A1B-1A8E-4391-4964-FFFE1D6B3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402" y="4064134"/>
            <a:ext cx="5430259" cy="271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1006A-B5A6-CA96-9730-EA140A4C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CE92BC-A0D0-2E98-E8FE-9EFA2EB6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Statistics at KNUST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6B5F99-127B-033E-DF1C-154493F9BD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48" t="73534" r="51528" b="10294"/>
          <a:stretch/>
        </p:blipFill>
        <p:spPr>
          <a:xfrm>
            <a:off x="114299" y="953820"/>
            <a:ext cx="6129337" cy="280035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0F6BD7E-2C37-9F8F-C5D5-4CF0C2656C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691826"/>
              </p:ext>
            </p:extLst>
          </p:nvPr>
        </p:nvGraphicFramePr>
        <p:xfrm>
          <a:off x="6243636" y="953820"/>
          <a:ext cx="5338764" cy="303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DA200ED-5B77-EE2B-F3B5-E06CFD4699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000"/>
          <a:stretch/>
        </p:blipFill>
        <p:spPr>
          <a:xfrm>
            <a:off x="6282691" y="4103200"/>
            <a:ext cx="3747285" cy="2342054"/>
          </a:xfrm>
          <a:prstGeom prst="rect">
            <a:avLst/>
          </a:prstGeom>
        </p:spPr>
      </p:pic>
      <p:pic>
        <p:nvPicPr>
          <p:cNvPr id="8" name="Picture 6" descr="PhD, MPhil and MSc Programmes in Engineering">
            <a:extLst>
              <a:ext uri="{FF2B5EF4-FFF2-40B4-BE49-F238E27FC236}">
                <a16:creationId xmlns:a16="http://schemas.microsoft.com/office/drawing/2014/main" id="{777F5A05-0A58-E0E5-09D9-7985016A3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2"/>
          <a:stretch/>
        </p:blipFill>
        <p:spPr bwMode="auto">
          <a:xfrm>
            <a:off x="1755345" y="4099296"/>
            <a:ext cx="4482690" cy="240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6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5760C3-ACFA-9292-2901-EC8866F5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3FC9A6-0747-1DB8-85AB-C6DED030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Statistics at KNUST</a:t>
            </a:r>
          </a:p>
        </p:txBody>
      </p:sp>
      <p:pic>
        <p:nvPicPr>
          <p:cNvPr id="5" name="Picture 2" descr="Tiled Campus">
            <a:extLst>
              <a:ext uri="{FF2B5EF4-FFF2-40B4-BE49-F238E27FC236}">
                <a16:creationId xmlns:a16="http://schemas.microsoft.com/office/drawing/2014/main" id="{9A030B0E-A0B4-16FE-2ABC-B31A3DBA6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8779" y="814533"/>
            <a:ext cx="8874443" cy="3423001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553F48-DDF4-4703-A73B-0E00A402EE5B}"/>
              </a:ext>
            </a:extLst>
          </p:cNvPr>
          <p:cNvSpPr/>
          <p:nvPr/>
        </p:nvSpPr>
        <p:spPr>
          <a:xfrm>
            <a:off x="1658779" y="4421144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1,120 Academic staff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6B36F6-BEF2-BA9E-3594-3D196C16F731}"/>
              </a:ext>
            </a:extLst>
          </p:cNvPr>
          <p:cNvSpPr/>
          <p:nvPr/>
        </p:nvSpPr>
        <p:spPr>
          <a:xfrm>
            <a:off x="7041574" y="4373433"/>
            <a:ext cx="3080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3,237  Total </a:t>
            </a:r>
            <a:r>
              <a:rPr lang="fr-FR" b="1" dirty="0" err="1"/>
              <a:t>work</a:t>
            </a:r>
            <a:r>
              <a:rPr lang="fr-FR" b="1" dirty="0"/>
              <a:t> force</a:t>
            </a:r>
          </a:p>
        </p:txBody>
      </p:sp>
    </p:spTree>
    <p:extLst>
      <p:ext uri="{BB962C8B-B14F-4D97-AF65-F5344CB8AC3E}">
        <p14:creationId xmlns:p14="http://schemas.microsoft.com/office/powerpoint/2010/main" val="381841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43F0C7-64EA-EF38-455C-13A091EA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CF10ED-BC72-D662-D70D-032C6F5CB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8F14F023-BB06-5503-79BB-B4E7E7F0F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63" y="750274"/>
            <a:ext cx="3569826" cy="267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C03395-4FAF-04BF-AAF8-E94FFFD943AE}"/>
              </a:ext>
            </a:extLst>
          </p:cNvPr>
          <p:cNvSpPr/>
          <p:nvPr/>
        </p:nvSpPr>
        <p:spPr>
          <a:xfrm>
            <a:off x="4179426" y="894523"/>
            <a:ext cx="67897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</a:rPr>
              <a:t>Created</a:t>
            </a:r>
            <a:r>
              <a:rPr lang="fr-FR" dirty="0">
                <a:latin typeface="+mn-lt"/>
              </a:rPr>
              <a:t> in </a:t>
            </a:r>
            <a:r>
              <a:rPr lang="en-US" dirty="0">
                <a:latin typeface="+mn-lt"/>
              </a:rPr>
              <a:t>2009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</a:rPr>
              <a:t>Multidisciplinary</a:t>
            </a:r>
            <a:r>
              <a:rPr lang="fr-FR" dirty="0">
                <a:latin typeface="+mn-lt"/>
              </a:rPr>
              <a:t> </a:t>
            </a:r>
            <a:r>
              <a:rPr lang="en-US" dirty="0">
                <a:latin typeface="+mn-lt"/>
              </a:rPr>
              <a:t>research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dirty="0">
                <a:latin typeface="+mn-lt"/>
              </a:rPr>
              <a:t>In the area of Energy (</a:t>
            </a:r>
            <a:r>
              <a:rPr lang="en-US" dirty="0">
                <a:latin typeface="+mn-lt"/>
              </a:rPr>
              <a:t>Conventional</a:t>
            </a:r>
            <a:r>
              <a:rPr lang="fr-FR" dirty="0">
                <a:latin typeface="+mn-lt"/>
              </a:rPr>
              <a:t> and </a:t>
            </a:r>
            <a:r>
              <a:rPr lang="en-US" dirty="0">
                <a:latin typeface="+mn-lt"/>
              </a:rPr>
              <a:t>Non-conventional</a:t>
            </a:r>
            <a:r>
              <a:rPr lang="fr-FR" dirty="0">
                <a:latin typeface="+mn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dirty="0">
                <a:latin typeface="+mn-lt"/>
              </a:rPr>
              <a:t>National and international relevance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F1513FE2-40FE-0DF5-A2C1-B51C705B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63" y="3429000"/>
            <a:ext cx="3569826" cy="267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1 The Energy Center\Short Courses\Short Courses - 2011.05\DSCN1010.jpg">
            <a:extLst>
              <a:ext uri="{FF2B5EF4-FFF2-40B4-BE49-F238E27FC236}">
                <a16:creationId xmlns:a16="http://schemas.microsoft.com/office/drawing/2014/main" id="{3C7FD0D3-B1BD-3070-0755-5B38F1C99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567" y="2776490"/>
            <a:ext cx="4441648" cy="333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TEC-KNUST\REEP\SHORT-COURSE\IMAGE_BANK\2-1332-uk-biofuels-update.jpg">
            <a:extLst>
              <a:ext uri="{FF2B5EF4-FFF2-40B4-BE49-F238E27FC236}">
                <a16:creationId xmlns:a16="http://schemas.microsoft.com/office/drawing/2014/main" id="{A5067F08-E3F2-31DF-9C5C-3AC69B23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789" y="2776490"/>
            <a:ext cx="2555815" cy="333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33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CBD7E-D363-CEC3-7C08-74E8A51C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420F8E-B8B0-6E4F-1793-B09019B2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269E78-C7A8-2248-449E-B2047EF410F5}"/>
              </a:ext>
            </a:extLst>
          </p:cNvPr>
          <p:cNvSpPr txBox="1">
            <a:spLocks/>
          </p:cNvSpPr>
          <p:nvPr/>
        </p:nvSpPr>
        <p:spPr>
          <a:xfrm>
            <a:off x="4598487" y="798042"/>
            <a:ext cx="6707975" cy="4928989"/>
          </a:xfrm>
          <a:prstGeom prst="rect">
            <a:avLst/>
          </a:prstGeom>
        </p:spPr>
        <p:txBody>
          <a:bodyPr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defRPr/>
            </a:pPr>
            <a:r>
              <a:rPr lang="en-US" dirty="0"/>
              <a:t>Training</a:t>
            </a:r>
            <a:endParaRPr lang="fr-FR" dirty="0"/>
          </a:p>
          <a:p>
            <a:pPr algn="just" fontAlgn="auto">
              <a:spcAft>
                <a:spcPts val="0"/>
              </a:spcAft>
              <a:defRPr/>
            </a:pPr>
            <a:r>
              <a:rPr lang="fr-FR" dirty="0"/>
              <a:t>Re</a:t>
            </a:r>
            <a:r>
              <a:rPr lang="en-US" dirty="0"/>
              <a:t>search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dirty="0"/>
              <a:t>Advisory services to public and private actors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dirty="0"/>
              <a:t>Harvesting and dissemination of knowledge and best-practices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dirty="0"/>
              <a:t>Enhance capabilities of selected/ interested academic staff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n-US" dirty="0"/>
              <a:t>Create an effective organizational framework for collaborative, interdisciplinary R&amp;D within KNUST</a:t>
            </a:r>
          </a:p>
          <a:p>
            <a:pPr algn="just" fontAlgn="auto">
              <a:spcAft>
                <a:spcPts val="0"/>
              </a:spcAft>
              <a:defRPr/>
            </a:pPr>
            <a:endParaRPr lang="fr-FR" b="1" dirty="0"/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b="1" dirty="0">
                <a:solidFill>
                  <a:srgbClr val="0000CC"/>
                </a:solidFill>
              </a:rPr>
              <a:t>In energy technology, policy and management</a:t>
            </a:r>
            <a:endParaRPr lang="fr-FR" b="1" dirty="0">
              <a:solidFill>
                <a:srgbClr val="0000CC"/>
              </a:solidFill>
            </a:endParaRPr>
          </a:p>
          <a:p>
            <a:pPr algn="just" fontAlgn="auto">
              <a:spcAft>
                <a:spcPts val="0"/>
              </a:spcAft>
              <a:defRPr/>
            </a:pPr>
            <a:endParaRPr lang="en-US" b="1" dirty="0"/>
          </a:p>
        </p:txBody>
      </p:sp>
      <p:pic>
        <p:nvPicPr>
          <p:cNvPr id="6" name="Picture 1" descr="D:\1 The Energy Center\Short Courses\Short Courses - 2011.01\Pictures\Pictures Jan 2011\DSCI0736.JPG">
            <a:extLst>
              <a:ext uri="{FF2B5EF4-FFF2-40B4-BE49-F238E27FC236}">
                <a16:creationId xmlns:a16="http://schemas.microsoft.com/office/drawing/2014/main" id="{8A659EB2-892D-A49A-572D-EAB78829B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6" y="3477139"/>
            <a:ext cx="3988887" cy="253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 descr="HPIM0553.JPG">
            <a:extLst>
              <a:ext uri="{FF2B5EF4-FFF2-40B4-BE49-F238E27FC236}">
                <a16:creationId xmlns:a16="http://schemas.microsoft.com/office/drawing/2014/main" id="{58C2F604-A04E-47C2-D2B5-B95CC401D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6" y="727500"/>
            <a:ext cx="3979339" cy="274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45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C4140-DB95-51E8-3E49-9491B8A6B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B62445-37C8-32BA-0E20-3E3EEC17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 – Focus areas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91B59-FD1B-B33D-C1AC-31F3BB7392F9}"/>
              </a:ext>
            </a:extLst>
          </p:cNvPr>
          <p:cNvSpPr/>
          <p:nvPr/>
        </p:nvSpPr>
        <p:spPr>
          <a:xfrm>
            <a:off x="1632405" y="1133343"/>
            <a:ext cx="67495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err="1">
                <a:latin typeface="+mn-lt"/>
                <a:ea typeface="+mn-ea"/>
              </a:rPr>
              <a:t>Some</a:t>
            </a:r>
            <a:r>
              <a:rPr lang="fr-FR" b="1" dirty="0">
                <a:latin typeface="+mn-lt"/>
                <a:ea typeface="+mn-ea"/>
              </a:rPr>
              <a:t> of the focus areas are: 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Wind, Solar PV, Solar Thermal,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Biomass</a:t>
            </a:r>
            <a:r>
              <a:rPr lang="fr-FR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Biogas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Biofuels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Waste to Energy,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Hydropower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Energy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Economics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 and Financial Modeling, Energy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Efficiency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Energy Policy, Smart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Grid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Systems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Conventional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 Sources of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energy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, </a:t>
            </a:r>
            <a:r>
              <a:rPr lang="fr-FR" b="1" dirty="0" err="1">
                <a:solidFill>
                  <a:srgbClr val="C00000"/>
                </a:solidFill>
                <a:latin typeface="+mn-lt"/>
                <a:ea typeface="+mn-ea"/>
              </a:rPr>
              <a:t>Climate</a:t>
            </a:r>
            <a:r>
              <a:rPr lang="fr-FR" b="1" dirty="0">
                <a:solidFill>
                  <a:srgbClr val="C00000"/>
                </a:solidFill>
                <a:latin typeface="+mn-lt"/>
                <a:ea typeface="+mn-ea"/>
              </a:rPr>
              <a:t> Change</a:t>
            </a:r>
            <a:r>
              <a:rPr lang="en-US" b="1" dirty="0">
                <a:solidFill>
                  <a:srgbClr val="C00000"/>
                </a:solidFill>
                <a:latin typeface="+mn-lt"/>
                <a:ea typeface="+mn-ea"/>
              </a:rPr>
              <a:t>, etc</a:t>
            </a:r>
            <a:r>
              <a:rPr lang="en-US" b="1" dirty="0">
                <a:latin typeface="+mn-lt"/>
                <a:ea typeface="+mn-ea"/>
              </a:rPr>
              <a:t>.</a:t>
            </a:r>
            <a:endParaRPr lang="fr-FR" b="1" dirty="0">
              <a:latin typeface="+mn-lt"/>
              <a:ea typeface="+mn-ea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62DF074-81CA-644E-217D-A8767300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583" y="5037215"/>
            <a:ext cx="206864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718AC1-A210-888C-BF06-7B7EEB976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794" y="3738783"/>
            <a:ext cx="206114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C64102-B4C7-EAE0-9720-4B1CDF12B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666" y="3653803"/>
            <a:ext cx="1866718" cy="18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6375AB8-C18A-C9EA-C640-538B73ED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455" y="3683531"/>
            <a:ext cx="2049426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http://media-3.web.britannica.com/eb-media/29/102529-050-8EB3A363.jpg">
            <a:extLst>
              <a:ext uri="{FF2B5EF4-FFF2-40B4-BE49-F238E27FC236}">
                <a16:creationId xmlns:a16="http://schemas.microsoft.com/office/drawing/2014/main" id="{BCD8E6D4-AC52-AB0A-EB0D-252DC563A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610" y="5479403"/>
            <a:ext cx="2038557" cy="132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48D9ED7E-7D2C-98F4-67ED-1C5DAA8F7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9" t="42215"/>
          <a:stretch/>
        </p:blipFill>
        <p:spPr bwMode="auto">
          <a:xfrm>
            <a:off x="7596596" y="5145153"/>
            <a:ext cx="2391645" cy="165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5651C5A-469C-8DEE-35AC-3A13C6E4C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0" r="9177" b="7473"/>
          <a:stretch/>
        </p:blipFill>
        <p:spPr bwMode="auto">
          <a:xfrm>
            <a:off x="8599924" y="3339148"/>
            <a:ext cx="204141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EFFA52-8659-10CE-05E9-09692011562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3" t="35888" r="40667" b="2500"/>
          <a:stretch/>
        </p:blipFill>
        <p:spPr>
          <a:xfrm>
            <a:off x="8563935" y="1083469"/>
            <a:ext cx="1843294" cy="2194560"/>
          </a:xfrm>
          <a:prstGeom prst="rect">
            <a:avLst/>
          </a:prstGeom>
        </p:spPr>
      </p:pic>
      <p:pic>
        <p:nvPicPr>
          <p:cNvPr id="14" name="Picture 13" descr="New Picture (2).bmp">
            <a:extLst>
              <a:ext uri="{FF2B5EF4-FFF2-40B4-BE49-F238E27FC236}">
                <a16:creationId xmlns:a16="http://schemas.microsoft.com/office/drawing/2014/main" id="{867F8677-A0BE-37BE-969D-A38C089F55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41076" y="3653803"/>
            <a:ext cx="2261390" cy="1828800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182EDCCD-ACBE-E084-FCC3-445B5C1B1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38" y="5067409"/>
            <a:ext cx="2267262" cy="150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5B91A12-AC22-8583-542F-14F88D715853}"/>
              </a:ext>
            </a:extLst>
          </p:cNvPr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55F9223D-1801-43BC-8D8F-227EAB34951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16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895E35-C775-DC94-4679-7B4F3262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E3CF66-6713-EA1B-3323-2FF22485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 – Projects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7265C37-0495-E887-559D-8BE77EDD0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15005"/>
            <a:ext cx="10076336" cy="8520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GB" altLang="en-US" b="1" dirty="0">
                <a:latin typeface="+mn-lt"/>
                <a:ea typeface="+mn-ea"/>
              </a:rPr>
              <a:t>Since its Creation, TBHEC has actively implemented </a:t>
            </a:r>
            <a:r>
              <a:rPr lang="en-GB" altLang="en-US" b="1" dirty="0">
                <a:solidFill>
                  <a:srgbClr val="0033CC"/>
                </a:solidFill>
                <a:latin typeface="+mn-lt"/>
                <a:ea typeface="+mn-ea"/>
              </a:rPr>
              <a:t>more than 70 projects </a:t>
            </a:r>
            <a:r>
              <a:rPr lang="en-GB" altLang="en-US" b="1" dirty="0">
                <a:latin typeface="+mn-lt"/>
                <a:ea typeface="+mn-ea"/>
              </a:rPr>
              <a:t>funded by various partners.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B841452-3FC5-D478-238E-172C22AEB196}"/>
              </a:ext>
            </a:extLst>
          </p:cNvPr>
          <p:cNvSpPr txBox="1">
            <a:spLocks/>
          </p:cNvSpPr>
          <p:nvPr/>
        </p:nvSpPr>
        <p:spPr>
          <a:xfrm>
            <a:off x="7898305" y="6356351"/>
            <a:ext cx="2312495" cy="3743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55F9223D-1801-43BC-8D8F-227EAB34951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11BF4D-14C9-3D2B-F4CA-B8A6FCD97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70" y="1554972"/>
            <a:ext cx="4239556" cy="2570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51711-090B-6A6E-8D3F-DD0D7791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830" y="1667088"/>
            <a:ext cx="3643642" cy="2576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8A85ED-C108-8820-DCA5-3E5C87B7B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865" y="4125638"/>
            <a:ext cx="3931061" cy="26233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00149C-0F90-BEAC-EE11-015CC3F4995C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5"/>
          <a:stretch/>
        </p:blipFill>
        <p:spPr bwMode="auto">
          <a:xfrm>
            <a:off x="6711830" y="4251301"/>
            <a:ext cx="3643642" cy="228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916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506D86-C54E-0D5B-A1EB-BF68A267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A273CA-E9F0-7B11-955D-D73C74E9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 – Some projects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75E3E4-4B55-5120-717B-9956DE23D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855125"/>
              </p:ext>
            </p:extLst>
          </p:nvPr>
        </p:nvGraphicFramePr>
        <p:xfrm>
          <a:off x="2289031" y="754356"/>
          <a:ext cx="7379766" cy="4997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662">
                  <a:extLst>
                    <a:ext uri="{9D8B030D-6E8A-4147-A177-3AD203B41FA5}">
                      <a16:colId xmlns:a16="http://schemas.microsoft.com/office/drawing/2014/main" val="2432783671"/>
                    </a:ext>
                  </a:extLst>
                </a:gridCol>
                <a:gridCol w="3546575">
                  <a:extLst>
                    <a:ext uri="{9D8B030D-6E8A-4147-A177-3AD203B41FA5}">
                      <a16:colId xmlns:a16="http://schemas.microsoft.com/office/drawing/2014/main" val="200104101"/>
                    </a:ext>
                  </a:extLst>
                </a:gridCol>
                <a:gridCol w="3235529">
                  <a:extLst>
                    <a:ext uri="{9D8B030D-6E8A-4147-A177-3AD203B41FA5}">
                      <a16:colId xmlns:a16="http://schemas.microsoft.com/office/drawing/2014/main" val="997533338"/>
                    </a:ext>
                  </a:extLst>
                </a:gridCol>
              </a:tblGrid>
              <a:tr h="5691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Project Title and Sponsor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Project Budget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67604276"/>
                  </a:ext>
                </a:extLst>
              </a:tr>
              <a:tr h="354474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AU GRID SOLAR – African Union 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€ 934,056.60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2499238730"/>
                  </a:ext>
                </a:extLst>
              </a:tr>
              <a:tr h="27597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2. 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CSP4Africa –African Union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€81,686.00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490239777"/>
                  </a:ext>
                </a:extLst>
              </a:tr>
              <a:tr h="34959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3. 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ECOWREX -ECREEE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€ 1,090,878.71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2436234964"/>
                  </a:ext>
                </a:extLst>
              </a:tr>
              <a:tr h="30373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</a:rPr>
                        <a:t>4. 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</a:rPr>
                        <a:t>Edulink REEP – ACP-EU</a:t>
                      </a: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</a:rPr>
                        <a:t>€ 575.928,57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871012093"/>
                  </a:ext>
                </a:extLst>
              </a:tr>
              <a:tr h="27597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5. 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EREF Project – ECREEE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€ 8,283.00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3409436945"/>
                  </a:ext>
                </a:extLst>
              </a:tr>
              <a:tr h="34959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6. 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GEDAP – Ghana Govt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GH¢ 136,887.50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2102923266"/>
                  </a:ext>
                </a:extLst>
              </a:tr>
              <a:tr h="33959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7. 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RE4Food -  University of Newcastle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€ 824,069.00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2945269950"/>
                  </a:ext>
                </a:extLst>
              </a:tr>
              <a:tr h="34691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8. 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UNIDO Biogas–UNIDO and Korea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€ 1,280,000.00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3108396847"/>
                  </a:ext>
                </a:extLst>
              </a:tr>
              <a:tr h="38819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9. 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REEEP – Energy Commission, Ghana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€ 90,923.00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4099870673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10. 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Africa LEDS – UNEP-EU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US$1,793,000.00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1028837203"/>
                  </a:ext>
                </a:extLst>
              </a:tr>
              <a:tr h="27597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11. 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effectLst/>
                        </a:rPr>
                        <a:t>EBAFOSA – UNEP</a:t>
                      </a:r>
                      <a:endParaRPr lang="en-US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$ 70,000.00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4275612653"/>
                  </a:ext>
                </a:extLst>
              </a:tr>
              <a:tr h="33072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800" b="1" dirty="0">
                          <a:effectLst/>
                        </a:rPr>
                        <a:t>12. 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effectLst/>
                        </a:rPr>
                        <a:t>AFREC - African Energy Commission</a:t>
                      </a:r>
                      <a:endParaRPr lang="en-US" sz="1800" b="1" kern="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US$ 28,000.00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27" marR="59327" marT="0" marB="0"/>
                </a:tc>
                <a:extLst>
                  <a:ext uri="{0D108BD9-81ED-4DB2-BD59-A6C34878D82A}">
                    <a16:rowId xmlns:a16="http://schemas.microsoft.com/office/drawing/2014/main" val="733150114"/>
                  </a:ext>
                </a:extLst>
              </a:tr>
              <a:tr h="37255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59327" marR="59327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TARIFF – Ghana Government </a:t>
                      </a:r>
                      <a:endParaRPr lang="en-US" sz="1800" b="1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$126,200</a:t>
                      </a:r>
                      <a:endParaRPr lang="en-US" sz="1800" b="1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3907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717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4B7C41-CA97-FA06-E9FE-3A93A6D8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B9C61C-E39B-1791-DA06-3A1558D6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 – Academics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BFD77-DAD1-E849-471D-BEF2EEA65B6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/>
              <a:t>Under the </a:t>
            </a:r>
            <a:r>
              <a:rPr lang="en-GB" sz="2800" b="1" dirty="0">
                <a:solidFill>
                  <a:srgbClr val="FF0000"/>
                </a:solidFill>
                <a:effectLst/>
              </a:rPr>
              <a:t>Edulink REEP – ACP-EU</a:t>
            </a:r>
            <a:r>
              <a:rPr lang="en-GB" sz="2800" dirty="0"/>
              <a:t> project, MSc Renewable Energy Technologies programme was designed</a:t>
            </a:r>
          </a:p>
          <a:p>
            <a:r>
              <a:rPr lang="en-GB" sz="2800" dirty="0"/>
              <a:t>Under the </a:t>
            </a:r>
            <a:r>
              <a:rPr lang="en-GB" sz="2800" b="1" dirty="0">
                <a:solidFill>
                  <a:srgbClr val="FF0000"/>
                </a:solidFill>
              </a:rPr>
              <a:t>UPERCRETs</a:t>
            </a:r>
            <a:r>
              <a:rPr lang="en-GB" sz="2800" dirty="0"/>
              <a:t> project, MPhil Renewable Energy Technologies and PhD Sustainable Energy Technologies programmes were designed</a:t>
            </a:r>
          </a:p>
          <a:p>
            <a:r>
              <a:rPr lang="en-GB" sz="2800" dirty="0"/>
              <a:t>The masters (MSc and MPhil) programmes are targeted for the </a:t>
            </a:r>
            <a:r>
              <a:rPr lang="en-GB" sz="2800" dirty="0" err="1"/>
              <a:t>ProREG</a:t>
            </a:r>
            <a:r>
              <a:rPr lang="en-GB" sz="2800" dirty="0"/>
              <a:t> project</a:t>
            </a:r>
          </a:p>
          <a:p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58D45C5-96CC-0267-BA20-1134B4624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557439"/>
              </p:ext>
            </p:extLst>
          </p:nvPr>
        </p:nvGraphicFramePr>
        <p:xfrm>
          <a:off x="829628" y="3889502"/>
          <a:ext cx="4031130" cy="1313436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031130">
                  <a:extLst>
                    <a:ext uri="{9D8B030D-6E8A-4147-A177-3AD203B41FA5}">
                      <a16:colId xmlns:a16="http://schemas.microsoft.com/office/drawing/2014/main" val="1543569898"/>
                    </a:ext>
                  </a:extLst>
                </a:gridCol>
              </a:tblGrid>
              <a:tr h="229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First semester core courses</a:t>
                      </a:r>
                      <a:endParaRPr lang="en-GH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0467147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GIS for Sustainable Energy Applications</a:t>
                      </a:r>
                      <a:endParaRPr lang="en-GH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025704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Research Methods</a:t>
                      </a:r>
                      <a:endParaRPr lang="en-GH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5488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Energy Policy, Gender and Planning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8300490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Energy and Environment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73945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4D38C1-C5FD-12B2-902A-C3F9D04D40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540726"/>
              </p:ext>
            </p:extLst>
          </p:nvPr>
        </p:nvGraphicFramePr>
        <p:xfrm>
          <a:off x="829628" y="5383450"/>
          <a:ext cx="4031130" cy="1313436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031130">
                  <a:extLst>
                    <a:ext uri="{9D8B030D-6E8A-4147-A177-3AD203B41FA5}">
                      <a16:colId xmlns:a16="http://schemas.microsoft.com/office/drawing/2014/main" val="28600594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First semester elective courses</a:t>
                      </a:r>
                      <a:endParaRPr lang="en-GH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2632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Liquid Biofuel Production Systems</a:t>
                      </a:r>
                      <a:endParaRPr lang="en-GH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5508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Biogas Technology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9358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Solar Thermal Technology</a:t>
                      </a:r>
                      <a:endParaRPr lang="en-GH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1313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Small Hydropower Technology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668357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E7FC81-B294-A9FB-CBDD-40EA046E4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261876"/>
              </p:ext>
            </p:extLst>
          </p:nvPr>
        </p:nvGraphicFramePr>
        <p:xfrm>
          <a:off x="6593304" y="3895796"/>
          <a:ext cx="4769067" cy="1306884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769067">
                  <a:extLst>
                    <a:ext uri="{9D8B030D-6E8A-4147-A177-3AD203B41FA5}">
                      <a16:colId xmlns:a16="http://schemas.microsoft.com/office/drawing/2014/main" val="1568997935"/>
                    </a:ext>
                  </a:extLst>
                </a:gridCol>
              </a:tblGrid>
              <a:tr h="326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Second semester core courses</a:t>
                      </a:r>
                      <a:endParaRPr lang="en-GH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3724725"/>
                  </a:ext>
                </a:extLst>
              </a:tr>
              <a:tr h="326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Entrepreneurship and Small Business Management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7611012"/>
                  </a:ext>
                </a:extLst>
              </a:tr>
              <a:tr h="326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Project Analysis and Management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7364329"/>
                  </a:ext>
                </a:extLst>
              </a:tr>
              <a:tr h="326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Renewable Energy Laboratory                                           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57495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960E9B2-36B2-2919-8618-A0A024AD2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80811"/>
              </p:ext>
            </p:extLst>
          </p:nvPr>
        </p:nvGraphicFramePr>
        <p:xfrm>
          <a:off x="6593304" y="5383450"/>
          <a:ext cx="4769066" cy="1313436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769066">
                  <a:extLst>
                    <a:ext uri="{9D8B030D-6E8A-4147-A177-3AD203B41FA5}">
                      <a16:colId xmlns:a16="http://schemas.microsoft.com/office/drawing/2014/main" val="10389085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Second semester elective courses</a:t>
                      </a:r>
                      <a:endParaRPr lang="en-GH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5724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Solar PV Technology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3584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Wind Power Technology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9645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>
                          <a:effectLst/>
                        </a:rPr>
                        <a:t>Bio-energy Technology</a:t>
                      </a:r>
                      <a:endParaRPr lang="en-GH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44855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effectLst/>
                        </a:rPr>
                        <a:t>Hybrid Energy Systems</a:t>
                      </a:r>
                      <a:endParaRPr lang="en-GH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3227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874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EA3DA0-6D29-2ACA-CB9B-155977990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8C1C3B-B85A-6009-BCA6-E0DB3C1D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Brew-Hammond Energy Centre – Partners</a:t>
            </a:r>
          </a:p>
        </p:txBody>
      </p:sp>
      <p:pic>
        <p:nvPicPr>
          <p:cNvPr id="5" name="Picture 6" descr="http://atkepp.com/en/images/05.jpg">
            <a:extLst>
              <a:ext uri="{FF2B5EF4-FFF2-40B4-BE49-F238E27FC236}">
                <a16:creationId xmlns:a16="http://schemas.microsoft.com/office/drawing/2014/main" id="{5673A4E7-0321-262F-C4D8-B17E7259A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9" t="17220" r="20164" b="20403"/>
          <a:stretch>
            <a:fillRect/>
          </a:stretch>
        </p:blipFill>
        <p:spPr bwMode="auto">
          <a:xfrm>
            <a:off x="1628775" y="2314570"/>
            <a:ext cx="1443038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perceptiveapc.com/images/awards/award_energy-globe.png/rs-116x148.png/">
            <a:extLst>
              <a:ext uri="{FF2B5EF4-FFF2-40B4-BE49-F238E27FC236}">
                <a16:creationId xmlns:a16="http://schemas.microsoft.com/office/drawing/2014/main" id="{E8066D99-84BC-921F-94FC-257FEF836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4583106"/>
            <a:ext cx="11049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www.environmentalgovernance.org/wp-content/uploads/2012/02/UNEP_logo.jpg">
            <a:extLst>
              <a:ext uri="{FF2B5EF4-FFF2-40B4-BE49-F238E27FC236}">
                <a16:creationId xmlns:a16="http://schemas.microsoft.com/office/drawing/2014/main" id="{14D1CD94-AB01-F923-B7F7-713B852EF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313" y="1566857"/>
            <a:ext cx="1465262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http://www.sppmd.org.mk/logos/undp.gif">
            <a:extLst>
              <a:ext uri="{FF2B5EF4-FFF2-40B4-BE49-F238E27FC236}">
                <a16:creationId xmlns:a16="http://schemas.microsoft.com/office/drawing/2014/main" id="{32FAA9BA-8696-955A-963F-E8B25336D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3473444"/>
            <a:ext cx="11985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http://www.easyvectors.com/assets/images/thumbs/afbig/hewlett-packard-logo.jpg">
            <a:extLst>
              <a:ext uri="{FF2B5EF4-FFF2-40B4-BE49-F238E27FC236}">
                <a16:creationId xmlns:a16="http://schemas.microsoft.com/office/drawing/2014/main" id="{F4E7D2AF-C9AD-AC31-C1CF-E4DAF613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86470"/>
            <a:ext cx="2609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0" descr="http://ts3.mm.bing.net/th?id=H.4812834112146590&amp;pid=1.7">
            <a:extLst>
              <a:ext uri="{FF2B5EF4-FFF2-40B4-BE49-F238E27FC236}">
                <a16:creationId xmlns:a16="http://schemas.microsoft.com/office/drawing/2014/main" id="{845668AD-94D2-5E60-880D-20E83C89B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4" y="4759320"/>
            <a:ext cx="17430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2" descr="http://ts2.mm.bing.net/th?id=H.4989902735018913&amp;w=183&amp;h=142&amp;c=7&amp;rs=1&amp;pid=1.7">
            <a:extLst>
              <a:ext uri="{FF2B5EF4-FFF2-40B4-BE49-F238E27FC236}">
                <a16:creationId xmlns:a16="http://schemas.microsoft.com/office/drawing/2014/main" id="{C82D6520-08D5-609E-E678-0B410C36B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414956"/>
            <a:ext cx="14922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4" descr="http://www.ecreee.org/sites/default/files/editor/pages_body_images/ecreee_logo_-_copy.jpg">
            <a:extLst>
              <a:ext uri="{FF2B5EF4-FFF2-40B4-BE49-F238E27FC236}">
                <a16:creationId xmlns:a16="http://schemas.microsoft.com/office/drawing/2014/main" id="{517327E6-EE29-DE8B-750B-3E9EC719D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39" y="882644"/>
            <a:ext cx="1158875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2" descr="http://www.schumacher-visuell.de/wp-content/themes/svk/img/referenzen_kundenlogos/EUEI-PDF.png">
            <a:extLst>
              <a:ext uri="{FF2B5EF4-FFF2-40B4-BE49-F238E27FC236}">
                <a16:creationId xmlns:a16="http://schemas.microsoft.com/office/drawing/2014/main" id="{D7D7635A-A73D-FDC9-739A-1C64B85D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8" b="19998"/>
          <a:stretch>
            <a:fillRect/>
          </a:stretch>
        </p:blipFill>
        <p:spPr bwMode="auto">
          <a:xfrm>
            <a:off x="5646738" y="4787895"/>
            <a:ext cx="2106612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2D9ED84-ED89-57D0-C3EE-B82A54B3C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2927344"/>
            <a:ext cx="19812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http://t2.gstatic.com/images?q=tbn:ANd9GcSFYdEOzHXH4rWujUsEez2s4guWc9ohUbtuWi7SS6wdcTOhDyTbJA">
            <a:extLst>
              <a:ext uri="{FF2B5EF4-FFF2-40B4-BE49-F238E27FC236}">
                <a16:creationId xmlns:a16="http://schemas.microsoft.com/office/drawing/2014/main" id="{7DDC53B0-641D-F505-BEDB-7594C5D77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9" y="2028820"/>
            <a:ext cx="117157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http://iisdrs.iisd.org/files/organizations/irena_logo.jpg">
            <a:extLst>
              <a:ext uri="{FF2B5EF4-FFF2-40B4-BE49-F238E27FC236}">
                <a16:creationId xmlns:a16="http://schemas.microsoft.com/office/drawing/2014/main" id="{1B31FF3C-3342-5B63-89A0-A198C98A6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4" y="938207"/>
            <a:ext cx="20462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874AEB06-8FCF-8621-2FD3-DF658B9360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263" y="1838320"/>
            <a:ext cx="1509712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0">
            <a:extLst>
              <a:ext uri="{FF2B5EF4-FFF2-40B4-BE49-F238E27FC236}">
                <a16:creationId xmlns:a16="http://schemas.microsoft.com/office/drawing/2014/main" id="{0A61ABE1-DB84-7F42-2A76-61E6A68268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46"/>
          <a:stretch>
            <a:fillRect/>
          </a:stretch>
        </p:blipFill>
        <p:spPr bwMode="auto">
          <a:xfrm>
            <a:off x="8020051" y="4570407"/>
            <a:ext cx="24606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id="{A8ABB66A-749E-A65D-D82C-8F3011DC47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63" y="833431"/>
            <a:ext cx="13843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5ED6202E-1C2B-B100-A3BD-75FA493574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898520"/>
            <a:ext cx="17907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9">
            <a:extLst>
              <a:ext uri="{FF2B5EF4-FFF2-40B4-BE49-F238E27FC236}">
                <a16:creationId xmlns:a16="http://schemas.microsoft.com/office/drawing/2014/main" id="{8AE3035A-A416-8167-A623-D3A4DE31A3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898520"/>
            <a:ext cx="14763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D57986D-98F7-917C-F102-02029F82797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" t="16348" r="8919" b="25427"/>
          <a:stretch>
            <a:fillRect/>
          </a:stretch>
        </p:blipFill>
        <p:spPr bwMode="auto">
          <a:xfrm>
            <a:off x="6773864" y="3727444"/>
            <a:ext cx="2757487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390">
            <a:extLst>
              <a:ext uri="{FF2B5EF4-FFF2-40B4-BE49-F238E27FC236}">
                <a16:creationId xmlns:a16="http://schemas.microsoft.com/office/drawing/2014/main" id="{EE7E0FC1-BA3E-688C-D31C-7154FA35AC4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6" y="3348031"/>
            <a:ext cx="176212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33611B-1535-F918-8C89-CBABC2FD19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2222494"/>
            <a:ext cx="16462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0">
            <a:extLst>
              <a:ext uri="{FF2B5EF4-FFF2-40B4-BE49-F238E27FC236}">
                <a16:creationId xmlns:a16="http://schemas.microsoft.com/office/drawing/2014/main" id="{3FABA681-0B40-E605-76FB-ED154A32825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3808407"/>
            <a:ext cx="1293812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024">
            <a:extLst>
              <a:ext uri="{FF2B5EF4-FFF2-40B4-BE49-F238E27FC236}">
                <a16:creationId xmlns:a16="http://schemas.microsoft.com/office/drawing/2014/main" id="{67364F65-322E-313F-72DC-15B33976D68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4" t="13231" r="14111" b="16980"/>
          <a:stretch>
            <a:fillRect/>
          </a:stretch>
        </p:blipFill>
        <p:spPr bwMode="auto">
          <a:xfrm>
            <a:off x="4714876" y="5676894"/>
            <a:ext cx="1597025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026">
            <a:extLst>
              <a:ext uri="{FF2B5EF4-FFF2-40B4-BE49-F238E27FC236}">
                <a16:creationId xmlns:a16="http://schemas.microsoft.com/office/drawing/2014/main" id="{A2C8FEA6-F500-7FD9-510A-870FA3921D5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2370132"/>
            <a:ext cx="1239837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108188A7-C2CF-C1A1-1BB1-88EF6865CAF9}"/>
              </a:ext>
            </a:extLst>
          </p:cNvPr>
          <p:cNvSpPr txBox="1">
            <a:spLocks/>
          </p:cNvSpPr>
          <p:nvPr/>
        </p:nvSpPr>
        <p:spPr>
          <a:xfrm>
            <a:off x="8229600" y="62087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914400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55F9223D-1801-43BC-8D8F-227EAB34951E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7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61702D-3394-15AF-DA70-4D7F200D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EDCC0-D3D5-47D6-A339-42241442458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D6E84B-6AA9-A4A3-DC28-A41EC7838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6407"/>
            <a:ext cx="10972800" cy="619884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14992884"/>
      </p:ext>
    </p:extLst>
  </p:cSld>
  <p:clrMapOvr>
    <a:masterClrMapping/>
  </p:clrMapOvr>
</p:sld>
</file>

<file path=ppt/theme/theme1.xml><?xml version="1.0" encoding="utf-8"?>
<a:theme xmlns:a="http://schemas.openxmlformats.org/drawingml/2006/main" name="1_Renewable Energy Research Foc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11430</TotalTime>
  <Words>522</Words>
  <Application>Microsoft Macintosh PowerPoint</Application>
  <PresentationFormat>Widescreen</PresentationFormat>
  <Paragraphs>130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</vt:lpstr>
      <vt:lpstr>Times New Roman</vt:lpstr>
      <vt:lpstr>1_Renewable Energy Research Focus</vt:lpstr>
      <vt:lpstr>Introduction to the Kwame Nkrumah University of Science and Technology, Kumasi Ghana</vt:lpstr>
      <vt:lpstr>Kwame Nkrumah University of Science and Technology</vt:lpstr>
      <vt:lpstr>Kwame Nkrumah University of Science and Technology</vt:lpstr>
      <vt:lpstr>Kwame Nkrumah University of Science and Technology</vt:lpstr>
      <vt:lpstr>KNUST Colleges</vt:lpstr>
      <vt:lpstr>Kwame Nkrumah University of Science and Technology</vt:lpstr>
      <vt:lpstr>Statistics at KNUST</vt:lpstr>
      <vt:lpstr>Statistics at KNUST</vt:lpstr>
      <vt:lpstr>The Brew-Hammond Energy Centre</vt:lpstr>
      <vt:lpstr>The Brew-Hammond Energy Centre</vt:lpstr>
      <vt:lpstr>The Brew-Hammond Energy Centre – Focus areas</vt:lpstr>
      <vt:lpstr>The Brew-Hammond Energy Centre – Projects</vt:lpstr>
      <vt:lpstr>The Brew-Hammond Energy Centre – Some projects</vt:lpstr>
      <vt:lpstr>The Brew-Hammond Energy Centre – Academics</vt:lpstr>
      <vt:lpstr>The Brew-Hammond Energy Centre – Partners</vt:lpstr>
      <vt:lpstr>THANK YOU</vt:lpstr>
    </vt:vector>
  </TitlesOfParts>
  <Company>Montclair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Philippe LeBel</dc:creator>
  <cp:lastModifiedBy>Francis Kemausuor</cp:lastModifiedBy>
  <cp:revision>503</cp:revision>
  <cp:lastPrinted>2015-11-02T18:07:18Z</cp:lastPrinted>
  <dcterms:created xsi:type="dcterms:W3CDTF">2015-10-29T18:31:49Z</dcterms:created>
  <dcterms:modified xsi:type="dcterms:W3CDTF">2022-12-05T09:03:41Z</dcterms:modified>
</cp:coreProperties>
</file>