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6">
  <p:sldMasterIdLst>
    <p:sldMasterId id="2147483700" r:id="rId4"/>
  </p:sldMasterIdLst>
  <p:notesMasterIdLst>
    <p:notesMasterId r:id="rId20"/>
  </p:notesMasterIdLst>
  <p:handoutMasterIdLst>
    <p:handoutMasterId r:id="rId21"/>
  </p:handoutMasterIdLst>
  <p:sldIdLst>
    <p:sldId id="386" r:id="rId5"/>
    <p:sldId id="1266" r:id="rId6"/>
    <p:sldId id="1206" r:id="rId7"/>
    <p:sldId id="1267" r:id="rId8"/>
    <p:sldId id="1271" r:id="rId9"/>
    <p:sldId id="1260" r:id="rId10"/>
    <p:sldId id="1273" r:id="rId11"/>
    <p:sldId id="1269" r:id="rId12"/>
    <p:sldId id="1270" r:id="rId13"/>
    <p:sldId id="1272" r:id="rId14"/>
    <p:sldId id="1261" r:id="rId15"/>
    <p:sldId id="1274" r:id="rId16"/>
    <p:sldId id="1275" r:id="rId17"/>
    <p:sldId id="1276" r:id="rId18"/>
    <p:sldId id="1244" r:id="rId19"/>
  </p:sldIdLst>
  <p:sldSz cx="9144000" cy="6858000" type="screen4x3"/>
  <p:notesSz cx="7315200" cy="96012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" userDrawn="1">
          <p15:clr>
            <a:srgbClr val="A4A3A4"/>
          </p15:clr>
        </p15:guide>
        <p15:guide id="2" orient="horz" pos="2520" userDrawn="1">
          <p15:clr>
            <a:srgbClr val="A4A3A4"/>
          </p15:clr>
        </p15:guide>
        <p15:guide id="3" orient="horz" pos="4008" userDrawn="1">
          <p15:clr>
            <a:srgbClr val="A4A3A4"/>
          </p15:clr>
        </p15:guide>
        <p15:guide id="4" orient="horz" pos="531" userDrawn="1">
          <p15:clr>
            <a:srgbClr val="A4A3A4"/>
          </p15:clr>
        </p15:guide>
        <p15:guide id="5" orient="horz" pos="1776" userDrawn="1">
          <p15:clr>
            <a:srgbClr val="A4A3A4"/>
          </p15:clr>
        </p15:guide>
        <p15:guide id="6" pos="2880" userDrawn="1">
          <p15:clr>
            <a:srgbClr val="A4A3A4"/>
          </p15:clr>
        </p15:guide>
        <p15:guide id="7" pos="360" userDrawn="1">
          <p15:clr>
            <a:srgbClr val="A4A3A4"/>
          </p15:clr>
        </p15:guide>
        <p15:guide id="8" pos="5530" userDrawn="1">
          <p15:clr>
            <a:srgbClr val="A4A3A4"/>
          </p15:clr>
        </p15:guide>
        <p15:guide id="9" pos="2824" userDrawn="1">
          <p15:clr>
            <a:srgbClr val="A4A3A4"/>
          </p15:clr>
        </p15:guide>
        <p15:guide id="10" pos="2936" userDrawn="1">
          <p15:clr>
            <a:srgbClr val="A4A3A4"/>
          </p15:clr>
        </p15:guide>
        <p15:guide id="11" pos="6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Peters, Sophia" initials="PS" lastIdx="13" clrIdx="6">
    <p:extLst>
      <p:ext uri="{19B8F6BF-5375-455C-9EA6-DF929625EA0E}">
        <p15:presenceInfo xmlns:p15="http://schemas.microsoft.com/office/powerpoint/2012/main" userId="S::sopeters@deloitte.com::029cb529-3773-4197-948e-25d10804d7f3" providerId="AD"/>
      </p:ext>
    </p:extLst>
  </p:cmAuthor>
  <p:cmAuthor id="1" name="Wesley, Stewart" initials="SW" lastIdx="4" clrIdx="0"/>
  <p:cmAuthor id="8" name="Schaffer, Anna" initials="SA" lastIdx="4" clrIdx="7">
    <p:extLst>
      <p:ext uri="{19B8F6BF-5375-455C-9EA6-DF929625EA0E}">
        <p15:presenceInfo xmlns:p15="http://schemas.microsoft.com/office/powerpoint/2012/main" userId="S::anschaffer@deloitte.com::fa58acb5-1bd6-41e3-99fd-653b5a1b45e9" providerId="AD"/>
      </p:ext>
    </p:extLst>
  </p:cmAuthor>
  <p:cmAuthor id="2" name="Willem" initials="W" lastIdx="6" clrIdx="1"/>
  <p:cmAuthor id="3" name="Prim, Colbye" initials="CP" lastIdx="4" clrIdx="2"/>
  <p:cmAuthor id="4" name="Johnson, Cole (US - Arlington)" initials="JC(-A" lastIdx="9" clrIdx="3">
    <p:extLst>
      <p:ext uri="{19B8F6BF-5375-455C-9EA6-DF929625EA0E}">
        <p15:presenceInfo xmlns:p15="http://schemas.microsoft.com/office/powerpoint/2012/main" userId="S-1-5-21-238447276-1040861923-1850952788-1914346" providerId="AD"/>
      </p:ext>
    </p:extLst>
  </p:cmAuthor>
  <p:cmAuthor id="5" name="Paulk, Rachel" initials="RP" lastIdx="4" clrIdx="4">
    <p:extLst>
      <p:ext uri="{19B8F6BF-5375-455C-9EA6-DF929625EA0E}">
        <p15:presenceInfo xmlns:p15="http://schemas.microsoft.com/office/powerpoint/2012/main" userId="Paulk, Rachel" providerId="None"/>
      </p:ext>
    </p:extLst>
  </p:cmAuthor>
  <p:cmAuthor id="6" name="Deloitte" initials="CM" lastIdx="1" clrIdx="5">
    <p:extLst>
      <p:ext uri="{19B8F6BF-5375-455C-9EA6-DF929625EA0E}">
        <p15:presenceInfo xmlns:p15="http://schemas.microsoft.com/office/powerpoint/2012/main" userId="Deloit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A44"/>
    <a:srgbClr val="9DBFE5"/>
    <a:srgbClr val="BA0C2F"/>
    <a:srgbClr val="666666"/>
    <a:srgbClr val="002A6C"/>
    <a:srgbClr val="C2113A"/>
    <a:srgbClr val="FFFFFF"/>
    <a:srgbClr val="E7E8EB"/>
    <a:srgbClr val="EAEAEA"/>
    <a:srgbClr val="D8E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3817" autoAdjust="0"/>
  </p:normalViewPr>
  <p:slideViewPr>
    <p:cSldViewPr snapToGrid="0" showGuides="1">
      <p:cViewPr varScale="1">
        <p:scale>
          <a:sx n="71" d="100"/>
          <a:sy n="71" d="100"/>
        </p:scale>
        <p:origin x="904" y="40"/>
      </p:cViewPr>
      <p:guideLst>
        <p:guide orient="horz" pos="244"/>
        <p:guide orient="horz" pos="2520"/>
        <p:guide orient="horz" pos="4008"/>
        <p:guide orient="horz" pos="531"/>
        <p:guide orient="horz" pos="1776"/>
        <p:guide pos="2880"/>
        <p:guide pos="360"/>
        <p:guide pos="5530"/>
        <p:guide pos="2824"/>
        <p:guide pos="2936"/>
        <p:guide pos="6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082" y="5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3170138" cy="479539"/>
          </a:xfrm>
          <a:prstGeom prst="rect">
            <a:avLst/>
          </a:prstGeom>
        </p:spPr>
        <p:txBody>
          <a:bodyPr vert="horz" lIns="90913" tIns="45457" rIns="90913" bIns="45457" rtlCol="0"/>
          <a:lstStyle>
            <a:lvl1pPr algn="l">
              <a:defRPr sz="11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427" y="1"/>
            <a:ext cx="3170138" cy="479539"/>
          </a:xfrm>
          <a:prstGeom prst="rect">
            <a:avLst/>
          </a:prstGeom>
        </p:spPr>
        <p:txBody>
          <a:bodyPr vert="horz" lIns="90913" tIns="45457" rIns="90913" bIns="45457" rtlCol="0"/>
          <a:lstStyle>
            <a:lvl1pPr algn="r">
              <a:defRPr sz="1100"/>
            </a:lvl1pPr>
          </a:lstStyle>
          <a:p>
            <a:fld id="{B4AD245C-091B-44E2-BFB0-BD94217887F7}" type="datetimeFigureOut">
              <a:rPr lang="en-US" smtClean="0">
                <a:latin typeface="Arial" panose="020B0604020202020204" pitchFamily="34" charset="0"/>
              </a:rPr>
              <a:t>3/19/2024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20173"/>
            <a:ext cx="3170138" cy="479539"/>
          </a:xfrm>
          <a:prstGeom prst="rect">
            <a:avLst/>
          </a:prstGeom>
        </p:spPr>
        <p:txBody>
          <a:bodyPr vert="horz" lIns="90913" tIns="45457" rIns="90913" bIns="45457" rtlCol="0" anchor="b"/>
          <a:lstStyle>
            <a:lvl1pPr algn="l">
              <a:defRPr sz="11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427" y="9120173"/>
            <a:ext cx="3170138" cy="479539"/>
          </a:xfrm>
          <a:prstGeom prst="rect">
            <a:avLst/>
          </a:prstGeom>
        </p:spPr>
        <p:txBody>
          <a:bodyPr vert="horz" lIns="90913" tIns="45457" rIns="90913" bIns="45457" rtlCol="0" anchor="b"/>
          <a:lstStyle>
            <a:lvl1pPr algn="r">
              <a:defRPr sz="1100"/>
            </a:lvl1pPr>
          </a:lstStyle>
          <a:p>
            <a:fld id="{9A913F39-CFF6-40F1-84D1-700840B41EAB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8131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8478" tIns="49238" rIns="98478" bIns="49238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1"/>
            <a:ext cx="3169920" cy="480060"/>
          </a:xfrm>
          <a:prstGeom prst="rect">
            <a:avLst/>
          </a:prstGeom>
        </p:spPr>
        <p:txBody>
          <a:bodyPr vert="horz" lIns="98478" tIns="49238" rIns="98478" bIns="49238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BA5BBE4-AEA3-489A-A28E-0C2FAF2506E3}" type="datetimeFigureOut">
              <a:rPr lang="en-US" smtClean="0"/>
              <a:pPr/>
              <a:t>3/19/2024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7974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478" tIns="49238" rIns="98478" bIns="49238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8478" tIns="49238" rIns="98478" bIns="4923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8478" tIns="49238" rIns="98478" bIns="49238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5"/>
            <a:ext cx="3169920" cy="480060"/>
          </a:xfrm>
          <a:prstGeom prst="rect">
            <a:avLst/>
          </a:prstGeom>
        </p:spPr>
        <p:txBody>
          <a:bodyPr vert="horz" lIns="98478" tIns="49238" rIns="98478" bIns="49238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0F4A2C8-6C88-4E71-83EE-698B9D4FE2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73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7425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224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088063"/>
            <a:ext cx="7886700" cy="83665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28650" y="5924714"/>
            <a:ext cx="7886700" cy="354500"/>
          </a:xfrm>
        </p:spPr>
        <p:txBody>
          <a:bodyPr/>
          <a:lstStyle>
            <a:lvl1pPr>
              <a:defRPr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Master Subtitle Style</a:t>
            </a:r>
          </a:p>
        </p:txBody>
      </p:sp>
      <p:pic>
        <p:nvPicPr>
          <p:cNvPr id="12" name="Picture 11"/>
          <p:cNvPicPr/>
          <p:nvPr userDrawn="1"/>
        </p:nvPicPr>
        <p:blipFill>
          <a:blip r:embed="rId2"/>
          <a:srcRect/>
          <a:stretch/>
        </p:blipFill>
        <p:spPr>
          <a:xfrm>
            <a:off x="482857" y="105649"/>
            <a:ext cx="1782733" cy="91959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628653" y="6357016"/>
            <a:ext cx="2220913" cy="252055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June 23, 2017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699294"/>
            <a:ext cx="9144000" cy="685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07"/>
          <a:stretch/>
        </p:blipFill>
        <p:spPr>
          <a:xfrm>
            <a:off x="0" y="1039847"/>
            <a:ext cx="9144000" cy="365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3052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765312"/>
            <a:ext cx="4622074" cy="2387600"/>
          </a:xfrm>
        </p:spPr>
        <p:txBody>
          <a:bodyPr anchor="t" anchorCtr="0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Divider Title Goes Here and can run Several 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253582"/>
            <a:ext cx="4622074" cy="1655762"/>
          </a:xfrm>
        </p:spPr>
        <p:txBody>
          <a:bodyPr/>
          <a:lstStyle>
            <a:lvl1pPr marL="0" indent="0" algn="l">
              <a:buNone/>
              <a:defRPr sz="1800" cap="all" baseline="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Date Placeholder 2"/>
          <p:cNvSpPr txBox="1">
            <a:spLocks/>
          </p:cNvSpPr>
          <p:nvPr userDrawn="1"/>
        </p:nvSpPr>
        <p:spPr>
          <a:xfrm>
            <a:off x="152400" y="6530081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600" b="0" i="0" kern="1200">
                <a:solidFill>
                  <a:srgbClr val="FFFFFF"/>
                </a:solidFill>
                <a:latin typeface="Gill Sans MT"/>
                <a:ea typeface="+mn-ea"/>
                <a:cs typeface="Gill Sans M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349C05-927F-3348-96DF-9086CF2761D6}" type="datetime1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/>
                <a:ea typeface="+mn-ea"/>
              </a:rPr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3/19/2024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ll Sans MT"/>
              <a:ea typeface="+mn-ea"/>
            </a:endParaRPr>
          </a:p>
        </p:txBody>
      </p:sp>
      <p:sp>
        <p:nvSpPr>
          <p:cNvPr id="11" name="Slide Number Placeholder 4"/>
          <p:cNvSpPr txBox="1">
            <a:spLocks/>
          </p:cNvSpPr>
          <p:nvPr userDrawn="1"/>
        </p:nvSpPr>
        <p:spPr>
          <a:xfrm>
            <a:off x="6858000" y="6530081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600" b="0" i="0" kern="1200">
                <a:solidFill>
                  <a:srgbClr val="FFFFFF"/>
                </a:solidFill>
                <a:latin typeface="Gill Sans MT"/>
                <a:ea typeface="+mn-ea"/>
                <a:cs typeface="Gill Sans M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782948-4DBE-204D-AB9E-B65E067054AE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/>
                <a:ea typeface="+mn-ea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ll Sans MT"/>
              <a:ea typeface="+mn-ea"/>
            </a:endParaRPr>
          </a:p>
        </p:txBody>
      </p:sp>
      <p:pic>
        <p:nvPicPr>
          <p:cNvPr id="12" name="Picture 11"/>
          <p:cNvPicPr/>
          <p:nvPr userDrawn="1"/>
        </p:nvPicPr>
        <p:blipFill>
          <a:blip r:embed="rId2"/>
          <a:srcRect/>
          <a:stretch/>
        </p:blipFill>
        <p:spPr>
          <a:xfrm>
            <a:off x="556263" y="5892800"/>
            <a:ext cx="1528445" cy="79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35871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800" y="1060153"/>
            <a:ext cx="8752703" cy="571495"/>
          </a:xfrm>
        </p:spPr>
        <p:txBody>
          <a:bodyPr anchor="t"/>
          <a:lstStyle>
            <a:lvl1pPr>
              <a:defRPr>
                <a:solidFill>
                  <a:srgbClr val="002A6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6858000" y="6530081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600" b="0" i="0" kern="1200">
                <a:solidFill>
                  <a:srgbClr val="FFFFFF"/>
                </a:solidFill>
                <a:latin typeface="Gill Sans MT"/>
                <a:ea typeface="+mn-ea"/>
                <a:cs typeface="Gill Sans M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782948-4DBE-204D-AB9E-B65E067054AE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n-ea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"/>
              <a:ea typeface="+mn-ea"/>
            </a:endParaRPr>
          </a:p>
        </p:txBody>
      </p:sp>
      <p:pic>
        <p:nvPicPr>
          <p:cNvPr id="8" name="Picture 7"/>
          <p:cNvPicPr/>
          <p:nvPr userDrawn="1"/>
        </p:nvPicPr>
        <p:blipFill>
          <a:blip r:embed="rId2"/>
          <a:srcRect/>
          <a:stretch/>
        </p:blipFill>
        <p:spPr>
          <a:xfrm>
            <a:off x="591065" y="185563"/>
            <a:ext cx="1403118" cy="723109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4B69E74-D226-409F-BAE8-9210A6793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385" y="1814013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72021468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HANK_YOU">
    <p:bg>
      <p:bgPr>
        <a:solidFill>
          <a:srgbClr val="203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ashline_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84200"/>
            <a:ext cx="495300" cy="304800"/>
          </a:xfrm>
          <a:prstGeom prst="rect">
            <a:avLst/>
          </a:prstGeom>
        </p:spPr>
      </p:pic>
      <p:sp>
        <p:nvSpPr>
          <p:cNvPr id="16" name="Title 16"/>
          <p:cNvSpPr>
            <a:spLocks noGrp="1"/>
          </p:cNvSpPr>
          <p:nvPr>
            <p:ph type="title" hasCustomPrompt="1"/>
          </p:nvPr>
        </p:nvSpPr>
        <p:spPr>
          <a:xfrm>
            <a:off x="952500" y="584200"/>
            <a:ext cx="4114784" cy="711200"/>
          </a:xfrm>
          <a:prstGeom prst="rect">
            <a:avLst/>
          </a:prstGeom>
          <a:ln>
            <a:noFill/>
          </a:ln>
        </p:spPr>
        <p:txBody>
          <a:bodyPr vert="horz" lIns="0" tIns="0" rIns="0" bIns="0"/>
          <a:lstStyle>
            <a:lvl1pPr algn="l">
              <a:defRPr sz="3400" b="0" i="0" baseline="0">
                <a:solidFill>
                  <a:srgbClr val="FFFFFF"/>
                </a:solidFill>
                <a:latin typeface="Gill Sans MT Pro Light"/>
                <a:cs typeface="Gill Sans MT Pro Light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1" name="Picture 10" descr="dashline_0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84200"/>
            <a:ext cx="4953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99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366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407613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628650" y="6531429"/>
            <a:ext cx="2057400" cy="1900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9/8/2017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457950" y="6531429"/>
            <a:ext cx="2057400" cy="1900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2347D-A1BD-466C-AC33-29B61A3E69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1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01" r:id="rId2"/>
    <p:sldLayoutId id="2147483702" r:id="rId3"/>
    <p:sldLayoutId id="2147483727" r:id="rId4"/>
  </p:sldLayoutIdLst>
  <p:transition>
    <p:fade/>
  </p:transition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800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8733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7466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andrew.asare@eda.admin.ch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28653" y="5593810"/>
            <a:ext cx="7886700" cy="3545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94B8F"/>
                </a:solidFill>
                <a:latin typeface="Gill Sans MT" panose="020B0502020104020203" pitchFamily="34" charset="0"/>
              </a:rPr>
              <a:t>climate finance programs and initiatives BY SECO IN GHANA 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01.10,2024.</a:t>
            </a:r>
          </a:p>
        </p:txBody>
      </p:sp>
    </p:spTree>
    <p:extLst>
      <p:ext uri="{BB962C8B-B14F-4D97-AF65-F5344CB8AC3E}">
        <p14:creationId xmlns:p14="http://schemas.microsoft.com/office/powerpoint/2010/main" val="747187478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AD2D-D3CE-4DB2-AE17-023EB37F6A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962403-458A-4679-99FD-B2DBE29B20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738" y="3429000"/>
            <a:ext cx="4622074" cy="165576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Macroeconomic policies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Trade and private sector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Financial sector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Infrastructure financing </a:t>
            </a:r>
            <a:endParaRPr lang="en-GH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FDCEC4-5707-469F-B695-8D4DD6C2C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738" y="765312"/>
            <a:ext cx="4622074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3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837EB-595F-45F1-ACEC-F08A4D5AB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05" y="1081049"/>
            <a:ext cx="8752703" cy="571495"/>
          </a:xfrm>
        </p:spPr>
        <p:txBody>
          <a:bodyPr>
            <a:normAutofit/>
          </a:bodyPr>
          <a:lstStyle/>
          <a:p>
            <a:r>
              <a:rPr lang="en-US" dirty="0"/>
              <a:t>Seco SUPPORT AREAS (Energy Infrastructure)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820154"/>
              </p:ext>
            </p:extLst>
          </p:nvPr>
        </p:nvGraphicFramePr>
        <p:xfrm>
          <a:off x="416894" y="1756274"/>
          <a:ext cx="7098843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8843">
                  <a:extLst>
                    <a:ext uri="{9D8B030D-6E8A-4147-A177-3AD203B41FA5}">
                      <a16:colId xmlns:a16="http://schemas.microsoft.com/office/drawing/2014/main" val="1335868389"/>
                    </a:ext>
                  </a:extLst>
                </a:gridCol>
              </a:tblGrid>
              <a:tr h="574607">
                <a:tc>
                  <a:txBody>
                    <a:bodyPr/>
                    <a:lstStyle/>
                    <a:p>
                      <a:pPr marL="0" lvl="0" indent="0" algn="just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Promoting the use of Renewable Energy.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 </a:t>
                      </a:r>
                    </a:p>
                    <a:p>
                      <a:pPr marL="380990" marR="0" lvl="0" indent="-380990" algn="just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GEDAP III: Ghana Electricity Sector Support Project. 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  <a:defRPr/>
                      </a:pPr>
                      <a:endParaRPr lang="en-US" sz="2400" b="0" dirty="0">
                        <a:solidFill>
                          <a:prstClr val="black"/>
                        </a:solidFill>
                      </a:endParaRPr>
                    </a:p>
                    <a:p>
                      <a:pPr marL="380990" marR="0" lvl="0" indent="-380990" algn="just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Scaling Up Renewable Energy Program (SREP) - Component II: The Net-metering PV Project.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  <a:defRPr/>
                      </a:pPr>
                      <a:endParaRPr lang="fr-FR" sz="2400" b="0" dirty="0"/>
                    </a:p>
                    <a:p>
                      <a:pPr marL="0" marR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367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8057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BF7E3-4CA2-45EB-A63D-61E16935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GEDAP III: Ghana Electricity Sector Support Project. </a:t>
            </a:r>
            <a:br>
              <a:rPr lang="en-US" dirty="0"/>
            </a:b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092B2-DE4B-432D-9079-550AE5247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Construction of three (3) Solar-powered Minigrids with Lithium ion batteries on three (3) islands in Ada. </a:t>
            </a:r>
            <a:endParaRPr lang="en-G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1D3339-4D8C-4E4B-A850-D24530888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20" y="2908738"/>
            <a:ext cx="4036748" cy="30275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7C761F-27DE-4728-9550-45004C43D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194" y="2908737"/>
            <a:ext cx="3951891" cy="296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77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998C-128B-4EF2-808A-9104062DF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 metering </a:t>
            </a: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DC20D-3219-48FE-834A-0D329BC78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71D752-CDF9-4CA6-B151-98E780238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393" y="2191407"/>
            <a:ext cx="4049904" cy="35531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2A5B00-6FE4-40E2-A005-309E99022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14" y="2191407"/>
            <a:ext cx="2543591" cy="362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157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4FE944CE-95F7-42A7-8D15-27E80F9CEABF}"/>
              </a:ext>
            </a:extLst>
          </p:cNvPr>
          <p:cNvSpPr/>
          <p:nvPr/>
        </p:nvSpPr>
        <p:spPr>
          <a:xfrm rot="10800000">
            <a:off x="374887" y="1909292"/>
            <a:ext cx="8318231" cy="22354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4" name="Title 1">
            <a:extLst>
              <a:ext uri="{FF2B5EF4-FFF2-40B4-BE49-F238E27FC236}">
                <a16:creationId xmlns:a16="http://schemas.microsoft.com/office/drawing/2014/main" id="{AA9B68CC-694C-4E03-88CF-F3E4635F53AB}"/>
              </a:ext>
            </a:extLst>
          </p:cNvPr>
          <p:cNvSpPr txBox="1">
            <a:spLocks/>
          </p:cNvSpPr>
          <p:nvPr/>
        </p:nvSpPr>
        <p:spPr>
          <a:xfrm>
            <a:off x="494586" y="1194716"/>
            <a:ext cx="8368775" cy="498007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en-US" dirty="0">
                <a:solidFill>
                  <a:srgbClr val="043275"/>
                </a:solidFill>
                <a:ea typeface="Gill Sans MT" panose="020B0502020104020203" pitchFamily="34" charset="0"/>
              </a:rPr>
              <a:t>Net-Metering PV project (NMPV) and its Opportunities</a:t>
            </a:r>
          </a:p>
          <a:p>
            <a:r>
              <a:rPr lang="en-US" altLang="en-US" dirty="0">
                <a:solidFill>
                  <a:srgbClr val="043275"/>
                </a:solidFill>
                <a:ea typeface="Gill Sans MT" panose="020B0502020104020203" pitchFamily="34" charset="0"/>
              </a:rPr>
              <a:t> 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4586" y="1819644"/>
            <a:ext cx="7971223" cy="344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457200">
              <a:spcBef>
                <a:spcPct val="20000"/>
              </a:spcBef>
            </a:pPr>
            <a:r>
              <a:rPr lang="en-US" sz="1600" i="1" dirty="0">
                <a:latin typeface="Gill Sans MT" panose="020B0502020104020203" pitchFamily="34" charset="0"/>
              </a:rPr>
              <a:t>The NMPV project is aimed at creating an enabling and sustaining environment for renewable energy scaleup and leveraging additional private and public financial resources to the renewable energy sector. </a:t>
            </a:r>
          </a:p>
          <a:p>
            <a:pPr lvl="0" algn="just" defTabSz="457200">
              <a:spcBef>
                <a:spcPct val="20000"/>
              </a:spcBef>
            </a:pPr>
            <a:r>
              <a:rPr lang="en-US" sz="1600" i="1" dirty="0">
                <a:latin typeface="Gill Sans MT" panose="020B0502020104020203" pitchFamily="34" charset="0"/>
              </a:rPr>
              <a:t>Project Targets: 12,000 NMPV systems (62.5MW) , 4 Utility Scale Battery Energy Storage System(BESS)</a:t>
            </a:r>
          </a:p>
          <a:p>
            <a:pPr lvl="0" algn="just" defTabSz="457200">
              <a:spcBef>
                <a:spcPct val="20000"/>
              </a:spcBef>
            </a:pPr>
            <a:endParaRPr lang="en-US" sz="1600" i="1" dirty="0">
              <a:latin typeface="Gill Sans MT" panose="020B0502020104020203" pitchFamily="34" charset="0"/>
            </a:endParaRPr>
          </a:p>
          <a:p>
            <a:pPr lvl="0" algn="just" defTabSz="457200">
              <a:spcBef>
                <a:spcPct val="20000"/>
              </a:spcBef>
            </a:pPr>
            <a:r>
              <a:rPr lang="en-US" sz="1600" i="1" dirty="0">
                <a:latin typeface="Gill Sans MT" panose="020B0502020104020203" pitchFamily="34" charset="0"/>
              </a:rPr>
              <a:t>GoG Implementing Ministry: Ministry of Energy </a:t>
            </a:r>
          </a:p>
          <a:p>
            <a:pPr lvl="0" algn="just" defTabSz="457200">
              <a:spcBef>
                <a:spcPct val="20000"/>
              </a:spcBef>
            </a:pPr>
            <a:r>
              <a:rPr lang="en-US" sz="1600" i="1" dirty="0">
                <a:latin typeface="Gill Sans MT" panose="020B0502020104020203" pitchFamily="34" charset="0"/>
              </a:rPr>
              <a:t>Implementing agency: Energy Commission</a:t>
            </a:r>
          </a:p>
          <a:p>
            <a:pPr lvl="0" algn="just" defTabSz="457200">
              <a:spcBef>
                <a:spcPct val="20000"/>
              </a:spcBef>
            </a:pPr>
            <a:r>
              <a:rPr lang="en-US" sz="1600" i="1" dirty="0">
                <a:latin typeface="Gill Sans MT" panose="020B0502020104020203" pitchFamily="34" charset="0"/>
              </a:rPr>
              <a:t>Funding sources: SECO($14m), AfDB($11m), CIF($11.9m), GoG($8m), Private sector ($66m)</a:t>
            </a:r>
          </a:p>
          <a:p>
            <a:pPr lvl="0" algn="just" defTabSz="457200">
              <a:spcBef>
                <a:spcPct val="20000"/>
              </a:spcBef>
            </a:pPr>
            <a:r>
              <a:rPr lang="en-US" sz="1600" i="1" dirty="0">
                <a:latin typeface="Gill Sans MT" panose="020B0502020104020203" pitchFamily="34" charset="0"/>
              </a:rPr>
              <a:t>Overall estimated project cost: $110.9m</a:t>
            </a:r>
          </a:p>
          <a:p>
            <a:pPr lvl="0" algn="just" defTabSz="457200">
              <a:spcBef>
                <a:spcPct val="20000"/>
              </a:spcBef>
            </a:pPr>
            <a:endParaRPr lang="en-US" sz="1600" i="1" dirty="0">
              <a:latin typeface="Gill Sans MT" panose="020B0502020104020203" pitchFamily="34" charset="0"/>
            </a:endParaRPr>
          </a:p>
          <a:p>
            <a:pPr lvl="0" algn="just" defTabSz="457200">
              <a:spcBef>
                <a:spcPct val="20000"/>
              </a:spcBef>
            </a:pPr>
            <a:endParaRPr lang="en-US" sz="1600" i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2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0FF26-20E5-4E85-93CE-3C36CAE84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19" y="997091"/>
            <a:ext cx="8752703" cy="571495"/>
          </a:xfrm>
        </p:spPr>
        <p:txBody>
          <a:bodyPr>
            <a:normAutofit fontScale="90000"/>
          </a:bodyPr>
          <a:lstStyle/>
          <a:p>
            <a:r>
              <a:rPr lang="en-US" dirty="0"/>
              <a:t>Net-Metering PV project (NMPV) and its Opportunities</a:t>
            </a:r>
            <a:br>
              <a:rPr lang="en-US" dirty="0"/>
            </a:b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4DD97-8012-4341-A4A9-908371C28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19" y="1884958"/>
            <a:ext cx="7886700" cy="4351338"/>
          </a:xfrm>
        </p:spPr>
        <p:txBody>
          <a:bodyPr/>
          <a:lstStyle/>
          <a:p>
            <a:r>
              <a:rPr lang="en-US" dirty="0"/>
              <a:t>Beneficiaries under the Project:</a:t>
            </a:r>
          </a:p>
          <a:p>
            <a:endParaRPr lang="en-US" dirty="0"/>
          </a:p>
          <a:p>
            <a:r>
              <a:rPr lang="en-US" dirty="0"/>
              <a:t>Energy Commission</a:t>
            </a:r>
          </a:p>
          <a:p>
            <a:r>
              <a:rPr lang="en-US" dirty="0"/>
              <a:t>Public Utility Regulatory Commission (PURC)</a:t>
            </a:r>
          </a:p>
          <a:p>
            <a:r>
              <a:rPr lang="en-US" dirty="0"/>
              <a:t>Electricity Company of Ghana (ECG)</a:t>
            </a:r>
          </a:p>
          <a:p>
            <a:r>
              <a:rPr lang="en-US" dirty="0"/>
              <a:t>Northern Electricity Distribution Company (NEDCo)</a:t>
            </a:r>
          </a:p>
          <a:p>
            <a:r>
              <a:rPr lang="en-US" dirty="0"/>
              <a:t>Local Solar Installation Companies</a:t>
            </a:r>
          </a:p>
          <a:p>
            <a:r>
              <a:rPr lang="en-US" dirty="0"/>
              <a:t>Private Businesses and Households</a:t>
            </a:r>
          </a:p>
          <a:p>
            <a:endParaRPr lang="en-GH" dirty="0"/>
          </a:p>
        </p:txBody>
      </p:sp>
    </p:spTree>
    <p:extLst>
      <p:ext uri="{BB962C8B-B14F-4D97-AF65-F5344CB8AC3E}">
        <p14:creationId xmlns:p14="http://schemas.microsoft.com/office/powerpoint/2010/main" val="1581148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C2043-4874-46C1-B00F-B1C48D57A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Targets:</a:t>
            </a:r>
            <a:endParaRPr lang="en-GH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FBB8F4-0A90-4E59-AD3D-3F354526C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12,000 NMPV systems</a:t>
            </a:r>
          </a:p>
          <a:p>
            <a:endParaRPr lang="en-US" dirty="0"/>
          </a:p>
          <a:p>
            <a:endParaRPr lang="en-G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FF974-BCD2-4D4B-8915-F3D079078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85" y="2264369"/>
            <a:ext cx="6840305" cy="19508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B13EFD-B28D-45DB-8354-9EE94E8F6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85" y="4215258"/>
            <a:ext cx="3220311" cy="236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1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C1A2B-479F-417D-8994-293CF106C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Private sector incentives under the NMPV project</a:t>
            </a: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06313-C6B2-4FD6-A085-F288B32A7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Approx. 11,000 PV systems will be installed by private sector.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Free net-meters for grid-connected PV systems.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Free installation of net-meters by staff of ECG &amp; NEDCo.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Up to 24% subsidy on all systems installed under the project. </a:t>
            </a:r>
          </a:p>
          <a:p>
            <a:endParaRPr lang="en-GH" dirty="0"/>
          </a:p>
        </p:txBody>
      </p:sp>
    </p:spTree>
    <p:extLst>
      <p:ext uri="{BB962C8B-B14F-4D97-AF65-F5344CB8AC3E}">
        <p14:creationId xmlns:p14="http://schemas.microsoft.com/office/powerpoint/2010/main" val="2107197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BF0A3-C015-40EF-809E-D42B036A4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 flow Households and SMEs</a:t>
            </a:r>
            <a:br>
              <a:rPr lang="en-US" dirty="0"/>
            </a:br>
            <a:endParaRPr lang="en-GH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C29888-54BF-4946-8F37-6F3861EAF32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5385" t="28653" r="18272" b="9236"/>
          <a:stretch/>
        </p:blipFill>
        <p:spPr bwMode="auto">
          <a:xfrm>
            <a:off x="981361" y="2057401"/>
            <a:ext cx="6570322" cy="410845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80806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4FE944CE-95F7-42A7-8D15-27E80F9CEABF}"/>
              </a:ext>
            </a:extLst>
          </p:cNvPr>
          <p:cNvSpPr/>
          <p:nvPr/>
        </p:nvSpPr>
        <p:spPr>
          <a:xfrm rot="10800000">
            <a:off x="374887" y="1909292"/>
            <a:ext cx="8318231" cy="22354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4" name="Title 1">
            <a:extLst>
              <a:ext uri="{FF2B5EF4-FFF2-40B4-BE49-F238E27FC236}">
                <a16:creationId xmlns:a16="http://schemas.microsoft.com/office/drawing/2014/main" id="{AA9B68CC-694C-4E03-88CF-F3E4635F53AB}"/>
              </a:ext>
            </a:extLst>
          </p:cNvPr>
          <p:cNvSpPr txBox="1">
            <a:spLocks/>
          </p:cNvSpPr>
          <p:nvPr/>
        </p:nvSpPr>
        <p:spPr>
          <a:xfrm>
            <a:off x="494586" y="1491719"/>
            <a:ext cx="8368775" cy="498007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en-US" dirty="0">
                <a:solidFill>
                  <a:srgbClr val="043275"/>
                </a:solidFill>
                <a:latin typeface="Gill Sans MT" panose="020B0502020104020203" pitchFamily="34" charset="0"/>
                <a:ea typeface="Gill Sans MT" panose="020B0502020104020203" pitchFamily="34" charset="0"/>
              </a:rPr>
              <a:t>Solar PV based net metering with battery storage: installation of 12,000(62.5MW)</a:t>
            </a:r>
          </a:p>
          <a:p>
            <a:r>
              <a:rPr lang="en-US" altLang="en-US" dirty="0">
                <a:solidFill>
                  <a:srgbClr val="043275"/>
                </a:solidFill>
                <a:latin typeface="Gill Sans MT" panose="020B0502020104020203" pitchFamily="34" charset="0"/>
                <a:ea typeface="Gill Sans MT" panose="020B0502020104020203" pitchFamily="34" charset="0"/>
              </a:rPr>
              <a:t>solar PV net metering systems.</a:t>
            </a:r>
          </a:p>
          <a:p>
            <a:r>
              <a:rPr lang="en-US" altLang="en-US" dirty="0">
                <a:solidFill>
                  <a:srgbClr val="043275"/>
                </a:solidFill>
                <a:ea typeface="Gill Sans MT" panose="020B0502020104020203" pitchFamily="34" charset="0"/>
              </a:rPr>
              <a:t> 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0882" y="2096215"/>
            <a:ext cx="7971223" cy="325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457200">
              <a:spcBef>
                <a:spcPct val="20000"/>
              </a:spcBef>
            </a:pPr>
            <a:r>
              <a:rPr lang="en-US" dirty="0">
                <a:latin typeface="Gill Sans MT" panose="020B0502020104020203" pitchFamily="34" charset="0"/>
              </a:rPr>
              <a:t>Next steps under the Project:</a:t>
            </a:r>
          </a:p>
          <a:p>
            <a:pPr lvl="0" algn="just" defTabSz="457200">
              <a:spcBef>
                <a:spcPct val="20000"/>
              </a:spcBef>
            </a:pPr>
            <a:endParaRPr lang="en-US" dirty="0">
              <a:latin typeface="Gill Sans MT" panose="020B0502020104020203" pitchFamily="34" charset="0"/>
            </a:endParaRPr>
          </a:p>
          <a:p>
            <a:pPr marL="285750" lvl="0" indent="-285750" algn="just" defTabSz="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Completion of Tender process for the procurement of Net Meters.</a:t>
            </a:r>
          </a:p>
          <a:p>
            <a:pPr marL="285750" lvl="0" indent="-285750" algn="just" defTabSz="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Completion of Tender process for the procurement Solar PV Systems for Public Buildings.</a:t>
            </a:r>
          </a:p>
          <a:p>
            <a:pPr marL="285750" lvl="0" indent="-285750" algn="just" defTabSz="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Completion of Tender process for the procurement for web application platform.</a:t>
            </a:r>
          </a:p>
          <a:p>
            <a:pPr marL="285750" lvl="0" indent="-285750" algn="just" defTabSz="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Development of NMPV communication materials (FAQ) to market the Project.</a:t>
            </a:r>
          </a:p>
          <a:p>
            <a:pPr marL="285750" lvl="0" indent="-285750" algn="just" defTabSz="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Trainings for Distribution Utilities and Solar Installation Companies. </a:t>
            </a:r>
          </a:p>
          <a:p>
            <a:pPr marL="285750" lvl="0" indent="-285750" algn="just" defTabSz="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Commencement and Official Launch of Project in Q3 2024.</a:t>
            </a:r>
          </a:p>
        </p:txBody>
      </p:sp>
    </p:spTree>
    <p:extLst>
      <p:ext uri="{BB962C8B-B14F-4D97-AF65-F5344CB8AC3E}">
        <p14:creationId xmlns:p14="http://schemas.microsoft.com/office/powerpoint/2010/main" val="1600338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54090-0ADB-E70E-02A2-C832397C3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E35ED-8386-A2AA-E8E4-1517D19BD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NMPV GOVERNANCE COUNCIL</a:t>
            </a: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6397D-F997-6E0E-A598-93F06ED84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Members of the GC: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Ministry of Energy (SREP PIU)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AfDB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Energy Commission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ECG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NEDCO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PURC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EPA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Solar </a:t>
            </a:r>
            <a:r>
              <a:rPr lang="en-US" dirty="0" err="1"/>
              <a:t>Assc</a:t>
            </a:r>
            <a:r>
              <a:rPr lang="en-US" dirty="0"/>
              <a:t>.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Academia</a:t>
            </a:r>
          </a:p>
        </p:txBody>
      </p:sp>
    </p:spTree>
    <p:extLst>
      <p:ext uri="{BB962C8B-B14F-4D97-AF65-F5344CB8AC3E}">
        <p14:creationId xmlns:p14="http://schemas.microsoft.com/office/powerpoint/2010/main" val="2766329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99626-7601-0BFF-D6EC-9BD451E8A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FC3DF-7294-520E-FA51-CB6F718BD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Net – metering PV Study Tour to Queensland, Australia (10.11 – </a:t>
            </a:r>
            <a:br>
              <a:rPr lang="en-US" sz="2000" dirty="0"/>
            </a:br>
            <a:r>
              <a:rPr lang="en-US" sz="2000" dirty="0"/>
              <a:t>20.11.2023) </a:t>
            </a:r>
            <a:br>
              <a:rPr lang="en-US" sz="2000" dirty="0"/>
            </a:br>
            <a:endParaRPr lang="en-GH" sz="2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880808-B375-95A4-B1FC-0B83F9DF63F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2105" y="1841341"/>
            <a:ext cx="5730240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39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CC3B2-C6B6-B0A9-6937-09E1D5ED7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CB5DA-8D92-0D50-748D-24EB4FCE7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FINDINGS</a:t>
            </a: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6247F-EADF-B943-A0D7-E43DD9D33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Collaboration with Industry explored win-win scenarios(e.g. UQ industry 4.0 Energy Test lab was built with funding support from SIEMENS).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Lab is used to perform power system simulations for utilities and Renewable energy grid – tied solar systems. It can also be used for forecasting and simulating faults and fault management.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University has a strong collaboration with the power utilities and energy companies and has recently simulated and produced a report that shows how Queensland’s grid network will look like by 2025 – Basically serving as the Technical Assistance arm, research arm of the Power Utilities.</a:t>
            </a:r>
          </a:p>
        </p:txBody>
      </p:sp>
    </p:spTree>
    <p:extLst>
      <p:ext uri="{BB962C8B-B14F-4D97-AF65-F5344CB8AC3E}">
        <p14:creationId xmlns:p14="http://schemas.microsoft.com/office/powerpoint/2010/main" val="920371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 YOU</a:t>
            </a:r>
            <a:br>
              <a:rPr lang="en-US" dirty="0"/>
            </a:b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E646D76-E772-442C-A8A6-28B8C31BCBCB}"/>
              </a:ext>
            </a:extLst>
          </p:cNvPr>
          <p:cNvSpPr txBox="1">
            <a:spLocks/>
          </p:cNvSpPr>
          <p:nvPr/>
        </p:nvSpPr>
        <p:spPr>
          <a:xfrm>
            <a:off x="3009892" y="3598042"/>
            <a:ext cx="4114784" cy="7112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b" anchorCtr="0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all" baseline="0">
                <a:solidFill>
                  <a:srgbClr val="FFFFFF"/>
                </a:solidFill>
                <a:latin typeface="Gill Sans MT Pro Light"/>
                <a:ea typeface="+mj-ea"/>
                <a:cs typeface="Gill Sans MT Pro Light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200" dirty="0"/>
              <a:t>Andrew Boamah Asare</a:t>
            </a:r>
            <a:br>
              <a:rPr lang="en-US" sz="1200" dirty="0"/>
            </a:br>
            <a:r>
              <a:rPr lang="en-US" sz="1200" dirty="0"/>
              <a:t>National Programme Officer, Infrastructure</a:t>
            </a:r>
            <a:br>
              <a:rPr lang="en-US" sz="1200" dirty="0"/>
            </a:br>
            <a:r>
              <a:rPr lang="en-US" sz="1200" dirty="0"/>
              <a:t> </a:t>
            </a:r>
            <a:br>
              <a:rPr lang="en-US" sz="1200" dirty="0"/>
            </a:br>
            <a:r>
              <a:rPr lang="en-US" sz="1200" dirty="0"/>
              <a:t>Embassy of Switzerland </a:t>
            </a:r>
            <a:br>
              <a:rPr lang="en-US" sz="1200" dirty="0"/>
            </a:br>
            <a:r>
              <a:rPr lang="en-US" sz="1200" dirty="0"/>
              <a:t>Swiss Cooperation Office Ghana</a:t>
            </a:r>
            <a:br>
              <a:rPr lang="en-US" sz="1200" dirty="0"/>
            </a:br>
            <a:r>
              <a:rPr lang="en-US" sz="1200" dirty="0"/>
              <a:t>Mobile: +233 201 70 24 08</a:t>
            </a:r>
            <a:br>
              <a:rPr lang="en-US" sz="1200" dirty="0"/>
            </a:br>
            <a:r>
              <a:rPr lang="en-US" sz="1200" dirty="0">
                <a:hlinkClick r:id="rId2"/>
              </a:rPr>
              <a:t>andrew.asare@eda.admin.ch</a:t>
            </a:r>
            <a:r>
              <a:rPr lang="en-US" sz="1200" dirty="0"/>
              <a:t>  </a:t>
            </a:r>
            <a:br>
              <a:rPr lang="en-US" sz="1200" dirty="0"/>
            </a:br>
            <a:br>
              <a:rPr lang="en-US" sz="1200" dirty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689627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USAID Theme">
  <a:themeElements>
    <a:clrScheme name="Custom 7">
      <a:dk1>
        <a:sysClr val="windowText" lastClr="000000"/>
      </a:dk1>
      <a:lt1>
        <a:sysClr val="window" lastClr="FFFFFF"/>
      </a:lt1>
      <a:dk2>
        <a:srgbClr val="1F2A44"/>
      </a:dk2>
      <a:lt2>
        <a:srgbClr val="FFD134"/>
      </a:lt2>
      <a:accent1>
        <a:srgbClr val="BA0C2F"/>
      </a:accent1>
      <a:accent2>
        <a:srgbClr val="A7C6ED"/>
      </a:accent2>
      <a:accent3>
        <a:srgbClr val="002F6C"/>
      </a:accent3>
      <a:accent4>
        <a:srgbClr val="FFFFFF"/>
      </a:accent4>
      <a:accent5>
        <a:srgbClr val="A7C6ED"/>
      </a:accent5>
      <a:accent6>
        <a:srgbClr val="BA0C2F"/>
      </a:accent6>
      <a:hlink>
        <a:srgbClr val="A7C6ED"/>
      </a:hlink>
      <a:folHlink>
        <a:srgbClr val="002F6C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EP Work Plan Presentation v2.potx" id="{21F71A4E-15FD-4ECF-B825-3881D04CA285}" vid="{0D49713C-842D-4012-9CC1-043F6E66F3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AF6833F5DF1B4294DE46CBECE8EF93" ma:contentTypeVersion="11" ma:contentTypeDescription="Create a new document." ma:contentTypeScope="" ma:versionID="0034f2f99ccf7285614bc0f6a6de6a55">
  <xsd:schema xmlns:xsd="http://www.w3.org/2001/XMLSchema" xmlns:xs="http://www.w3.org/2001/XMLSchema" xmlns:p="http://schemas.microsoft.com/office/2006/metadata/properties" xmlns:ns2="6f68bfad-b12c-43ca-b978-6a77bb6ae1de" xmlns:ns3="6737e0ad-252a-4243-920d-08bda5e394a8" targetNamespace="http://schemas.microsoft.com/office/2006/metadata/properties" ma:root="true" ma:fieldsID="2b2f8e298fc072ec9985b6aac46bd1cb" ns2:_="" ns3:_="">
    <xsd:import namespace="6f68bfad-b12c-43ca-b978-6a77bb6ae1de"/>
    <xsd:import namespace="6737e0ad-252a-4243-920d-08bda5e394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68bfad-b12c-43ca-b978-6a77bb6ae1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37e0ad-252a-4243-920d-08bda5e394a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D8D0C0-AC85-4DD7-90EA-4AE8EC3516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68bfad-b12c-43ca-b978-6a77bb6ae1de"/>
    <ds:schemaRef ds:uri="6737e0ad-252a-4243-920d-08bda5e394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B015CC6-A2E5-49BD-B5B0-C5880BB4A0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926619-2B51-46A4-ABE9-4090A6EDE793}">
  <ds:schemaRefs>
    <ds:schemaRef ds:uri="http://schemas.microsoft.com/office/2006/documentManagement/types"/>
    <ds:schemaRef ds:uri="http://purl.org/dc/elements/1.1/"/>
    <ds:schemaRef ds:uri="http://purl.org/dc/dcmitype/"/>
    <ds:schemaRef ds:uri="6f68bfad-b12c-43ca-b978-6a77bb6ae1de"/>
    <ds:schemaRef ds:uri="http://schemas.microsoft.com/office/2006/metadata/properties"/>
    <ds:schemaRef ds:uri="6737e0ad-252a-4243-920d-08bda5e394a8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Deloitte 16_9 onscreen</Template>
  <TotalTime>74147</TotalTime>
  <Words>555</Words>
  <Application>Microsoft Office PowerPoint</Application>
  <PresentationFormat>On-screen Show (4:3)</PresentationFormat>
  <Paragraphs>73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Gill Sans MT</vt:lpstr>
      <vt:lpstr>Gill Sans MT Pro Light</vt:lpstr>
      <vt:lpstr>Times New Roman</vt:lpstr>
      <vt:lpstr>USAID Theme</vt:lpstr>
      <vt:lpstr>PowerPoint Presentation</vt:lpstr>
      <vt:lpstr>PowerPoint Presentation</vt:lpstr>
      <vt:lpstr>Seco SUPPORT AREAS (Energy Infrastructure)</vt:lpstr>
      <vt:lpstr>GEDAP III: Ghana Electricity Sector Support Project.  </vt:lpstr>
      <vt:lpstr>Net metering </vt:lpstr>
      <vt:lpstr>PowerPoint Presentation</vt:lpstr>
      <vt:lpstr>Net-Metering PV project (NMPV) and its Opportunities </vt:lpstr>
      <vt:lpstr>Project Targets:</vt:lpstr>
      <vt:lpstr>Private sector incentives under the NMPV project</vt:lpstr>
      <vt:lpstr>Process flow Households and SMEs </vt:lpstr>
      <vt:lpstr>PowerPoint Presentation</vt:lpstr>
      <vt:lpstr>The NMPV GOVERNANCE COUNCIL</vt:lpstr>
      <vt:lpstr>Net – metering PV Study Tour to Queensland, Australia (10.11 –  20.11.2023)  </vt:lpstr>
      <vt:lpstr>Key FINDINGS</vt:lpstr>
      <vt:lpstr>THANK YOU </vt:lpstr>
    </vt:vector>
  </TitlesOfParts>
  <Company>Deloitte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aatengdem@powerafrica-waep.com</dc:creator>
  <cp:lastModifiedBy>Sam Gyamfi</cp:lastModifiedBy>
  <cp:revision>891</cp:revision>
  <cp:lastPrinted>2014-06-25T02:16:22Z</cp:lastPrinted>
  <dcterms:created xsi:type="dcterms:W3CDTF">2017-06-22T18:33:25Z</dcterms:created>
  <dcterms:modified xsi:type="dcterms:W3CDTF">2024-03-19T07:14:36Z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0x010100D6AF6833F5DF1B4294DE46CBECE8EF93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2024-01-03T14:23:38Z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d254aba2-93de-4db8-9b33-51da0caa50d0</vt:lpwstr>
  </property>
  <property fmtid="{D5CDD505-2E9C-101B-9397-08002B2CF9AE}" pid="9" name="MSIP_Label_ea60d57e-af5b-4752-ac57-3e4f28ca11dc_ContentBits">
    <vt:lpwstr>0</vt:lpwstr>
  </property>
</Properties>
</file>