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433" r:id="rId5"/>
    <p:sldId id="261" r:id="rId6"/>
    <p:sldId id="432" r:id="rId7"/>
    <p:sldId id="263" r:id="rId8"/>
    <p:sldId id="264" r:id="rId9"/>
    <p:sldId id="265" r:id="rId10"/>
    <p:sldId id="266" r:id="rId11"/>
  </p:sldIdLst>
  <p:sldSz cx="9144000" cy="6858000" type="screen4x3"/>
  <p:notesSz cx="7010400" cy="9296400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howGuides="1">
      <p:cViewPr varScale="1">
        <p:scale>
          <a:sx n="75" d="100"/>
          <a:sy n="75" d="100"/>
        </p:scale>
        <p:origin x="936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4CDCD9-769E-4B43-ADFE-D3BD8CEEA1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4D4DF2C-E345-4777-B6A2-CFBEE3D584AC}">
      <dgm:prSet/>
      <dgm:spPr/>
      <dgm:t>
        <a:bodyPr/>
        <a:lstStyle/>
        <a:p>
          <a:r>
            <a:rPr lang="en-GB" dirty="0"/>
            <a:t>The university was established with inputs from industry players and have since remained same </a:t>
          </a:r>
        </a:p>
      </dgm:t>
    </dgm:pt>
    <dgm:pt modelId="{970A52C0-C011-4F5D-92AB-BB62DD71FBBF}" type="parTrans" cxnId="{8270D982-285A-4A2C-BF63-F894431D05C4}">
      <dgm:prSet/>
      <dgm:spPr/>
      <dgm:t>
        <a:bodyPr/>
        <a:lstStyle/>
        <a:p>
          <a:endParaRPr lang="en-GB"/>
        </a:p>
      </dgm:t>
    </dgm:pt>
    <dgm:pt modelId="{429E06AF-2921-4908-A09C-6F97229437D7}" type="sibTrans" cxnId="{8270D982-285A-4A2C-BF63-F894431D05C4}">
      <dgm:prSet/>
      <dgm:spPr/>
      <dgm:t>
        <a:bodyPr/>
        <a:lstStyle/>
        <a:p>
          <a:endParaRPr lang="en-GB"/>
        </a:p>
      </dgm:t>
    </dgm:pt>
    <dgm:pt modelId="{7794926A-8DDB-479F-8F85-FD891627D05A}">
      <dgm:prSet/>
      <dgm:spPr/>
      <dgm:t>
        <a:bodyPr/>
        <a:lstStyle/>
        <a:p>
          <a:r>
            <a:rPr lang="en-GB" dirty="0"/>
            <a:t>The Centre has industrial advisory board linking the university to industry </a:t>
          </a:r>
        </a:p>
      </dgm:t>
    </dgm:pt>
    <dgm:pt modelId="{4BC29C16-3454-4178-B42D-516DEFF07487}" type="parTrans" cxnId="{5FCDAF29-67DC-45EA-AE0D-4F4A29FD6DFD}">
      <dgm:prSet/>
      <dgm:spPr/>
      <dgm:t>
        <a:bodyPr/>
        <a:lstStyle/>
        <a:p>
          <a:endParaRPr lang="en-GB"/>
        </a:p>
      </dgm:t>
    </dgm:pt>
    <dgm:pt modelId="{EFFADBA9-CD9B-49E6-B413-C6C10D442C85}" type="sibTrans" cxnId="{5FCDAF29-67DC-45EA-AE0D-4F4A29FD6DFD}">
      <dgm:prSet/>
      <dgm:spPr/>
      <dgm:t>
        <a:bodyPr/>
        <a:lstStyle/>
        <a:p>
          <a:endParaRPr lang="en-GB"/>
        </a:p>
      </dgm:t>
    </dgm:pt>
    <dgm:pt modelId="{CD92B1AC-D9EF-41E4-9268-ECB484B58455}">
      <dgm:prSet/>
      <dgm:spPr/>
      <dgm:t>
        <a:bodyPr/>
        <a:lstStyle/>
        <a:p>
          <a:r>
            <a:rPr lang="en-GB" dirty="0"/>
            <a:t>Industry players apart from making direct inputs into the curriculum, help in the training of students in diverse ways example include; </a:t>
          </a:r>
        </a:p>
      </dgm:t>
    </dgm:pt>
    <dgm:pt modelId="{A0156FF3-A91C-4C4D-BE66-EC4B0E1F9D67}" type="parTrans" cxnId="{F63CDB2D-1D55-4160-B41D-02A29280CD33}">
      <dgm:prSet/>
      <dgm:spPr/>
      <dgm:t>
        <a:bodyPr/>
        <a:lstStyle/>
        <a:p>
          <a:endParaRPr lang="en-GB"/>
        </a:p>
      </dgm:t>
    </dgm:pt>
    <dgm:pt modelId="{875E2F60-980D-4F00-8833-9C6F2A970EFB}" type="sibTrans" cxnId="{F63CDB2D-1D55-4160-B41D-02A29280CD33}">
      <dgm:prSet/>
      <dgm:spPr/>
      <dgm:t>
        <a:bodyPr/>
        <a:lstStyle/>
        <a:p>
          <a:endParaRPr lang="en-GB"/>
        </a:p>
      </dgm:t>
    </dgm:pt>
    <dgm:pt modelId="{078AFEF2-31FC-4492-9D6E-6D36E8BD0C52}">
      <dgm:prSet/>
      <dgm:spPr/>
      <dgm:t>
        <a:bodyPr/>
        <a:lstStyle/>
        <a:p>
          <a:r>
            <a:rPr lang="en-GB" dirty="0"/>
            <a:t>Seminars and Conferences </a:t>
          </a:r>
        </a:p>
      </dgm:t>
    </dgm:pt>
    <dgm:pt modelId="{95A6E7CA-9B1F-498C-94A0-C9416AAF41EB}" type="parTrans" cxnId="{37A6614F-7E68-4FCF-B80D-AFC05EDC6001}">
      <dgm:prSet/>
      <dgm:spPr/>
      <dgm:t>
        <a:bodyPr/>
        <a:lstStyle/>
        <a:p>
          <a:endParaRPr lang="en-GB"/>
        </a:p>
      </dgm:t>
    </dgm:pt>
    <dgm:pt modelId="{CB738CE3-3A20-4C7B-BBEB-A395BA59EC56}" type="sibTrans" cxnId="{37A6614F-7E68-4FCF-B80D-AFC05EDC6001}">
      <dgm:prSet/>
      <dgm:spPr/>
      <dgm:t>
        <a:bodyPr/>
        <a:lstStyle/>
        <a:p>
          <a:endParaRPr lang="en-GB"/>
        </a:p>
      </dgm:t>
    </dgm:pt>
    <dgm:pt modelId="{FDDDBB46-2A49-4083-AA27-81F51026B58A}">
      <dgm:prSet/>
      <dgm:spPr/>
      <dgm:t>
        <a:bodyPr/>
        <a:lstStyle/>
        <a:p>
          <a:r>
            <a:rPr lang="en-GB" dirty="0"/>
            <a:t>Offering internship opportunities for students to complement what they study in school</a:t>
          </a:r>
        </a:p>
      </dgm:t>
    </dgm:pt>
    <dgm:pt modelId="{6362D39C-A06B-4CDB-822E-463C9CF837FF}" type="parTrans" cxnId="{7C39BAAA-8330-4098-996D-B5B7A6E43523}">
      <dgm:prSet/>
      <dgm:spPr/>
      <dgm:t>
        <a:bodyPr/>
        <a:lstStyle/>
        <a:p>
          <a:endParaRPr lang="en-GB"/>
        </a:p>
      </dgm:t>
    </dgm:pt>
    <dgm:pt modelId="{DCD3CEAD-8F77-43AA-86D2-0339CA6669B9}" type="sibTrans" cxnId="{7C39BAAA-8330-4098-996D-B5B7A6E43523}">
      <dgm:prSet/>
      <dgm:spPr/>
      <dgm:t>
        <a:bodyPr/>
        <a:lstStyle/>
        <a:p>
          <a:endParaRPr lang="en-GB"/>
        </a:p>
      </dgm:t>
    </dgm:pt>
    <dgm:pt modelId="{85209D3A-9AC0-4A87-9585-B5752B7E3FEE}">
      <dgm:prSet/>
      <dgm:spPr/>
      <dgm:t>
        <a:bodyPr/>
        <a:lstStyle/>
        <a:p>
          <a:r>
            <a:rPr lang="en-GB" dirty="0"/>
            <a:t>Giving research problems to students to solve (Bui Power has been instrumental in this aspect).</a:t>
          </a:r>
        </a:p>
      </dgm:t>
    </dgm:pt>
    <dgm:pt modelId="{14BC2CAF-E5C1-41F3-942A-BE23470DFFDC}" type="parTrans" cxnId="{A6F629D5-6F51-4721-8DAA-BF4ABC5FD4F6}">
      <dgm:prSet/>
      <dgm:spPr/>
      <dgm:t>
        <a:bodyPr/>
        <a:lstStyle/>
        <a:p>
          <a:endParaRPr lang="en-GB"/>
        </a:p>
      </dgm:t>
    </dgm:pt>
    <dgm:pt modelId="{26FB72B4-DD00-4693-B8E2-AABC1CD8B4D8}" type="sibTrans" cxnId="{A6F629D5-6F51-4721-8DAA-BF4ABC5FD4F6}">
      <dgm:prSet/>
      <dgm:spPr/>
      <dgm:t>
        <a:bodyPr/>
        <a:lstStyle/>
        <a:p>
          <a:endParaRPr lang="en-GB"/>
        </a:p>
      </dgm:t>
    </dgm:pt>
    <dgm:pt modelId="{48458134-D52D-4ECB-8A08-D2D522D9607B}">
      <dgm:prSet/>
      <dgm:spPr/>
      <dgm:t>
        <a:bodyPr/>
        <a:lstStyle/>
        <a:p>
          <a:r>
            <a:rPr lang="en-GB" dirty="0"/>
            <a:t>Sponsoring their staffs to be trained by the University </a:t>
          </a:r>
        </a:p>
      </dgm:t>
    </dgm:pt>
    <dgm:pt modelId="{914184C3-95A5-4DF4-8EE8-DF0009BBAAC5}" type="parTrans" cxnId="{04F1BD8B-5D9A-4AEB-A4AE-20A90F8AEF89}">
      <dgm:prSet/>
      <dgm:spPr/>
      <dgm:t>
        <a:bodyPr/>
        <a:lstStyle/>
        <a:p>
          <a:endParaRPr lang="en-GB"/>
        </a:p>
      </dgm:t>
    </dgm:pt>
    <dgm:pt modelId="{7C785CFC-7A90-43D6-9DFD-C2AB675A9364}" type="sibTrans" cxnId="{04F1BD8B-5D9A-4AEB-A4AE-20A90F8AEF89}">
      <dgm:prSet/>
      <dgm:spPr/>
      <dgm:t>
        <a:bodyPr/>
        <a:lstStyle/>
        <a:p>
          <a:endParaRPr lang="en-GB"/>
        </a:p>
      </dgm:t>
    </dgm:pt>
    <dgm:pt modelId="{C2811B9F-0735-427A-A293-2F7EF3F512BC}">
      <dgm:prSet/>
      <dgm:spPr/>
      <dgm:t>
        <a:bodyPr/>
        <a:lstStyle/>
        <a:p>
          <a:r>
            <a:rPr lang="en-GB" dirty="0"/>
            <a:t>Offering Supervision guide to students.</a:t>
          </a:r>
        </a:p>
      </dgm:t>
    </dgm:pt>
    <dgm:pt modelId="{06747788-E7E1-452D-8905-D8B694FB7AA6}" type="parTrans" cxnId="{6502FD38-23D1-42A6-94CC-61E77E7BCD9B}">
      <dgm:prSet/>
      <dgm:spPr/>
      <dgm:t>
        <a:bodyPr/>
        <a:lstStyle/>
        <a:p>
          <a:endParaRPr lang="en-GB"/>
        </a:p>
      </dgm:t>
    </dgm:pt>
    <dgm:pt modelId="{4E0D699A-AEC2-455F-A993-28231310ACC1}" type="sibTrans" cxnId="{6502FD38-23D1-42A6-94CC-61E77E7BCD9B}">
      <dgm:prSet/>
      <dgm:spPr/>
      <dgm:t>
        <a:bodyPr/>
        <a:lstStyle/>
        <a:p>
          <a:endParaRPr lang="en-GB"/>
        </a:p>
      </dgm:t>
    </dgm:pt>
    <dgm:pt modelId="{CB186EE1-821D-4AA6-8B44-39F82A702A68}" type="pres">
      <dgm:prSet presAssocID="{134CDCD9-769E-4B43-ADFE-D3BD8CEEA1BE}" presName="linear" presStyleCnt="0">
        <dgm:presLayoutVars>
          <dgm:animLvl val="lvl"/>
          <dgm:resizeHandles val="exact"/>
        </dgm:presLayoutVars>
      </dgm:prSet>
      <dgm:spPr/>
    </dgm:pt>
    <dgm:pt modelId="{DCF1EAFD-E36A-4DD2-9765-F81740AA6733}" type="pres">
      <dgm:prSet presAssocID="{74D4DF2C-E345-4777-B6A2-CFBEE3D584A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1F8B464-0543-4B4F-956D-DD95006B7323}" type="pres">
      <dgm:prSet presAssocID="{429E06AF-2921-4908-A09C-6F97229437D7}" presName="spacer" presStyleCnt="0"/>
      <dgm:spPr/>
    </dgm:pt>
    <dgm:pt modelId="{9E5234E5-D1BF-483F-B14E-8FC37D549076}" type="pres">
      <dgm:prSet presAssocID="{7794926A-8DDB-479F-8F85-FD891627D05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6DA3CFF-6179-488E-BF28-F5A8886FACB5}" type="pres">
      <dgm:prSet presAssocID="{EFFADBA9-CD9B-49E6-B413-C6C10D442C85}" presName="spacer" presStyleCnt="0"/>
      <dgm:spPr/>
    </dgm:pt>
    <dgm:pt modelId="{A12437AB-5A7B-4168-9349-56E27ABF45BD}" type="pres">
      <dgm:prSet presAssocID="{CD92B1AC-D9EF-41E4-9268-ECB484B5845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321C416-DB18-42C9-8711-459DC586F6EB}" type="pres">
      <dgm:prSet presAssocID="{CD92B1AC-D9EF-41E4-9268-ECB484B58455}" presName="childText" presStyleLbl="revTx" presStyleIdx="0" presStyleCnt="1" custLinFactNeighborX="0" custLinFactNeighborY="9445">
        <dgm:presLayoutVars>
          <dgm:bulletEnabled val="1"/>
        </dgm:presLayoutVars>
      </dgm:prSet>
      <dgm:spPr/>
    </dgm:pt>
  </dgm:ptLst>
  <dgm:cxnLst>
    <dgm:cxn modelId="{381DB121-567E-4FF6-B010-DE69EF98C7CE}" type="presOf" srcId="{078AFEF2-31FC-4492-9D6E-6D36E8BD0C52}" destId="{8321C416-DB18-42C9-8711-459DC586F6EB}" srcOrd="0" destOrd="0" presId="urn:microsoft.com/office/officeart/2005/8/layout/vList2"/>
    <dgm:cxn modelId="{5FCDAF29-67DC-45EA-AE0D-4F4A29FD6DFD}" srcId="{134CDCD9-769E-4B43-ADFE-D3BD8CEEA1BE}" destId="{7794926A-8DDB-479F-8F85-FD891627D05A}" srcOrd="1" destOrd="0" parTransId="{4BC29C16-3454-4178-B42D-516DEFF07487}" sibTransId="{EFFADBA9-CD9B-49E6-B413-C6C10D442C85}"/>
    <dgm:cxn modelId="{F63CDB2D-1D55-4160-B41D-02A29280CD33}" srcId="{134CDCD9-769E-4B43-ADFE-D3BD8CEEA1BE}" destId="{CD92B1AC-D9EF-41E4-9268-ECB484B58455}" srcOrd="2" destOrd="0" parTransId="{A0156FF3-A91C-4C4D-BE66-EC4B0E1F9D67}" sibTransId="{875E2F60-980D-4F00-8833-9C6F2A970EFB}"/>
    <dgm:cxn modelId="{3550B636-618A-4D6D-885A-514AF6AACCE7}" type="presOf" srcId="{CD92B1AC-D9EF-41E4-9268-ECB484B58455}" destId="{A12437AB-5A7B-4168-9349-56E27ABF45BD}" srcOrd="0" destOrd="0" presId="urn:microsoft.com/office/officeart/2005/8/layout/vList2"/>
    <dgm:cxn modelId="{6502FD38-23D1-42A6-94CC-61E77E7BCD9B}" srcId="{CD92B1AC-D9EF-41E4-9268-ECB484B58455}" destId="{C2811B9F-0735-427A-A293-2F7EF3F512BC}" srcOrd="3" destOrd="0" parTransId="{06747788-E7E1-452D-8905-D8B694FB7AA6}" sibTransId="{4E0D699A-AEC2-455F-A993-28231310ACC1}"/>
    <dgm:cxn modelId="{329D045B-E39C-4908-A282-2C96360605B0}" type="presOf" srcId="{7794926A-8DDB-479F-8F85-FD891627D05A}" destId="{9E5234E5-D1BF-483F-B14E-8FC37D549076}" srcOrd="0" destOrd="0" presId="urn:microsoft.com/office/officeart/2005/8/layout/vList2"/>
    <dgm:cxn modelId="{14651E46-0E61-4D2A-965F-D8C560D0391B}" type="presOf" srcId="{134CDCD9-769E-4B43-ADFE-D3BD8CEEA1BE}" destId="{CB186EE1-821D-4AA6-8B44-39F82A702A68}" srcOrd="0" destOrd="0" presId="urn:microsoft.com/office/officeart/2005/8/layout/vList2"/>
    <dgm:cxn modelId="{37A6614F-7E68-4FCF-B80D-AFC05EDC6001}" srcId="{CD92B1AC-D9EF-41E4-9268-ECB484B58455}" destId="{078AFEF2-31FC-4492-9D6E-6D36E8BD0C52}" srcOrd="0" destOrd="0" parTransId="{95A6E7CA-9B1F-498C-94A0-C9416AAF41EB}" sibTransId="{CB738CE3-3A20-4C7B-BBEB-A395BA59EC56}"/>
    <dgm:cxn modelId="{96D23F52-7486-48D1-92BF-3953055AE863}" type="presOf" srcId="{74D4DF2C-E345-4777-B6A2-CFBEE3D584AC}" destId="{DCF1EAFD-E36A-4DD2-9765-F81740AA6733}" srcOrd="0" destOrd="0" presId="urn:microsoft.com/office/officeart/2005/8/layout/vList2"/>
    <dgm:cxn modelId="{8270D982-285A-4A2C-BF63-F894431D05C4}" srcId="{134CDCD9-769E-4B43-ADFE-D3BD8CEEA1BE}" destId="{74D4DF2C-E345-4777-B6A2-CFBEE3D584AC}" srcOrd="0" destOrd="0" parTransId="{970A52C0-C011-4F5D-92AB-BB62DD71FBBF}" sibTransId="{429E06AF-2921-4908-A09C-6F97229437D7}"/>
    <dgm:cxn modelId="{04F1BD8B-5D9A-4AEB-A4AE-20A90F8AEF89}" srcId="{CD92B1AC-D9EF-41E4-9268-ECB484B58455}" destId="{48458134-D52D-4ECB-8A08-D2D522D9607B}" srcOrd="4" destOrd="0" parTransId="{914184C3-95A5-4DF4-8EE8-DF0009BBAAC5}" sibTransId="{7C785CFC-7A90-43D6-9DFD-C2AB675A9364}"/>
    <dgm:cxn modelId="{7878979F-F4FC-4D18-ACE4-100D4E20FC5F}" type="presOf" srcId="{48458134-D52D-4ECB-8A08-D2D522D9607B}" destId="{8321C416-DB18-42C9-8711-459DC586F6EB}" srcOrd="0" destOrd="4" presId="urn:microsoft.com/office/officeart/2005/8/layout/vList2"/>
    <dgm:cxn modelId="{978C43A1-CD65-4019-A103-B35EAB4F92C8}" type="presOf" srcId="{C2811B9F-0735-427A-A293-2F7EF3F512BC}" destId="{8321C416-DB18-42C9-8711-459DC586F6EB}" srcOrd="0" destOrd="3" presId="urn:microsoft.com/office/officeart/2005/8/layout/vList2"/>
    <dgm:cxn modelId="{7C39BAAA-8330-4098-996D-B5B7A6E43523}" srcId="{CD92B1AC-D9EF-41E4-9268-ECB484B58455}" destId="{FDDDBB46-2A49-4083-AA27-81F51026B58A}" srcOrd="1" destOrd="0" parTransId="{6362D39C-A06B-4CDB-822E-463C9CF837FF}" sibTransId="{DCD3CEAD-8F77-43AA-86D2-0339CA6669B9}"/>
    <dgm:cxn modelId="{D3DEB0B5-30B1-446C-A85B-4651DE43821C}" type="presOf" srcId="{85209D3A-9AC0-4A87-9585-B5752B7E3FEE}" destId="{8321C416-DB18-42C9-8711-459DC586F6EB}" srcOrd="0" destOrd="2" presId="urn:microsoft.com/office/officeart/2005/8/layout/vList2"/>
    <dgm:cxn modelId="{A6F629D5-6F51-4721-8DAA-BF4ABC5FD4F6}" srcId="{CD92B1AC-D9EF-41E4-9268-ECB484B58455}" destId="{85209D3A-9AC0-4A87-9585-B5752B7E3FEE}" srcOrd="2" destOrd="0" parTransId="{14BC2CAF-E5C1-41F3-942A-BE23470DFFDC}" sibTransId="{26FB72B4-DD00-4693-B8E2-AABC1CD8B4D8}"/>
    <dgm:cxn modelId="{1AF54EE1-3573-46C6-9288-9F2D014C841E}" type="presOf" srcId="{FDDDBB46-2A49-4083-AA27-81F51026B58A}" destId="{8321C416-DB18-42C9-8711-459DC586F6EB}" srcOrd="0" destOrd="1" presId="urn:microsoft.com/office/officeart/2005/8/layout/vList2"/>
    <dgm:cxn modelId="{D2BAD4B5-D440-4799-A46F-B42EB312ADCB}" type="presParOf" srcId="{CB186EE1-821D-4AA6-8B44-39F82A702A68}" destId="{DCF1EAFD-E36A-4DD2-9765-F81740AA6733}" srcOrd="0" destOrd="0" presId="urn:microsoft.com/office/officeart/2005/8/layout/vList2"/>
    <dgm:cxn modelId="{ECDC000B-8698-4725-B316-CF8EF0D6F27B}" type="presParOf" srcId="{CB186EE1-821D-4AA6-8B44-39F82A702A68}" destId="{51F8B464-0543-4B4F-956D-DD95006B7323}" srcOrd="1" destOrd="0" presId="urn:microsoft.com/office/officeart/2005/8/layout/vList2"/>
    <dgm:cxn modelId="{DFBD0840-3B22-470A-BC81-24D40AF4D350}" type="presParOf" srcId="{CB186EE1-821D-4AA6-8B44-39F82A702A68}" destId="{9E5234E5-D1BF-483F-B14E-8FC37D549076}" srcOrd="2" destOrd="0" presId="urn:microsoft.com/office/officeart/2005/8/layout/vList2"/>
    <dgm:cxn modelId="{0CD5696F-9F13-46A7-B6C7-6F1DDE43E29E}" type="presParOf" srcId="{CB186EE1-821D-4AA6-8B44-39F82A702A68}" destId="{E6DA3CFF-6179-488E-BF28-F5A8886FACB5}" srcOrd="3" destOrd="0" presId="urn:microsoft.com/office/officeart/2005/8/layout/vList2"/>
    <dgm:cxn modelId="{9DB32118-C4A0-4F43-A07A-0088057ED9D4}" type="presParOf" srcId="{CB186EE1-821D-4AA6-8B44-39F82A702A68}" destId="{A12437AB-5A7B-4168-9349-56E27ABF45BD}" srcOrd="4" destOrd="0" presId="urn:microsoft.com/office/officeart/2005/8/layout/vList2"/>
    <dgm:cxn modelId="{177F57A2-3062-4A30-A91A-1F5690A3D0C3}" type="presParOf" srcId="{CB186EE1-821D-4AA6-8B44-39F82A702A68}" destId="{8321C416-DB18-42C9-8711-459DC586F6EB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F14897-0EF5-4DD2-ACAC-24E0C970A44B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3364F3C0-F9E6-488D-80D1-6B8CAC451627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Currently the centre runs short courses in the following areas;</a:t>
          </a:r>
          <a:endParaRPr lang="en-GB" dirty="0">
            <a:solidFill>
              <a:schemeClr val="accent5">
                <a:lumMod val="50000"/>
              </a:schemeClr>
            </a:solidFill>
          </a:endParaRPr>
        </a:p>
      </dgm:t>
    </dgm:pt>
    <dgm:pt modelId="{8CB619CE-5369-41A2-968C-3A65A9557E5C}" type="parTrans" cxnId="{48763154-F231-4935-BC34-83B068F94FC6}">
      <dgm:prSet/>
      <dgm:spPr/>
      <dgm:t>
        <a:bodyPr/>
        <a:lstStyle/>
        <a:p>
          <a:endParaRPr lang="en-GB"/>
        </a:p>
      </dgm:t>
    </dgm:pt>
    <dgm:pt modelId="{8396C901-4FC8-4096-848A-E7AAB32455AB}" type="sibTrans" cxnId="{48763154-F231-4935-BC34-83B068F94FC6}">
      <dgm:prSet/>
      <dgm:spPr/>
      <dgm:t>
        <a:bodyPr/>
        <a:lstStyle/>
        <a:p>
          <a:endParaRPr lang="en-GB"/>
        </a:p>
      </dgm:t>
    </dgm:pt>
    <dgm:pt modelId="{7A7B7D4F-1550-45C0-BE05-E778685CF3C4}">
      <dgm:prSet/>
      <dgm:spPr/>
      <dgm:t>
        <a:bodyPr/>
        <a:lstStyle/>
        <a:p>
          <a:r>
            <a:rPr lang="en-US" dirty="0"/>
            <a:t>Solar-Powered Irrigation Systems (SPIS)</a:t>
          </a:r>
          <a:endParaRPr lang="en-GB" dirty="0"/>
        </a:p>
      </dgm:t>
    </dgm:pt>
    <dgm:pt modelId="{E96A4BA1-CE35-4D69-A49A-B3C1D5668E3D}" type="parTrans" cxnId="{760C53E9-55DC-477B-9A10-7A4DF8DC9EE4}">
      <dgm:prSet/>
      <dgm:spPr/>
      <dgm:t>
        <a:bodyPr/>
        <a:lstStyle/>
        <a:p>
          <a:endParaRPr lang="en-GB"/>
        </a:p>
      </dgm:t>
    </dgm:pt>
    <dgm:pt modelId="{1A1D80B1-9ECD-4781-8E74-8C46011D9C9A}" type="sibTrans" cxnId="{760C53E9-55DC-477B-9A10-7A4DF8DC9EE4}">
      <dgm:prSet/>
      <dgm:spPr/>
      <dgm:t>
        <a:bodyPr/>
        <a:lstStyle/>
        <a:p>
          <a:endParaRPr lang="en-GB"/>
        </a:p>
      </dgm:t>
    </dgm:pt>
    <dgm:pt modelId="{B5C22C87-573E-4F4B-BA9B-8478DDBAE30C}">
      <dgm:prSet/>
      <dgm:spPr/>
      <dgm:t>
        <a:bodyPr/>
        <a:lstStyle/>
        <a:p>
          <a:r>
            <a:rPr lang="en-US" dirty="0"/>
            <a:t>Design and installation of Solar PV systems</a:t>
          </a:r>
          <a:endParaRPr lang="en-GB" dirty="0"/>
        </a:p>
      </dgm:t>
    </dgm:pt>
    <dgm:pt modelId="{788F148A-A842-4BF7-8BED-0502901618F7}" type="parTrans" cxnId="{558EE863-71CF-4DEE-91C6-E219C4838736}">
      <dgm:prSet/>
      <dgm:spPr/>
      <dgm:t>
        <a:bodyPr/>
        <a:lstStyle/>
        <a:p>
          <a:endParaRPr lang="en-GB"/>
        </a:p>
      </dgm:t>
    </dgm:pt>
    <dgm:pt modelId="{FB1CA73A-4624-4730-920F-6941860FC1DB}" type="sibTrans" cxnId="{558EE863-71CF-4DEE-91C6-E219C4838736}">
      <dgm:prSet/>
      <dgm:spPr/>
      <dgm:t>
        <a:bodyPr/>
        <a:lstStyle/>
        <a:p>
          <a:endParaRPr lang="en-GB"/>
        </a:p>
      </dgm:t>
    </dgm:pt>
    <dgm:pt modelId="{E793483F-B116-4520-9413-47CCA92A1D3A}">
      <dgm:prSet/>
      <dgm:spPr/>
      <dgm:t>
        <a:bodyPr/>
        <a:lstStyle/>
        <a:p>
          <a:r>
            <a:rPr lang="en-US" dirty="0"/>
            <a:t>Design and installation of </a:t>
          </a:r>
          <a:r>
            <a:rPr lang="en-GB" dirty="0"/>
            <a:t>Biogas-Technology.</a:t>
          </a:r>
        </a:p>
      </dgm:t>
    </dgm:pt>
    <dgm:pt modelId="{4562D108-BCEF-49B5-BD3A-C956846A4FBB}" type="parTrans" cxnId="{A8F40E1F-BD0F-42D0-B255-693A15AF1DD7}">
      <dgm:prSet/>
      <dgm:spPr/>
      <dgm:t>
        <a:bodyPr/>
        <a:lstStyle/>
        <a:p>
          <a:endParaRPr lang="en-GB"/>
        </a:p>
      </dgm:t>
    </dgm:pt>
    <dgm:pt modelId="{13A4FF1E-D8F3-4755-8E49-6C989675E4C7}" type="sibTrans" cxnId="{A8F40E1F-BD0F-42D0-B255-693A15AF1DD7}">
      <dgm:prSet/>
      <dgm:spPr/>
      <dgm:t>
        <a:bodyPr/>
        <a:lstStyle/>
        <a:p>
          <a:endParaRPr lang="en-GB"/>
        </a:p>
      </dgm:t>
    </dgm:pt>
    <dgm:pt modelId="{D2CCE3EC-CDEC-49F9-9885-025BB53727F3}">
      <dgm:prSet/>
      <dgm:spPr/>
      <dgm:t>
        <a:bodyPr/>
        <a:lstStyle/>
        <a:p>
          <a:r>
            <a:rPr lang="en-US" dirty="0"/>
            <a:t>Energy Audit Practical(EAP)</a:t>
          </a:r>
          <a:endParaRPr lang="en-GB" dirty="0"/>
        </a:p>
      </dgm:t>
    </dgm:pt>
    <dgm:pt modelId="{C4A718B6-E7A0-4799-AD67-121DE1ECBE90}" type="parTrans" cxnId="{0E0BFC1C-D5C2-4C3F-9553-13F1142A1A42}">
      <dgm:prSet/>
      <dgm:spPr/>
      <dgm:t>
        <a:bodyPr/>
        <a:lstStyle/>
        <a:p>
          <a:endParaRPr lang="en-GB"/>
        </a:p>
      </dgm:t>
    </dgm:pt>
    <dgm:pt modelId="{340A649D-0777-42A6-9BE4-34E440FF1634}" type="sibTrans" cxnId="{0E0BFC1C-D5C2-4C3F-9553-13F1142A1A42}">
      <dgm:prSet/>
      <dgm:spPr/>
      <dgm:t>
        <a:bodyPr/>
        <a:lstStyle/>
        <a:p>
          <a:endParaRPr lang="en-GB"/>
        </a:p>
      </dgm:t>
    </dgm:pt>
    <dgm:pt modelId="{359DBF09-2F13-4DAF-B477-FD03B57C3CC6}">
      <dgm:prSet/>
      <dgm:spPr/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Duration &amp; Mode of delivery</a:t>
          </a:r>
          <a:endParaRPr lang="en-GB" dirty="0">
            <a:solidFill>
              <a:schemeClr val="accent5">
                <a:lumMod val="50000"/>
              </a:schemeClr>
            </a:solidFill>
          </a:endParaRPr>
        </a:p>
      </dgm:t>
    </dgm:pt>
    <dgm:pt modelId="{18C236ED-98BD-4031-AB74-54D50C345A3E}" type="parTrans" cxnId="{AFF0203D-D8F1-450A-AE2D-27BBE997EDDD}">
      <dgm:prSet/>
      <dgm:spPr/>
      <dgm:t>
        <a:bodyPr/>
        <a:lstStyle/>
        <a:p>
          <a:endParaRPr lang="en-GB"/>
        </a:p>
      </dgm:t>
    </dgm:pt>
    <dgm:pt modelId="{79645B0E-130A-420B-B9CE-56D687E83491}" type="sibTrans" cxnId="{AFF0203D-D8F1-450A-AE2D-27BBE997EDDD}">
      <dgm:prSet/>
      <dgm:spPr/>
      <dgm:t>
        <a:bodyPr/>
        <a:lstStyle/>
        <a:p>
          <a:endParaRPr lang="en-GB"/>
        </a:p>
      </dgm:t>
    </dgm:pt>
    <dgm:pt modelId="{75EC048D-2205-45DE-A750-5635DCB5CBE0}">
      <dgm:prSet/>
      <dgm:spPr/>
      <dgm:t>
        <a:bodyPr/>
        <a:lstStyle/>
        <a:p>
          <a:r>
            <a:rPr lang="en-US" dirty="0"/>
            <a:t>One week, two weeks to a month and blended mode of delivery</a:t>
          </a:r>
          <a:endParaRPr lang="en-GB" dirty="0"/>
        </a:p>
      </dgm:t>
    </dgm:pt>
    <dgm:pt modelId="{5E505C89-2D90-486C-9DB4-A10B79F5E90B}" type="parTrans" cxnId="{44DB888A-4544-4512-9A9D-1DD095A68E95}">
      <dgm:prSet/>
      <dgm:spPr/>
      <dgm:t>
        <a:bodyPr/>
        <a:lstStyle/>
        <a:p>
          <a:endParaRPr lang="en-GB"/>
        </a:p>
      </dgm:t>
    </dgm:pt>
    <dgm:pt modelId="{86C885A0-15AB-4BAE-8889-920501B7FE0B}" type="sibTrans" cxnId="{44DB888A-4544-4512-9A9D-1DD095A68E95}">
      <dgm:prSet/>
      <dgm:spPr/>
      <dgm:t>
        <a:bodyPr/>
        <a:lstStyle/>
        <a:p>
          <a:endParaRPr lang="en-GB"/>
        </a:p>
      </dgm:t>
    </dgm:pt>
    <dgm:pt modelId="{6A9E76D1-4662-4E80-BF3E-8FADD38B623A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Certification</a:t>
          </a:r>
          <a:r>
            <a:rPr lang="en-US" b="1" dirty="0"/>
            <a:t> </a:t>
          </a:r>
          <a:endParaRPr lang="en-GB" dirty="0"/>
        </a:p>
      </dgm:t>
    </dgm:pt>
    <dgm:pt modelId="{B02830BD-2D40-40CD-AE0B-4FC606B1D7A0}" type="parTrans" cxnId="{30554D91-0AF1-4485-A18F-0B4106444C38}">
      <dgm:prSet/>
      <dgm:spPr/>
      <dgm:t>
        <a:bodyPr/>
        <a:lstStyle/>
        <a:p>
          <a:endParaRPr lang="en-GB"/>
        </a:p>
      </dgm:t>
    </dgm:pt>
    <dgm:pt modelId="{BCD11B4B-3C52-45D5-8E86-F63A86154B51}" type="sibTrans" cxnId="{30554D91-0AF1-4485-A18F-0B4106444C38}">
      <dgm:prSet/>
      <dgm:spPr/>
      <dgm:t>
        <a:bodyPr/>
        <a:lstStyle/>
        <a:p>
          <a:endParaRPr lang="en-GB"/>
        </a:p>
      </dgm:t>
    </dgm:pt>
    <dgm:pt modelId="{776269CE-DE9D-4EE0-987A-2C691222D202}">
      <dgm:prSet/>
      <dgm:spPr/>
      <dgm:t>
        <a:bodyPr/>
        <a:lstStyle/>
        <a:p>
          <a:r>
            <a:rPr lang="en-US" dirty="0"/>
            <a:t>Certificate of Participation </a:t>
          </a:r>
          <a:endParaRPr lang="en-GB" dirty="0"/>
        </a:p>
      </dgm:t>
    </dgm:pt>
    <dgm:pt modelId="{63E40AD8-9AA6-4401-9664-9FD138CF7F45}" type="parTrans" cxnId="{2446F66B-C1EC-40CB-B329-C8B89B8261CE}">
      <dgm:prSet/>
      <dgm:spPr/>
      <dgm:t>
        <a:bodyPr/>
        <a:lstStyle/>
        <a:p>
          <a:endParaRPr lang="en-GB"/>
        </a:p>
      </dgm:t>
    </dgm:pt>
    <dgm:pt modelId="{97644829-5586-4E7D-85CA-20A8ED82B8C6}" type="sibTrans" cxnId="{2446F66B-C1EC-40CB-B329-C8B89B8261CE}">
      <dgm:prSet/>
      <dgm:spPr/>
      <dgm:t>
        <a:bodyPr/>
        <a:lstStyle/>
        <a:p>
          <a:endParaRPr lang="en-GB"/>
        </a:p>
      </dgm:t>
    </dgm:pt>
    <dgm:pt modelId="{FEB1D683-AAE7-4BAB-966B-2115D883E579}">
      <dgm:prSet/>
      <dgm:spPr/>
      <dgm:t>
        <a:bodyPr/>
        <a:lstStyle/>
        <a:p>
          <a:r>
            <a:rPr lang="en-US" dirty="0"/>
            <a:t>Certificate of Competence </a:t>
          </a:r>
          <a:endParaRPr lang="en-GB" dirty="0"/>
        </a:p>
      </dgm:t>
    </dgm:pt>
    <dgm:pt modelId="{2F174084-CCAC-456F-AB9E-5B82F95AC74E}" type="parTrans" cxnId="{AF3E2EB8-E183-48E9-B3E0-0C231188BED9}">
      <dgm:prSet/>
      <dgm:spPr/>
      <dgm:t>
        <a:bodyPr/>
        <a:lstStyle/>
        <a:p>
          <a:endParaRPr lang="en-GB"/>
        </a:p>
      </dgm:t>
    </dgm:pt>
    <dgm:pt modelId="{64FBD7CF-6852-4E8F-9B4D-960680C4411D}" type="sibTrans" cxnId="{AF3E2EB8-E183-48E9-B3E0-0C231188BED9}">
      <dgm:prSet/>
      <dgm:spPr/>
      <dgm:t>
        <a:bodyPr/>
        <a:lstStyle/>
        <a:p>
          <a:endParaRPr lang="en-GB"/>
        </a:p>
      </dgm:t>
    </dgm:pt>
    <dgm:pt modelId="{E9FC84DD-9D1D-4004-9617-3A6DC66BE315}">
      <dgm:prSet/>
      <dgm:spPr/>
      <dgm:t>
        <a:bodyPr/>
        <a:lstStyle/>
        <a:p>
          <a:r>
            <a:rPr lang="en-US" dirty="0"/>
            <a:t>Professional Certificate (EAP, SEAP &amp; SEMP)</a:t>
          </a:r>
          <a:endParaRPr lang="en-GB" dirty="0"/>
        </a:p>
      </dgm:t>
    </dgm:pt>
    <dgm:pt modelId="{FCE55BAB-16C0-44D5-8EEC-2B7C603F563A}" type="parTrans" cxnId="{5A23889C-D8C8-4DB8-B0AB-ABECE9FF60AF}">
      <dgm:prSet/>
      <dgm:spPr/>
      <dgm:t>
        <a:bodyPr/>
        <a:lstStyle/>
        <a:p>
          <a:endParaRPr lang="en-GB"/>
        </a:p>
      </dgm:t>
    </dgm:pt>
    <dgm:pt modelId="{D4A99A1F-48F9-495E-8F47-179DC07160A1}" type="sibTrans" cxnId="{5A23889C-D8C8-4DB8-B0AB-ABECE9FF60AF}">
      <dgm:prSet/>
      <dgm:spPr/>
      <dgm:t>
        <a:bodyPr/>
        <a:lstStyle/>
        <a:p>
          <a:endParaRPr lang="en-GB"/>
        </a:p>
      </dgm:t>
    </dgm:pt>
    <dgm:pt modelId="{4B0F90CA-6A6D-47BB-956D-411B798DFBBB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Fee</a:t>
          </a:r>
          <a:r>
            <a:rPr lang="en-US" b="1" dirty="0"/>
            <a:t> </a:t>
          </a:r>
          <a:endParaRPr lang="en-GB" dirty="0"/>
        </a:p>
      </dgm:t>
    </dgm:pt>
    <dgm:pt modelId="{E457708A-7D2E-4FE7-A256-0D5780DE3359}" type="parTrans" cxnId="{B4775B36-8C38-400E-B478-B4AA7B9BE0EC}">
      <dgm:prSet/>
      <dgm:spPr/>
      <dgm:t>
        <a:bodyPr/>
        <a:lstStyle/>
        <a:p>
          <a:endParaRPr lang="en-GB"/>
        </a:p>
      </dgm:t>
    </dgm:pt>
    <dgm:pt modelId="{18C9A5DF-383D-4745-A822-8A7E2CDAA16C}" type="sibTrans" cxnId="{B4775B36-8C38-400E-B478-B4AA7B9BE0EC}">
      <dgm:prSet/>
      <dgm:spPr/>
      <dgm:t>
        <a:bodyPr/>
        <a:lstStyle/>
        <a:p>
          <a:endParaRPr lang="en-GB"/>
        </a:p>
      </dgm:t>
    </dgm:pt>
    <dgm:pt modelId="{870E6AD2-3A96-4BCD-BC63-52674F283B7D}">
      <dgm:prSet/>
      <dgm:spPr/>
      <dgm:t>
        <a:bodyPr/>
        <a:lstStyle/>
        <a:p>
          <a:r>
            <a:rPr lang="en-US" dirty="0"/>
            <a:t>1000 Cedis to 5000 cedis </a:t>
          </a:r>
          <a:endParaRPr lang="en-GB" dirty="0"/>
        </a:p>
      </dgm:t>
    </dgm:pt>
    <dgm:pt modelId="{32152192-756F-4536-B70C-8836EAB56BB5}" type="parTrans" cxnId="{7A766D9E-997A-4FD0-BDED-901C79576698}">
      <dgm:prSet/>
      <dgm:spPr/>
      <dgm:t>
        <a:bodyPr/>
        <a:lstStyle/>
        <a:p>
          <a:endParaRPr lang="en-GB"/>
        </a:p>
      </dgm:t>
    </dgm:pt>
    <dgm:pt modelId="{69CC63C1-3D18-4881-A628-D24BF0A763F9}" type="sibTrans" cxnId="{7A766D9E-997A-4FD0-BDED-901C79576698}">
      <dgm:prSet/>
      <dgm:spPr/>
      <dgm:t>
        <a:bodyPr/>
        <a:lstStyle/>
        <a:p>
          <a:endParaRPr lang="en-GB"/>
        </a:p>
      </dgm:t>
    </dgm:pt>
    <dgm:pt modelId="{88A1A28B-B7C0-476F-B23C-E63B80198DF3}">
      <dgm:prSet/>
      <dgm:spPr/>
      <dgm:t>
        <a:bodyPr/>
        <a:lstStyle/>
        <a:p>
          <a:r>
            <a:rPr lang="en-GB" dirty="0"/>
            <a:t>Sustainable energy Audit professional (SEAP)</a:t>
          </a:r>
        </a:p>
      </dgm:t>
    </dgm:pt>
    <dgm:pt modelId="{738EB670-9DDA-4EA6-A9F5-32F4178397C5}" type="parTrans" cxnId="{1AB386AA-DEF6-4731-880D-92A37688B1B3}">
      <dgm:prSet/>
      <dgm:spPr/>
      <dgm:t>
        <a:bodyPr/>
        <a:lstStyle/>
        <a:p>
          <a:endParaRPr lang="en-GB"/>
        </a:p>
      </dgm:t>
    </dgm:pt>
    <dgm:pt modelId="{CB0C29C5-7169-411B-A741-6EC6CD822265}" type="sibTrans" cxnId="{1AB386AA-DEF6-4731-880D-92A37688B1B3}">
      <dgm:prSet/>
      <dgm:spPr/>
      <dgm:t>
        <a:bodyPr/>
        <a:lstStyle/>
        <a:p>
          <a:endParaRPr lang="en-GB"/>
        </a:p>
      </dgm:t>
    </dgm:pt>
    <dgm:pt modelId="{91A3C34B-4E69-4906-B905-A7E178A1610B}">
      <dgm:prSet/>
      <dgm:spPr/>
      <dgm:t>
        <a:bodyPr/>
        <a:lstStyle/>
        <a:p>
          <a:r>
            <a:rPr lang="en-US" dirty="0"/>
            <a:t>Sustainable Energy Management  Professional(SEMP)</a:t>
          </a:r>
          <a:endParaRPr lang="en-GB" dirty="0"/>
        </a:p>
      </dgm:t>
    </dgm:pt>
    <dgm:pt modelId="{9E588EE7-FC75-4CE6-9A6F-DAAF40F40E6F}" type="parTrans" cxnId="{CCDDF9BF-7E76-4D58-9AAA-085C0F8E009A}">
      <dgm:prSet/>
      <dgm:spPr/>
      <dgm:t>
        <a:bodyPr/>
        <a:lstStyle/>
        <a:p>
          <a:endParaRPr lang="en-GB"/>
        </a:p>
      </dgm:t>
    </dgm:pt>
    <dgm:pt modelId="{C13FF30A-4ADD-4ED6-A4BD-BC0F6606CF23}" type="sibTrans" cxnId="{CCDDF9BF-7E76-4D58-9AAA-085C0F8E009A}">
      <dgm:prSet/>
      <dgm:spPr/>
      <dgm:t>
        <a:bodyPr/>
        <a:lstStyle/>
        <a:p>
          <a:endParaRPr lang="en-GB"/>
        </a:p>
      </dgm:t>
    </dgm:pt>
    <dgm:pt modelId="{05E9911E-7811-480A-9162-128FC280D389}" type="pres">
      <dgm:prSet presAssocID="{DDF14897-0EF5-4DD2-ACAC-24E0C970A44B}" presName="linear" presStyleCnt="0">
        <dgm:presLayoutVars>
          <dgm:animLvl val="lvl"/>
          <dgm:resizeHandles val="exact"/>
        </dgm:presLayoutVars>
      </dgm:prSet>
      <dgm:spPr/>
    </dgm:pt>
    <dgm:pt modelId="{AA963B0F-48D6-4B2C-AC3B-9B936BBAD611}" type="pres">
      <dgm:prSet presAssocID="{3364F3C0-F9E6-488D-80D1-6B8CAC45162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54B2493-C21E-4426-8A37-6F75FBD4B977}" type="pres">
      <dgm:prSet presAssocID="{3364F3C0-F9E6-488D-80D1-6B8CAC451627}" presName="childText" presStyleLbl="revTx" presStyleIdx="0" presStyleCnt="4">
        <dgm:presLayoutVars>
          <dgm:bulletEnabled val="1"/>
        </dgm:presLayoutVars>
      </dgm:prSet>
      <dgm:spPr/>
    </dgm:pt>
    <dgm:pt modelId="{7B0408C1-622F-467C-B6BB-E77F39AD3C11}" type="pres">
      <dgm:prSet presAssocID="{359DBF09-2F13-4DAF-B477-FD03B57C3CC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39DCEA7-C962-47E9-9FD1-9081EED8B11A}" type="pres">
      <dgm:prSet presAssocID="{359DBF09-2F13-4DAF-B477-FD03B57C3CC6}" presName="childText" presStyleLbl="revTx" presStyleIdx="1" presStyleCnt="4">
        <dgm:presLayoutVars>
          <dgm:bulletEnabled val="1"/>
        </dgm:presLayoutVars>
      </dgm:prSet>
      <dgm:spPr/>
    </dgm:pt>
    <dgm:pt modelId="{BCDF888E-4C7F-437E-84E0-6F293FB422A7}" type="pres">
      <dgm:prSet presAssocID="{6A9E76D1-4662-4E80-BF3E-8FADD38B623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76B73AE-99EB-4CEB-AFE5-77866ABF19F3}" type="pres">
      <dgm:prSet presAssocID="{6A9E76D1-4662-4E80-BF3E-8FADD38B623A}" presName="childText" presStyleLbl="revTx" presStyleIdx="2" presStyleCnt="4">
        <dgm:presLayoutVars>
          <dgm:bulletEnabled val="1"/>
        </dgm:presLayoutVars>
      </dgm:prSet>
      <dgm:spPr/>
    </dgm:pt>
    <dgm:pt modelId="{B6FCF2EA-E06D-4DEA-A284-7C8CC0511E97}" type="pres">
      <dgm:prSet presAssocID="{4B0F90CA-6A6D-47BB-956D-411B798DFBBB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5CA66E1-5E9C-434D-949D-A097C365099D}" type="pres">
      <dgm:prSet presAssocID="{4B0F90CA-6A6D-47BB-956D-411B798DFBBB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4206F708-4700-4222-91B7-07095D56C9B3}" type="presOf" srcId="{75EC048D-2205-45DE-A750-5635DCB5CBE0}" destId="{D39DCEA7-C962-47E9-9FD1-9081EED8B11A}" srcOrd="0" destOrd="0" presId="urn:microsoft.com/office/officeart/2005/8/layout/vList2"/>
    <dgm:cxn modelId="{0E0BFC1C-D5C2-4C3F-9553-13F1142A1A42}" srcId="{3364F3C0-F9E6-488D-80D1-6B8CAC451627}" destId="{D2CCE3EC-CDEC-49F9-9885-025BB53727F3}" srcOrd="3" destOrd="0" parTransId="{C4A718B6-E7A0-4799-AD67-121DE1ECBE90}" sibTransId="{340A649D-0777-42A6-9BE4-34E440FF1634}"/>
    <dgm:cxn modelId="{A8F40E1F-BD0F-42D0-B255-693A15AF1DD7}" srcId="{3364F3C0-F9E6-488D-80D1-6B8CAC451627}" destId="{E793483F-B116-4520-9413-47CCA92A1D3A}" srcOrd="2" destOrd="0" parTransId="{4562D108-BCEF-49B5-BD3A-C956846A4FBB}" sibTransId="{13A4FF1E-D8F3-4755-8E49-6C989675E4C7}"/>
    <dgm:cxn modelId="{B4775B36-8C38-400E-B478-B4AA7B9BE0EC}" srcId="{DDF14897-0EF5-4DD2-ACAC-24E0C970A44B}" destId="{4B0F90CA-6A6D-47BB-956D-411B798DFBBB}" srcOrd="3" destOrd="0" parTransId="{E457708A-7D2E-4FE7-A256-0D5780DE3359}" sibTransId="{18C9A5DF-383D-4745-A822-8A7E2CDAA16C}"/>
    <dgm:cxn modelId="{CB18883B-969C-4EEA-B9B7-0B9E0BEBB65E}" type="presOf" srcId="{870E6AD2-3A96-4BCD-BC63-52674F283B7D}" destId="{85CA66E1-5E9C-434D-949D-A097C365099D}" srcOrd="0" destOrd="0" presId="urn:microsoft.com/office/officeart/2005/8/layout/vList2"/>
    <dgm:cxn modelId="{AFF0203D-D8F1-450A-AE2D-27BBE997EDDD}" srcId="{DDF14897-0EF5-4DD2-ACAC-24E0C970A44B}" destId="{359DBF09-2F13-4DAF-B477-FD03B57C3CC6}" srcOrd="1" destOrd="0" parTransId="{18C236ED-98BD-4031-AB74-54D50C345A3E}" sibTransId="{79645B0E-130A-420B-B9CE-56D687E83491}"/>
    <dgm:cxn modelId="{889E763E-4257-48E7-8EED-95A9A48485CF}" type="presOf" srcId="{DDF14897-0EF5-4DD2-ACAC-24E0C970A44B}" destId="{05E9911E-7811-480A-9162-128FC280D389}" srcOrd="0" destOrd="0" presId="urn:microsoft.com/office/officeart/2005/8/layout/vList2"/>
    <dgm:cxn modelId="{558EE863-71CF-4DEE-91C6-E219C4838736}" srcId="{3364F3C0-F9E6-488D-80D1-6B8CAC451627}" destId="{B5C22C87-573E-4F4B-BA9B-8478DDBAE30C}" srcOrd="1" destOrd="0" parTransId="{788F148A-A842-4BF7-8BED-0502901618F7}" sibTransId="{FB1CA73A-4624-4730-920F-6941860FC1DB}"/>
    <dgm:cxn modelId="{C582D444-B7F0-40AA-ACAA-04AC14760F45}" type="presOf" srcId="{91A3C34B-4E69-4906-B905-A7E178A1610B}" destId="{354B2493-C21E-4426-8A37-6F75FBD4B977}" srcOrd="0" destOrd="5" presId="urn:microsoft.com/office/officeart/2005/8/layout/vList2"/>
    <dgm:cxn modelId="{74F72D6B-E3D1-4813-9B94-360CFE0D70B3}" type="presOf" srcId="{6A9E76D1-4662-4E80-BF3E-8FADD38B623A}" destId="{BCDF888E-4C7F-437E-84E0-6F293FB422A7}" srcOrd="0" destOrd="0" presId="urn:microsoft.com/office/officeart/2005/8/layout/vList2"/>
    <dgm:cxn modelId="{2446F66B-C1EC-40CB-B329-C8B89B8261CE}" srcId="{6A9E76D1-4662-4E80-BF3E-8FADD38B623A}" destId="{776269CE-DE9D-4EE0-987A-2C691222D202}" srcOrd="0" destOrd="0" parTransId="{63E40AD8-9AA6-4401-9664-9FD138CF7F45}" sibTransId="{97644829-5586-4E7D-85CA-20A8ED82B8C6}"/>
    <dgm:cxn modelId="{48763154-F231-4935-BC34-83B068F94FC6}" srcId="{DDF14897-0EF5-4DD2-ACAC-24E0C970A44B}" destId="{3364F3C0-F9E6-488D-80D1-6B8CAC451627}" srcOrd="0" destOrd="0" parTransId="{8CB619CE-5369-41A2-968C-3A65A9557E5C}" sibTransId="{8396C901-4FC8-4096-848A-E7AAB32455AB}"/>
    <dgm:cxn modelId="{5982DA57-DD14-4BB9-881C-B3D223618B70}" type="presOf" srcId="{FEB1D683-AAE7-4BAB-966B-2115D883E579}" destId="{976B73AE-99EB-4CEB-AFE5-77866ABF19F3}" srcOrd="0" destOrd="1" presId="urn:microsoft.com/office/officeart/2005/8/layout/vList2"/>
    <dgm:cxn modelId="{44DB888A-4544-4512-9A9D-1DD095A68E95}" srcId="{359DBF09-2F13-4DAF-B477-FD03B57C3CC6}" destId="{75EC048D-2205-45DE-A750-5635DCB5CBE0}" srcOrd="0" destOrd="0" parTransId="{5E505C89-2D90-486C-9DB4-A10B79F5E90B}" sibTransId="{86C885A0-15AB-4BAE-8889-920501B7FE0B}"/>
    <dgm:cxn modelId="{30554D91-0AF1-4485-A18F-0B4106444C38}" srcId="{DDF14897-0EF5-4DD2-ACAC-24E0C970A44B}" destId="{6A9E76D1-4662-4E80-BF3E-8FADD38B623A}" srcOrd="2" destOrd="0" parTransId="{B02830BD-2D40-40CD-AE0B-4FC606B1D7A0}" sibTransId="{BCD11B4B-3C52-45D5-8E86-F63A86154B51}"/>
    <dgm:cxn modelId="{51E16796-21EE-4D65-8939-ED3AD4D86848}" type="presOf" srcId="{B5C22C87-573E-4F4B-BA9B-8478DDBAE30C}" destId="{354B2493-C21E-4426-8A37-6F75FBD4B977}" srcOrd="0" destOrd="1" presId="urn:microsoft.com/office/officeart/2005/8/layout/vList2"/>
    <dgm:cxn modelId="{8277199C-F1AF-4A71-9306-CBCA8D86F307}" type="presOf" srcId="{776269CE-DE9D-4EE0-987A-2C691222D202}" destId="{976B73AE-99EB-4CEB-AFE5-77866ABF19F3}" srcOrd="0" destOrd="0" presId="urn:microsoft.com/office/officeart/2005/8/layout/vList2"/>
    <dgm:cxn modelId="{5A23889C-D8C8-4DB8-B0AB-ABECE9FF60AF}" srcId="{6A9E76D1-4662-4E80-BF3E-8FADD38B623A}" destId="{E9FC84DD-9D1D-4004-9617-3A6DC66BE315}" srcOrd="2" destOrd="0" parTransId="{FCE55BAB-16C0-44D5-8EEC-2B7C603F563A}" sibTransId="{D4A99A1F-48F9-495E-8F47-179DC07160A1}"/>
    <dgm:cxn modelId="{7A766D9E-997A-4FD0-BDED-901C79576698}" srcId="{4B0F90CA-6A6D-47BB-956D-411B798DFBBB}" destId="{870E6AD2-3A96-4BCD-BC63-52674F283B7D}" srcOrd="0" destOrd="0" parTransId="{32152192-756F-4536-B70C-8836EAB56BB5}" sibTransId="{69CC63C1-3D18-4881-A628-D24BF0A763F9}"/>
    <dgm:cxn modelId="{05DF1E9F-AEE6-471C-9061-BBB932FBEEF6}" type="presOf" srcId="{88A1A28B-B7C0-476F-B23C-E63B80198DF3}" destId="{354B2493-C21E-4426-8A37-6F75FBD4B977}" srcOrd="0" destOrd="4" presId="urn:microsoft.com/office/officeart/2005/8/layout/vList2"/>
    <dgm:cxn modelId="{1AB386AA-DEF6-4731-880D-92A37688B1B3}" srcId="{3364F3C0-F9E6-488D-80D1-6B8CAC451627}" destId="{88A1A28B-B7C0-476F-B23C-E63B80198DF3}" srcOrd="4" destOrd="0" parTransId="{738EB670-9DDA-4EA6-A9F5-32F4178397C5}" sibTransId="{CB0C29C5-7169-411B-A741-6EC6CD822265}"/>
    <dgm:cxn modelId="{2BD1AFAA-2A5F-4988-8BEA-32FA427E0BE5}" type="presOf" srcId="{4B0F90CA-6A6D-47BB-956D-411B798DFBBB}" destId="{B6FCF2EA-E06D-4DEA-A284-7C8CC0511E97}" srcOrd="0" destOrd="0" presId="urn:microsoft.com/office/officeart/2005/8/layout/vList2"/>
    <dgm:cxn modelId="{AF3E2EB8-E183-48E9-B3E0-0C231188BED9}" srcId="{6A9E76D1-4662-4E80-BF3E-8FADD38B623A}" destId="{FEB1D683-AAE7-4BAB-966B-2115D883E579}" srcOrd="1" destOrd="0" parTransId="{2F174084-CCAC-456F-AB9E-5B82F95AC74E}" sibTransId="{64FBD7CF-6852-4E8F-9B4D-960680C4411D}"/>
    <dgm:cxn modelId="{F3B5A4B8-CF7F-4F47-9D0D-14EAB9E92778}" type="presOf" srcId="{E793483F-B116-4520-9413-47CCA92A1D3A}" destId="{354B2493-C21E-4426-8A37-6F75FBD4B977}" srcOrd="0" destOrd="2" presId="urn:microsoft.com/office/officeart/2005/8/layout/vList2"/>
    <dgm:cxn modelId="{6EF5BCBB-CDBB-451F-8042-1C9667D932A5}" type="presOf" srcId="{D2CCE3EC-CDEC-49F9-9885-025BB53727F3}" destId="{354B2493-C21E-4426-8A37-6F75FBD4B977}" srcOrd="0" destOrd="3" presId="urn:microsoft.com/office/officeart/2005/8/layout/vList2"/>
    <dgm:cxn modelId="{CCDDF9BF-7E76-4D58-9AAA-085C0F8E009A}" srcId="{3364F3C0-F9E6-488D-80D1-6B8CAC451627}" destId="{91A3C34B-4E69-4906-B905-A7E178A1610B}" srcOrd="5" destOrd="0" parTransId="{9E588EE7-FC75-4CE6-9A6F-DAAF40F40E6F}" sibTransId="{C13FF30A-4ADD-4ED6-A4BD-BC0F6606CF23}"/>
    <dgm:cxn modelId="{B4FB5FC4-BB85-4D3F-86CA-5B7EA98109E4}" type="presOf" srcId="{359DBF09-2F13-4DAF-B477-FD03B57C3CC6}" destId="{7B0408C1-622F-467C-B6BB-E77F39AD3C11}" srcOrd="0" destOrd="0" presId="urn:microsoft.com/office/officeart/2005/8/layout/vList2"/>
    <dgm:cxn modelId="{90129DE7-61E4-43E2-96B4-597FF358165E}" type="presOf" srcId="{E9FC84DD-9D1D-4004-9617-3A6DC66BE315}" destId="{976B73AE-99EB-4CEB-AFE5-77866ABF19F3}" srcOrd="0" destOrd="2" presId="urn:microsoft.com/office/officeart/2005/8/layout/vList2"/>
    <dgm:cxn modelId="{760C53E9-55DC-477B-9A10-7A4DF8DC9EE4}" srcId="{3364F3C0-F9E6-488D-80D1-6B8CAC451627}" destId="{7A7B7D4F-1550-45C0-BE05-E778685CF3C4}" srcOrd="0" destOrd="0" parTransId="{E96A4BA1-CE35-4D69-A49A-B3C1D5668E3D}" sibTransId="{1A1D80B1-9ECD-4781-8E74-8C46011D9C9A}"/>
    <dgm:cxn modelId="{394CCBF1-332C-4E49-AB60-27C7DC1699FD}" type="presOf" srcId="{7A7B7D4F-1550-45C0-BE05-E778685CF3C4}" destId="{354B2493-C21E-4426-8A37-6F75FBD4B977}" srcOrd="0" destOrd="0" presId="urn:microsoft.com/office/officeart/2005/8/layout/vList2"/>
    <dgm:cxn modelId="{DD18B3FE-DBE1-4DF6-A7E8-C3DC586EC495}" type="presOf" srcId="{3364F3C0-F9E6-488D-80D1-6B8CAC451627}" destId="{AA963B0F-48D6-4B2C-AC3B-9B936BBAD611}" srcOrd="0" destOrd="0" presId="urn:microsoft.com/office/officeart/2005/8/layout/vList2"/>
    <dgm:cxn modelId="{C4AEE061-70E6-4A74-8952-8A195F419000}" type="presParOf" srcId="{05E9911E-7811-480A-9162-128FC280D389}" destId="{AA963B0F-48D6-4B2C-AC3B-9B936BBAD611}" srcOrd="0" destOrd="0" presId="urn:microsoft.com/office/officeart/2005/8/layout/vList2"/>
    <dgm:cxn modelId="{7B79FC22-EB36-4975-A8E1-ED2569F1B551}" type="presParOf" srcId="{05E9911E-7811-480A-9162-128FC280D389}" destId="{354B2493-C21E-4426-8A37-6F75FBD4B977}" srcOrd="1" destOrd="0" presId="urn:microsoft.com/office/officeart/2005/8/layout/vList2"/>
    <dgm:cxn modelId="{B7BAA2BB-45E7-4BA2-A727-38EF2A190ACA}" type="presParOf" srcId="{05E9911E-7811-480A-9162-128FC280D389}" destId="{7B0408C1-622F-467C-B6BB-E77F39AD3C11}" srcOrd="2" destOrd="0" presId="urn:microsoft.com/office/officeart/2005/8/layout/vList2"/>
    <dgm:cxn modelId="{9765BE33-4BC6-45F2-9EFD-46A227A0040C}" type="presParOf" srcId="{05E9911E-7811-480A-9162-128FC280D389}" destId="{D39DCEA7-C962-47E9-9FD1-9081EED8B11A}" srcOrd="3" destOrd="0" presId="urn:microsoft.com/office/officeart/2005/8/layout/vList2"/>
    <dgm:cxn modelId="{98EFEAB5-407F-42F6-861F-F119E57E98B7}" type="presParOf" srcId="{05E9911E-7811-480A-9162-128FC280D389}" destId="{BCDF888E-4C7F-437E-84E0-6F293FB422A7}" srcOrd="4" destOrd="0" presId="urn:microsoft.com/office/officeart/2005/8/layout/vList2"/>
    <dgm:cxn modelId="{D205F091-8FFE-4864-8B4B-CE536FA4F06A}" type="presParOf" srcId="{05E9911E-7811-480A-9162-128FC280D389}" destId="{976B73AE-99EB-4CEB-AFE5-77866ABF19F3}" srcOrd="5" destOrd="0" presId="urn:microsoft.com/office/officeart/2005/8/layout/vList2"/>
    <dgm:cxn modelId="{A35E403A-910C-413F-9CD7-A8F5CB8E4E4E}" type="presParOf" srcId="{05E9911E-7811-480A-9162-128FC280D389}" destId="{B6FCF2EA-E06D-4DEA-A284-7C8CC0511E97}" srcOrd="6" destOrd="0" presId="urn:microsoft.com/office/officeart/2005/8/layout/vList2"/>
    <dgm:cxn modelId="{B985A9D9-D4CB-47D5-A192-D5873F5B7178}" type="presParOf" srcId="{05E9911E-7811-480A-9162-128FC280D389}" destId="{85CA66E1-5E9C-434D-949D-A097C365099D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F1EAFD-E36A-4DD2-9765-F81740AA6733}">
      <dsp:nvSpPr>
        <dsp:cNvPr id="0" name=""/>
        <dsp:cNvSpPr/>
      </dsp:nvSpPr>
      <dsp:spPr>
        <a:xfrm>
          <a:off x="0" y="428609"/>
          <a:ext cx="5184576" cy="10003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The university was established with inputs from industry players and have since remained same </a:t>
          </a:r>
        </a:p>
      </dsp:txBody>
      <dsp:txXfrm>
        <a:off x="48833" y="477442"/>
        <a:ext cx="5086910" cy="902684"/>
      </dsp:txXfrm>
    </dsp:sp>
    <dsp:sp modelId="{9E5234E5-D1BF-483F-B14E-8FC37D549076}">
      <dsp:nvSpPr>
        <dsp:cNvPr id="0" name=""/>
        <dsp:cNvSpPr/>
      </dsp:nvSpPr>
      <dsp:spPr>
        <a:xfrm>
          <a:off x="0" y="1483679"/>
          <a:ext cx="5184576" cy="10003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The Centre has industrial advisory board linking the university to industry </a:t>
          </a:r>
        </a:p>
      </dsp:txBody>
      <dsp:txXfrm>
        <a:off x="48833" y="1532512"/>
        <a:ext cx="5086910" cy="902684"/>
      </dsp:txXfrm>
    </dsp:sp>
    <dsp:sp modelId="{A12437AB-5A7B-4168-9349-56E27ABF45BD}">
      <dsp:nvSpPr>
        <dsp:cNvPr id="0" name=""/>
        <dsp:cNvSpPr/>
      </dsp:nvSpPr>
      <dsp:spPr>
        <a:xfrm>
          <a:off x="0" y="2538749"/>
          <a:ext cx="5184576" cy="10003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Industry players apart from making direct inputs into the curriculum, help in the training of students in diverse ways example include; </a:t>
          </a:r>
        </a:p>
      </dsp:txBody>
      <dsp:txXfrm>
        <a:off x="48833" y="2587582"/>
        <a:ext cx="5086910" cy="902684"/>
      </dsp:txXfrm>
    </dsp:sp>
    <dsp:sp modelId="{8321C416-DB18-42C9-8711-459DC586F6EB}">
      <dsp:nvSpPr>
        <dsp:cNvPr id="0" name=""/>
        <dsp:cNvSpPr/>
      </dsp:nvSpPr>
      <dsp:spPr>
        <a:xfrm>
          <a:off x="0" y="3633582"/>
          <a:ext cx="5184576" cy="1612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1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500" kern="1200" dirty="0"/>
            <a:t>Seminars and Conferences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500" kern="1200" dirty="0"/>
            <a:t>Offering internship opportunities for students to complement what they study in school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500" kern="1200" dirty="0"/>
            <a:t>Giving research problems to students to solve (Bui Power has been instrumental in this aspect).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500" kern="1200" dirty="0"/>
            <a:t>Offering Supervision guide to students.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500" kern="1200" dirty="0"/>
            <a:t>Sponsoring their staffs to be trained by the University </a:t>
          </a:r>
        </a:p>
      </dsp:txBody>
      <dsp:txXfrm>
        <a:off x="0" y="3633582"/>
        <a:ext cx="5184576" cy="16125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63B0F-48D6-4B2C-AC3B-9B936BBAD611}">
      <dsp:nvSpPr>
        <dsp:cNvPr id="0" name=""/>
        <dsp:cNvSpPr/>
      </dsp:nvSpPr>
      <dsp:spPr>
        <a:xfrm>
          <a:off x="0" y="56020"/>
          <a:ext cx="7847087" cy="468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5">
                  <a:lumMod val="50000"/>
                </a:schemeClr>
              </a:solidFill>
            </a:rPr>
            <a:t>Currently the centre runs short courses in the following areas;</a:t>
          </a:r>
          <a:endParaRPr lang="en-GB" sz="20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2846" y="78866"/>
        <a:ext cx="7801395" cy="422308"/>
      </dsp:txXfrm>
    </dsp:sp>
    <dsp:sp modelId="{354B2493-C21E-4426-8A37-6F75FBD4B977}">
      <dsp:nvSpPr>
        <dsp:cNvPr id="0" name=""/>
        <dsp:cNvSpPr/>
      </dsp:nvSpPr>
      <dsp:spPr>
        <a:xfrm>
          <a:off x="0" y="524020"/>
          <a:ext cx="7847087" cy="1573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145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Solar-Powered Irrigation Systems (SPIS)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Design and installation of Solar PV systems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Design and installation of </a:t>
          </a:r>
          <a:r>
            <a:rPr lang="en-GB" sz="1600" kern="1200" dirty="0"/>
            <a:t>Biogas-Technology.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Energy Audit Practical(EAP)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/>
            <a:t>Sustainable energy Audit professional (SEAP)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Sustainable Energy Management  Professional(SEMP)</a:t>
          </a:r>
          <a:endParaRPr lang="en-GB" sz="1600" kern="1200" dirty="0"/>
        </a:p>
      </dsp:txBody>
      <dsp:txXfrm>
        <a:off x="0" y="524020"/>
        <a:ext cx="7847087" cy="1573199"/>
      </dsp:txXfrm>
    </dsp:sp>
    <dsp:sp modelId="{7B0408C1-622F-467C-B6BB-E77F39AD3C11}">
      <dsp:nvSpPr>
        <dsp:cNvPr id="0" name=""/>
        <dsp:cNvSpPr/>
      </dsp:nvSpPr>
      <dsp:spPr>
        <a:xfrm>
          <a:off x="0" y="2097220"/>
          <a:ext cx="7847087" cy="468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5">
                  <a:lumMod val="50000"/>
                </a:schemeClr>
              </a:solidFill>
            </a:rPr>
            <a:t>Duration &amp; Mode of delivery</a:t>
          </a:r>
          <a:endParaRPr lang="en-GB" sz="20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2846" y="2120066"/>
        <a:ext cx="7801395" cy="422308"/>
      </dsp:txXfrm>
    </dsp:sp>
    <dsp:sp modelId="{D39DCEA7-C962-47E9-9FD1-9081EED8B11A}">
      <dsp:nvSpPr>
        <dsp:cNvPr id="0" name=""/>
        <dsp:cNvSpPr/>
      </dsp:nvSpPr>
      <dsp:spPr>
        <a:xfrm>
          <a:off x="0" y="2565220"/>
          <a:ext cx="7847087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145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One week, two weeks to a month and blended mode of delivery</a:t>
          </a:r>
          <a:endParaRPr lang="en-GB" sz="1600" kern="1200" dirty="0"/>
        </a:p>
      </dsp:txBody>
      <dsp:txXfrm>
        <a:off x="0" y="2565220"/>
        <a:ext cx="7847087" cy="331200"/>
      </dsp:txXfrm>
    </dsp:sp>
    <dsp:sp modelId="{BCDF888E-4C7F-437E-84E0-6F293FB422A7}">
      <dsp:nvSpPr>
        <dsp:cNvPr id="0" name=""/>
        <dsp:cNvSpPr/>
      </dsp:nvSpPr>
      <dsp:spPr>
        <a:xfrm>
          <a:off x="0" y="2896420"/>
          <a:ext cx="7847087" cy="468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5">
                  <a:lumMod val="50000"/>
                </a:schemeClr>
              </a:solidFill>
            </a:rPr>
            <a:t>Certification</a:t>
          </a:r>
          <a:r>
            <a:rPr lang="en-US" sz="2000" b="1" kern="1200" dirty="0"/>
            <a:t> </a:t>
          </a:r>
          <a:endParaRPr lang="en-GB" sz="2000" kern="1200" dirty="0"/>
        </a:p>
      </dsp:txBody>
      <dsp:txXfrm>
        <a:off x="22846" y="2919266"/>
        <a:ext cx="7801395" cy="422308"/>
      </dsp:txXfrm>
    </dsp:sp>
    <dsp:sp modelId="{976B73AE-99EB-4CEB-AFE5-77866ABF19F3}">
      <dsp:nvSpPr>
        <dsp:cNvPr id="0" name=""/>
        <dsp:cNvSpPr/>
      </dsp:nvSpPr>
      <dsp:spPr>
        <a:xfrm>
          <a:off x="0" y="3364420"/>
          <a:ext cx="7847087" cy="78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145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Certificate of Participation 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Certificate of Competence 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Professional Certificate (EAP, SEAP &amp; SEMP)</a:t>
          </a:r>
          <a:endParaRPr lang="en-GB" sz="1600" kern="1200" dirty="0"/>
        </a:p>
      </dsp:txBody>
      <dsp:txXfrm>
        <a:off x="0" y="3364420"/>
        <a:ext cx="7847087" cy="786599"/>
      </dsp:txXfrm>
    </dsp:sp>
    <dsp:sp modelId="{B6FCF2EA-E06D-4DEA-A284-7C8CC0511E97}">
      <dsp:nvSpPr>
        <dsp:cNvPr id="0" name=""/>
        <dsp:cNvSpPr/>
      </dsp:nvSpPr>
      <dsp:spPr>
        <a:xfrm>
          <a:off x="0" y="4151020"/>
          <a:ext cx="7847087" cy="468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5">
                  <a:lumMod val="50000"/>
                </a:schemeClr>
              </a:solidFill>
            </a:rPr>
            <a:t>Fee</a:t>
          </a:r>
          <a:r>
            <a:rPr lang="en-US" sz="2000" b="1" kern="1200" dirty="0"/>
            <a:t> </a:t>
          </a:r>
          <a:endParaRPr lang="en-GB" sz="2000" kern="1200" dirty="0"/>
        </a:p>
      </dsp:txBody>
      <dsp:txXfrm>
        <a:off x="22846" y="4173866"/>
        <a:ext cx="7801395" cy="422308"/>
      </dsp:txXfrm>
    </dsp:sp>
    <dsp:sp modelId="{85CA66E1-5E9C-434D-949D-A097C365099D}">
      <dsp:nvSpPr>
        <dsp:cNvPr id="0" name=""/>
        <dsp:cNvSpPr/>
      </dsp:nvSpPr>
      <dsp:spPr>
        <a:xfrm>
          <a:off x="0" y="4619020"/>
          <a:ext cx="7847087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145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1000 Cedis to 5000 cedis </a:t>
          </a:r>
          <a:endParaRPr lang="en-GB" sz="1600" kern="1200" dirty="0"/>
        </a:p>
      </dsp:txBody>
      <dsp:txXfrm>
        <a:off x="0" y="4619020"/>
        <a:ext cx="7847087" cy="331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09EBDEB-D4BD-61EA-EE65-0C0793E2B2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EA72111-AAE5-A855-46C5-8158074C96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05E9D77-120B-1531-BF4D-417F6085B9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85F57A2D-5A3D-D137-11CF-6B73E8F2D5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139E3189-17BB-5196-2151-72E69BDDEA1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F261761F-15BA-02CE-2B09-FD82DC537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945D0C71-324D-4DB9-A713-6ADF96CF4169}" type="slidenum">
              <a:rPr lang="de-DE" altLang="de-DE"/>
              <a:pPr/>
              <a:t>‹#›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png"/><Relationship Id="rId7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77327CD-0D55-1D87-A9F4-020C147DFF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1" y="4932578"/>
            <a:ext cx="8061325" cy="358560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r>
              <a:rPr lang="de-DE" altLang="de-DE" noProof="0"/>
              <a:t>Mastertitelformat bearbeiten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5DB3040-CF45-6E56-A506-9AF670863F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1" y="5686398"/>
            <a:ext cx="8061325" cy="252441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6EBD477F-CD6C-2AD6-4521-35DE55AAA9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1" y="6135688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200"/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007C290D-ADB5-9689-CDA2-A3C442F3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402392"/>
            <a:ext cx="1868835" cy="104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AEEF72B-9BFE-B48C-61CF-6C66D71340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3922944" y="2827640"/>
            <a:ext cx="1298114" cy="171419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9CBA4B6-5B60-DDE1-0EEB-9654CADF55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828" y="1896103"/>
            <a:ext cx="1611433" cy="61083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6366E4-5635-49D0-D725-AF290B017E4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770" y="1978112"/>
            <a:ext cx="1080120" cy="43083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B49346F-28BE-B5E5-378A-9E9316750F8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58" y="122465"/>
            <a:ext cx="1080120" cy="145276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C490BE3-B8D9-405F-58D7-521FA9056B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" b="8115"/>
          <a:stretch/>
        </p:blipFill>
        <p:spPr>
          <a:xfrm>
            <a:off x="4499993" y="1836656"/>
            <a:ext cx="1868835" cy="72827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898B158-B951-B514-7331-B1074815FF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2" y="44624"/>
            <a:ext cx="1080120" cy="160844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E929D6B-2069-C8AD-8832-8963E278E52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88" y="1802550"/>
            <a:ext cx="1842676" cy="79975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57A49D0-8BFC-F052-AD7A-4D81CEBE29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2" y="1815704"/>
            <a:ext cx="691215" cy="75565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846F7B4F-AC17-9167-57FF-AC58D9572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2620" t="3224"/>
          <a:stretch/>
        </p:blipFill>
        <p:spPr>
          <a:xfrm>
            <a:off x="2705331" y="1793652"/>
            <a:ext cx="1794662" cy="79975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1B9B7-32F2-D661-0F4E-DE9BF44E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BE9EE-3E72-9A1C-EA85-8BBC23C86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A45FF0-2D57-63DB-ACEC-83F52BDA50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415FDC-4D38-BDCB-8DF9-626649F9D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796D985A-F7F1-440F-87DD-29EFACEB934F}" type="slidenum">
              <a:rPr lang="de-DE" altLang="de-DE" smtClean="0"/>
              <a:pPr/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185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652744-AE89-EAF8-76FC-7ED1E11F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2C6503-CA50-A50C-6D69-4CFFC1A6C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76728B6-3759-D1A5-D4F1-F506D6E5D6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F57448-7AF1-FDC6-1DE4-18374A7EEC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CCBC5A0-DEF5-4A3D-A1FF-A88DDE797A44}" type="slidenum">
              <a:rPr lang="de-DE" altLang="de-DE" smtClean="0"/>
              <a:pPr/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9528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A0C2B-CB41-E442-D3FE-E741C43CF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17C975-E867-0CA0-3CC0-1722ED56F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1" y="1924052"/>
            <a:ext cx="3954463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4B3A1C-6007-4702-80B7-1692BFA78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924052"/>
            <a:ext cx="3954462" cy="40671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79CE58-4D55-C2AF-2AD0-3B55225CED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B136F-3D12-50DA-9694-8B576B1FF7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BE402F5B-2C9F-4234-B9CA-8F3C0EEB32F4}" type="slidenum">
              <a:rPr lang="de-DE" altLang="de-DE"/>
              <a:pPr/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208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9EFCF-6C8A-0FFC-A31E-7AEF00ED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D850C8-2BDC-9D87-55C7-C09DBF3E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E9280B1-BAB5-A5B8-6E49-AE4A7BBA1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53B4194-8C2B-9CCC-577E-E25193910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F692418-A8D4-81A1-C734-C5F41CAB2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F853DA9-7A46-DEAB-9C7C-F64D604AD9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4B45D8B5-C7D5-FD53-27F1-D8C2E0A4E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202E761C-B5CF-4E54-8B86-5CDC92902746}" type="slidenum">
              <a:rPr lang="de-DE" altLang="de-DE"/>
              <a:pPr/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8727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C7EBF-9C08-A835-A8CF-1BFDEAB0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2ECA71-DEF5-0719-00EA-0BEE07FD60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0A1138-9256-1BBA-AC49-4A7844D8EC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885DA531-4681-4F69-AD06-B3CDB23497E1}" type="slidenum">
              <a:rPr lang="de-DE" altLang="de-DE"/>
              <a:pPr/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32952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10727FD-0925-513F-94EF-88582ED914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8768AA1-70C2-14AA-1A04-D5FBEEC4EB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EFC34A12-35CE-4FF5-B898-5BD0C06D27BE}" type="slidenum">
              <a:rPr lang="de-DE" altLang="de-DE"/>
              <a:pPr/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56177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951539-0C02-A870-687A-4A74ECC8A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A8DCA9-523D-7D19-357E-E15CCE7B9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627FC5-A209-714E-F87F-EDBCE7E31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05662-6C7D-2403-C356-583D4C7AE7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EE7947-5486-D8D8-5F4C-77E5AC89FB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4BB7C7D3-D536-467C-8607-84FF8C18DD67}" type="slidenum">
              <a:rPr lang="de-DE" altLang="de-DE"/>
              <a:pPr/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8090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6E45A-CFE6-C09E-3EF8-006802DB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F7B3D69-C1EB-CE02-8962-A00E0E6B6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400760A-6A0A-A0D7-DE93-3BDD9F87F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694488-2000-4C90-35B4-3256C00652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2E24D3-F140-1950-4B14-34AAF5915C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E70F104D-0ECA-46FB-A56F-230B11D89BEE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617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018F5-0937-7FE9-25B2-B8220903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B7F97C-6AB0-9F6F-4C1C-0EF9B94E7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82BD33-B778-217C-36F1-B7C95B29C1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4B051E-EF39-A09A-5101-A1BE57F761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CB4A856B-C859-48F6-88E3-69C9EB8423D7}" type="slidenum">
              <a:rPr lang="de-DE" altLang="de-DE"/>
              <a:pPr/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5491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45F613D-AD3C-D582-63E0-BAF631C7B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6539" y="1357313"/>
            <a:ext cx="2014537" cy="4633912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BEA0A64-A314-B13A-D4CF-61CCEDB3C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9750" y="1357313"/>
            <a:ext cx="5894388" cy="463391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58FEB4-17D4-1C93-88FF-F98FD2B9F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254112C-2E85-B954-BEA9-6DB21D9F6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Page </a:t>
            </a:r>
            <a:fld id="{600E7582-A898-443C-9210-FD148410720C}" type="slidenum">
              <a:rPr lang="de-DE" altLang="de-DE"/>
              <a:pPr/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955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FC916D-9AED-9388-9ADD-69F5F45E5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751" y="1357313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 durch Klicken hinzufügen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E62E24-AD50-47A4-3F9C-69B381305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1" y="1924052"/>
            <a:ext cx="806132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 durck Klicken hinzufügen</a:t>
            </a:r>
          </a:p>
          <a:p>
            <a:pPr lvl="1"/>
            <a:r>
              <a:rPr lang="de-DE" altLang="de-DE"/>
              <a:t>Xxx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58EC53-48D4-E6C1-868D-A49C4F05F4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1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Titel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presentation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Name | Event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0ADCF8-4F86-2A76-AEE8-40EED48BC1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1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Page </a:t>
            </a:r>
            <a:fld id="{43356BE0-3B32-415A-86E2-4B8861AC1F6F}" type="slidenum">
              <a:rPr lang="de-DE" altLang="de-DE" smtClean="0"/>
              <a:pPr/>
              <a:t>‹#›</a:t>
            </a:fld>
            <a:endParaRPr lang="de-DE" alt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122ACF6-2FB5-B9EF-9091-E2AA7E227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3214" r="6296" b="4826"/>
          <a:stretch/>
        </p:blipFill>
        <p:spPr>
          <a:xfrm>
            <a:off x="8100392" y="24116"/>
            <a:ext cx="1013271" cy="13380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enr.edu.gh/" TargetMode="External"/><Relationship Id="rId5" Type="http://schemas.openxmlformats.org/officeDocument/2006/relationships/hyperlink" Target="http://www.rcees.uenr.edu.gh/" TargetMode="Externa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27847B5-9543-7320-064A-4942A55B2F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DE" altLang="de-DE" dirty="0"/>
              <a:t>UENR PRESENTATION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4839C7B-8971-5599-A8F3-8B6A73399C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altLang="de-DE" dirty="0"/>
              <a:t>DIR. RCEES | UENR | EXPLORATORY VISIT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D2FDA6F-E706-71B7-4AF2-F552FF148284}"/>
              </a:ext>
            </a:extLst>
          </p:cNvPr>
          <p:cNvGrpSpPr/>
          <p:nvPr/>
        </p:nvGrpSpPr>
        <p:grpSpPr>
          <a:xfrm>
            <a:off x="183464" y="992658"/>
            <a:ext cx="7988936" cy="3364886"/>
            <a:chOff x="183464" y="992658"/>
            <a:chExt cx="7988936" cy="3364886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1AA2E4E-ED6E-5ED4-5647-432DB1F01DD0}"/>
                </a:ext>
              </a:extLst>
            </p:cNvPr>
            <p:cNvSpPr/>
            <p:nvPr/>
          </p:nvSpPr>
          <p:spPr>
            <a:xfrm>
              <a:off x="183464" y="992658"/>
              <a:ext cx="7988936" cy="778382"/>
            </a:xfrm>
            <a:custGeom>
              <a:avLst/>
              <a:gdLst>
                <a:gd name="connsiteX0" fmla="*/ 0 w 7988936"/>
                <a:gd name="connsiteY0" fmla="*/ 139477 h 836848"/>
                <a:gd name="connsiteX1" fmla="*/ 139477 w 7988936"/>
                <a:gd name="connsiteY1" fmla="*/ 0 h 836848"/>
                <a:gd name="connsiteX2" fmla="*/ 7849459 w 7988936"/>
                <a:gd name="connsiteY2" fmla="*/ 0 h 836848"/>
                <a:gd name="connsiteX3" fmla="*/ 7988936 w 7988936"/>
                <a:gd name="connsiteY3" fmla="*/ 139477 h 836848"/>
                <a:gd name="connsiteX4" fmla="*/ 7988936 w 7988936"/>
                <a:gd name="connsiteY4" fmla="*/ 697371 h 836848"/>
                <a:gd name="connsiteX5" fmla="*/ 7849459 w 7988936"/>
                <a:gd name="connsiteY5" fmla="*/ 836848 h 836848"/>
                <a:gd name="connsiteX6" fmla="*/ 139477 w 7988936"/>
                <a:gd name="connsiteY6" fmla="*/ 836848 h 836848"/>
                <a:gd name="connsiteX7" fmla="*/ 0 w 7988936"/>
                <a:gd name="connsiteY7" fmla="*/ 697371 h 836848"/>
                <a:gd name="connsiteX8" fmla="*/ 0 w 7988936"/>
                <a:gd name="connsiteY8" fmla="*/ 139477 h 836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88936" h="836848">
                  <a:moveTo>
                    <a:pt x="0" y="139477"/>
                  </a:moveTo>
                  <a:cubicBezTo>
                    <a:pt x="0" y="62446"/>
                    <a:pt x="62446" y="0"/>
                    <a:pt x="139477" y="0"/>
                  </a:cubicBezTo>
                  <a:lnTo>
                    <a:pt x="7849459" y="0"/>
                  </a:lnTo>
                  <a:cubicBezTo>
                    <a:pt x="7926490" y="0"/>
                    <a:pt x="7988936" y="62446"/>
                    <a:pt x="7988936" y="139477"/>
                  </a:cubicBezTo>
                  <a:lnTo>
                    <a:pt x="7988936" y="697371"/>
                  </a:lnTo>
                  <a:cubicBezTo>
                    <a:pt x="7988936" y="774402"/>
                    <a:pt x="7926490" y="836848"/>
                    <a:pt x="7849459" y="836848"/>
                  </a:cubicBezTo>
                  <a:lnTo>
                    <a:pt x="139477" y="836848"/>
                  </a:lnTo>
                  <a:cubicBezTo>
                    <a:pt x="62446" y="836848"/>
                    <a:pt x="0" y="774402"/>
                    <a:pt x="0" y="697371"/>
                  </a:cubicBezTo>
                  <a:lnTo>
                    <a:pt x="0" y="13947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4672" tIns="124672" rIns="124672" bIns="124672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kern="1200" dirty="0"/>
                <a:t>UENR was established in 2012 by an Act of Parliament (Act 830)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9701D38-4080-C0CE-C11F-18AFA98D333E}"/>
                </a:ext>
              </a:extLst>
            </p:cNvPr>
            <p:cNvSpPr/>
            <p:nvPr/>
          </p:nvSpPr>
          <p:spPr>
            <a:xfrm>
              <a:off x="183464" y="1829507"/>
              <a:ext cx="7988936" cy="471960"/>
            </a:xfrm>
            <a:custGeom>
              <a:avLst/>
              <a:gdLst>
                <a:gd name="connsiteX0" fmla="*/ 0 w 7988936"/>
                <a:gd name="connsiteY0" fmla="*/ 0 h 471960"/>
                <a:gd name="connsiteX1" fmla="*/ 7988936 w 7988936"/>
                <a:gd name="connsiteY1" fmla="*/ 0 h 471960"/>
                <a:gd name="connsiteX2" fmla="*/ 7988936 w 7988936"/>
                <a:gd name="connsiteY2" fmla="*/ 471960 h 471960"/>
                <a:gd name="connsiteX3" fmla="*/ 0 w 7988936"/>
                <a:gd name="connsiteY3" fmla="*/ 471960 h 471960"/>
                <a:gd name="connsiteX4" fmla="*/ 0 w 7988936"/>
                <a:gd name="connsiteY4" fmla="*/ 0 h 47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8936" h="471960">
                  <a:moveTo>
                    <a:pt x="0" y="0"/>
                  </a:moveTo>
                  <a:lnTo>
                    <a:pt x="7988936" y="0"/>
                  </a:lnTo>
                  <a:lnTo>
                    <a:pt x="7988936" y="471960"/>
                  </a:lnTo>
                  <a:lnTo>
                    <a:pt x="0" y="4719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3649" tIns="20320" rIns="113792" bIns="2032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1600" b="1" kern="1200" dirty="0"/>
                <a:t>Vision: </a:t>
              </a:r>
              <a:r>
                <a:rPr lang="en-US" sz="1600" kern="1200" dirty="0"/>
                <a:t>To become a world class institution for generating, advancing and applying knowledge in energy and natural resource sciences.</a:t>
              </a:r>
              <a:endParaRPr lang="en-GB" sz="1600" kern="120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626198-FCA5-627F-30BD-0E145CD10F0E}"/>
                </a:ext>
              </a:extLst>
            </p:cNvPr>
            <p:cNvSpPr/>
            <p:nvPr/>
          </p:nvSpPr>
          <p:spPr>
            <a:xfrm>
              <a:off x="183464" y="2301467"/>
              <a:ext cx="7988936" cy="1274130"/>
            </a:xfrm>
            <a:custGeom>
              <a:avLst/>
              <a:gdLst>
                <a:gd name="connsiteX0" fmla="*/ 0 w 7988936"/>
                <a:gd name="connsiteY0" fmla="*/ 212359 h 1274130"/>
                <a:gd name="connsiteX1" fmla="*/ 212359 w 7988936"/>
                <a:gd name="connsiteY1" fmla="*/ 0 h 1274130"/>
                <a:gd name="connsiteX2" fmla="*/ 7776577 w 7988936"/>
                <a:gd name="connsiteY2" fmla="*/ 0 h 1274130"/>
                <a:gd name="connsiteX3" fmla="*/ 7988936 w 7988936"/>
                <a:gd name="connsiteY3" fmla="*/ 212359 h 1274130"/>
                <a:gd name="connsiteX4" fmla="*/ 7988936 w 7988936"/>
                <a:gd name="connsiteY4" fmla="*/ 1061771 h 1274130"/>
                <a:gd name="connsiteX5" fmla="*/ 7776577 w 7988936"/>
                <a:gd name="connsiteY5" fmla="*/ 1274130 h 1274130"/>
                <a:gd name="connsiteX6" fmla="*/ 212359 w 7988936"/>
                <a:gd name="connsiteY6" fmla="*/ 1274130 h 1274130"/>
                <a:gd name="connsiteX7" fmla="*/ 0 w 7988936"/>
                <a:gd name="connsiteY7" fmla="*/ 1061771 h 1274130"/>
                <a:gd name="connsiteX8" fmla="*/ 0 w 7988936"/>
                <a:gd name="connsiteY8" fmla="*/ 212359 h 127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88936" h="1274130">
                  <a:moveTo>
                    <a:pt x="0" y="212359"/>
                  </a:moveTo>
                  <a:cubicBezTo>
                    <a:pt x="0" y="95076"/>
                    <a:pt x="95076" y="0"/>
                    <a:pt x="212359" y="0"/>
                  </a:cubicBezTo>
                  <a:lnTo>
                    <a:pt x="7776577" y="0"/>
                  </a:lnTo>
                  <a:cubicBezTo>
                    <a:pt x="7893860" y="0"/>
                    <a:pt x="7988936" y="95076"/>
                    <a:pt x="7988936" y="212359"/>
                  </a:cubicBezTo>
                  <a:lnTo>
                    <a:pt x="7988936" y="1061771"/>
                  </a:lnTo>
                  <a:cubicBezTo>
                    <a:pt x="7988936" y="1179054"/>
                    <a:pt x="7893860" y="1274130"/>
                    <a:pt x="7776577" y="1274130"/>
                  </a:cubicBezTo>
                  <a:lnTo>
                    <a:pt x="212359" y="1274130"/>
                  </a:lnTo>
                  <a:cubicBezTo>
                    <a:pt x="95076" y="1274130"/>
                    <a:pt x="0" y="1179054"/>
                    <a:pt x="0" y="1061771"/>
                  </a:cubicBezTo>
                  <a:lnTo>
                    <a:pt x="0" y="2123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18" tIns="146018" rIns="146018" bIns="146018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kern="1200" dirty="0"/>
                <a:t>RCEES was established in 2019 by the World Bank (WB) and Association of Africa University (AAU)  through the Africa Centre of Excellence (ACE) Impact Project. 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CBFAB07-D62E-99EF-91D3-9AD841D24E0E}"/>
                </a:ext>
              </a:extLst>
            </p:cNvPr>
            <p:cNvSpPr/>
            <p:nvPr/>
          </p:nvSpPr>
          <p:spPr>
            <a:xfrm>
              <a:off x="183464" y="3674444"/>
              <a:ext cx="7988936" cy="683100"/>
            </a:xfrm>
            <a:custGeom>
              <a:avLst/>
              <a:gdLst>
                <a:gd name="connsiteX0" fmla="*/ 0 w 7988936"/>
                <a:gd name="connsiteY0" fmla="*/ 0 h 683100"/>
                <a:gd name="connsiteX1" fmla="*/ 7988936 w 7988936"/>
                <a:gd name="connsiteY1" fmla="*/ 0 h 683100"/>
                <a:gd name="connsiteX2" fmla="*/ 7988936 w 7988936"/>
                <a:gd name="connsiteY2" fmla="*/ 683100 h 683100"/>
                <a:gd name="connsiteX3" fmla="*/ 0 w 7988936"/>
                <a:gd name="connsiteY3" fmla="*/ 683100 h 683100"/>
                <a:gd name="connsiteX4" fmla="*/ 0 w 7988936"/>
                <a:gd name="connsiteY4" fmla="*/ 0 h 68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8936" h="683100">
                  <a:moveTo>
                    <a:pt x="0" y="0"/>
                  </a:moveTo>
                  <a:lnTo>
                    <a:pt x="7988936" y="0"/>
                  </a:lnTo>
                  <a:lnTo>
                    <a:pt x="7988936" y="683100"/>
                  </a:lnTo>
                  <a:lnTo>
                    <a:pt x="0" y="683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3649" tIns="20320" rIns="113792" bIns="2032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1600" b="1" kern="1200" dirty="0"/>
                <a:t>Vision:</a:t>
              </a:r>
              <a:r>
                <a:rPr lang="en-US" sz="1600" kern="1200" dirty="0"/>
                <a:t> To be the leading internationally accredited Centre of Excellence that provides Quality Research and Postgraduate Education in Energy and Environmental Sustainability</a:t>
              </a:r>
              <a:r>
                <a:rPr lang="en-US" sz="1400" kern="1200" dirty="0"/>
                <a:t>.</a:t>
              </a:r>
              <a:endParaRPr lang="en-GB" sz="1400" kern="1200" dirty="0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2</a:t>
            </a:fld>
            <a:endParaRPr lang="de-DE" altLang="de-DE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593" y="9939"/>
            <a:ext cx="2542185" cy="648072"/>
          </a:xfrm>
          <a:prstGeom prst="rect">
            <a:avLst/>
          </a:prstGeom>
          <a:solidFill>
            <a:srgbClr val="119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UENR Profile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B8B293-AD4C-159A-E913-D174A7E99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10"/>
          <a:stretch/>
        </p:blipFill>
        <p:spPr>
          <a:xfrm>
            <a:off x="2565920" y="34484"/>
            <a:ext cx="2451313" cy="6986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E72528-E9E0-1324-F19D-32F044889D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t="42174" b="35484"/>
          <a:stretch/>
        </p:blipFill>
        <p:spPr>
          <a:xfrm>
            <a:off x="4644008" y="18560"/>
            <a:ext cx="3032052" cy="848314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4"/>
          <a:srcRect t="3975"/>
          <a:stretch/>
        </p:blipFill>
        <p:spPr>
          <a:xfrm>
            <a:off x="4315217" y="4221088"/>
            <a:ext cx="4414391" cy="2547742"/>
          </a:xfrm>
          <a:prstGeom prst="rect">
            <a:avLst/>
          </a:prstGeom>
        </p:spPr>
      </p:pic>
      <p:sp>
        <p:nvSpPr>
          <p:cNvPr id="61" name="Right Arrow 60"/>
          <p:cNvSpPr/>
          <p:nvPr/>
        </p:nvSpPr>
        <p:spPr bwMode="auto">
          <a:xfrm>
            <a:off x="183464" y="4515774"/>
            <a:ext cx="4104457" cy="165618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www.rcees.uenr.edu.gh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</a:p>
          <a:p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www.uenr.edu.gh</a:t>
            </a:r>
            <a:r>
              <a:rPr lang="en-US" sz="1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5710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C54741B-B8B0-2808-CFD5-F900E84F2EAF}"/>
              </a:ext>
            </a:extLst>
          </p:cNvPr>
          <p:cNvSpPr/>
          <p:nvPr/>
        </p:nvSpPr>
        <p:spPr>
          <a:xfrm>
            <a:off x="107504" y="803911"/>
            <a:ext cx="7821960" cy="608914"/>
          </a:xfrm>
          <a:custGeom>
            <a:avLst/>
            <a:gdLst>
              <a:gd name="connsiteX0" fmla="*/ 0 w 7821960"/>
              <a:gd name="connsiteY0" fmla="*/ 107740 h 646425"/>
              <a:gd name="connsiteX1" fmla="*/ 107740 w 7821960"/>
              <a:gd name="connsiteY1" fmla="*/ 0 h 646425"/>
              <a:gd name="connsiteX2" fmla="*/ 7714220 w 7821960"/>
              <a:gd name="connsiteY2" fmla="*/ 0 h 646425"/>
              <a:gd name="connsiteX3" fmla="*/ 7821960 w 7821960"/>
              <a:gd name="connsiteY3" fmla="*/ 107740 h 646425"/>
              <a:gd name="connsiteX4" fmla="*/ 7821960 w 7821960"/>
              <a:gd name="connsiteY4" fmla="*/ 538685 h 646425"/>
              <a:gd name="connsiteX5" fmla="*/ 7714220 w 7821960"/>
              <a:gd name="connsiteY5" fmla="*/ 646425 h 646425"/>
              <a:gd name="connsiteX6" fmla="*/ 107740 w 7821960"/>
              <a:gd name="connsiteY6" fmla="*/ 646425 h 646425"/>
              <a:gd name="connsiteX7" fmla="*/ 0 w 7821960"/>
              <a:gd name="connsiteY7" fmla="*/ 538685 h 646425"/>
              <a:gd name="connsiteX8" fmla="*/ 0 w 7821960"/>
              <a:gd name="connsiteY8" fmla="*/ 107740 h 64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1960" h="646425">
                <a:moveTo>
                  <a:pt x="0" y="107740"/>
                </a:moveTo>
                <a:cubicBezTo>
                  <a:pt x="0" y="48237"/>
                  <a:pt x="48237" y="0"/>
                  <a:pt x="107740" y="0"/>
                </a:cubicBezTo>
                <a:lnTo>
                  <a:pt x="7714220" y="0"/>
                </a:lnTo>
                <a:cubicBezTo>
                  <a:pt x="7773723" y="0"/>
                  <a:pt x="7821960" y="48237"/>
                  <a:pt x="7821960" y="107740"/>
                </a:cubicBezTo>
                <a:lnTo>
                  <a:pt x="7821960" y="538685"/>
                </a:lnTo>
                <a:cubicBezTo>
                  <a:pt x="7821960" y="598188"/>
                  <a:pt x="7773723" y="646425"/>
                  <a:pt x="7714220" y="646425"/>
                </a:cubicBezTo>
                <a:lnTo>
                  <a:pt x="107740" y="646425"/>
                </a:lnTo>
                <a:cubicBezTo>
                  <a:pt x="48237" y="646425"/>
                  <a:pt x="0" y="598188"/>
                  <a:pt x="0" y="538685"/>
                </a:cubicBezTo>
                <a:lnTo>
                  <a:pt x="0" y="10774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326" tIns="96326" rIns="96326" bIns="96326" numCol="1" spcCol="1270" anchor="ctr" anchorCtr="0">
            <a:noAutofit/>
          </a:bodyPr>
          <a:lstStyle/>
          <a:p>
            <a:pPr algn="l" defTabSz="755650">
              <a:lnSpc>
                <a:spcPct val="90000"/>
              </a:lnSpc>
              <a:spcAft>
                <a:spcPct val="35000"/>
              </a:spcAft>
            </a:pPr>
            <a:r>
              <a:rPr lang="en-GB" sz="2000" dirty="0"/>
              <a:t>Master of Science, Sustainable Energy Engineering and Management (SEEM). 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FEA5D6-3A6B-DC58-3FD9-C4CFD7FD1A6F}"/>
              </a:ext>
            </a:extLst>
          </p:cNvPr>
          <p:cNvSpPr/>
          <p:nvPr/>
        </p:nvSpPr>
        <p:spPr>
          <a:xfrm>
            <a:off x="107504" y="1469398"/>
            <a:ext cx="7821960" cy="608914"/>
          </a:xfrm>
          <a:custGeom>
            <a:avLst/>
            <a:gdLst>
              <a:gd name="connsiteX0" fmla="*/ 0 w 7821960"/>
              <a:gd name="connsiteY0" fmla="*/ 107740 h 646425"/>
              <a:gd name="connsiteX1" fmla="*/ 107740 w 7821960"/>
              <a:gd name="connsiteY1" fmla="*/ 0 h 646425"/>
              <a:gd name="connsiteX2" fmla="*/ 7714220 w 7821960"/>
              <a:gd name="connsiteY2" fmla="*/ 0 h 646425"/>
              <a:gd name="connsiteX3" fmla="*/ 7821960 w 7821960"/>
              <a:gd name="connsiteY3" fmla="*/ 107740 h 646425"/>
              <a:gd name="connsiteX4" fmla="*/ 7821960 w 7821960"/>
              <a:gd name="connsiteY4" fmla="*/ 538685 h 646425"/>
              <a:gd name="connsiteX5" fmla="*/ 7714220 w 7821960"/>
              <a:gd name="connsiteY5" fmla="*/ 646425 h 646425"/>
              <a:gd name="connsiteX6" fmla="*/ 107740 w 7821960"/>
              <a:gd name="connsiteY6" fmla="*/ 646425 h 646425"/>
              <a:gd name="connsiteX7" fmla="*/ 0 w 7821960"/>
              <a:gd name="connsiteY7" fmla="*/ 538685 h 646425"/>
              <a:gd name="connsiteX8" fmla="*/ 0 w 7821960"/>
              <a:gd name="connsiteY8" fmla="*/ 107740 h 64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1960" h="646425">
                <a:moveTo>
                  <a:pt x="0" y="107740"/>
                </a:moveTo>
                <a:cubicBezTo>
                  <a:pt x="0" y="48237"/>
                  <a:pt x="48237" y="0"/>
                  <a:pt x="107740" y="0"/>
                </a:cubicBezTo>
                <a:lnTo>
                  <a:pt x="7714220" y="0"/>
                </a:lnTo>
                <a:cubicBezTo>
                  <a:pt x="7773723" y="0"/>
                  <a:pt x="7821960" y="48237"/>
                  <a:pt x="7821960" y="107740"/>
                </a:cubicBezTo>
                <a:lnTo>
                  <a:pt x="7821960" y="538685"/>
                </a:lnTo>
                <a:cubicBezTo>
                  <a:pt x="7821960" y="598188"/>
                  <a:pt x="7773723" y="646425"/>
                  <a:pt x="7714220" y="646425"/>
                </a:cubicBezTo>
                <a:lnTo>
                  <a:pt x="107740" y="646425"/>
                </a:lnTo>
                <a:cubicBezTo>
                  <a:pt x="48237" y="646425"/>
                  <a:pt x="0" y="598188"/>
                  <a:pt x="0" y="538685"/>
                </a:cubicBezTo>
                <a:lnTo>
                  <a:pt x="0" y="10774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4">
                <a:lumMod val="95000"/>
                <a:lumOff val="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326" tIns="96326" rIns="96326" bIns="96326" numCol="1" spcCol="1270" anchor="ctr" anchorCtr="0">
            <a:noAutofit/>
          </a:bodyPr>
          <a:lstStyle/>
          <a:p>
            <a:pPr algn="l" defTabSz="755650">
              <a:lnSpc>
                <a:spcPct val="90000"/>
              </a:lnSpc>
              <a:spcAft>
                <a:spcPct val="35000"/>
              </a:spcAft>
            </a:pPr>
            <a:r>
              <a:rPr lang="en-GB" sz="1700" dirty="0">
                <a:solidFill>
                  <a:schemeClr val="tx1"/>
                </a:solidFill>
              </a:rPr>
              <a:t>It is ran </a:t>
            </a:r>
            <a:r>
              <a:rPr lang="en-US" sz="1700" dirty="0">
                <a:solidFill>
                  <a:schemeClr val="tx1"/>
                </a:solidFill>
              </a:rPr>
              <a:t>in the Department of Renewable Energy Engineering, under the School of Energy.</a:t>
            </a:r>
            <a:endParaRPr lang="en-GB" sz="1700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2C3BC2F-2638-6106-A1A6-2962056E2726}"/>
              </a:ext>
            </a:extLst>
          </p:cNvPr>
          <p:cNvSpPr/>
          <p:nvPr/>
        </p:nvSpPr>
        <p:spPr>
          <a:xfrm>
            <a:off x="132910" y="2125704"/>
            <a:ext cx="7821960" cy="608914"/>
          </a:xfrm>
          <a:custGeom>
            <a:avLst/>
            <a:gdLst>
              <a:gd name="connsiteX0" fmla="*/ 0 w 7821960"/>
              <a:gd name="connsiteY0" fmla="*/ 107740 h 646425"/>
              <a:gd name="connsiteX1" fmla="*/ 107740 w 7821960"/>
              <a:gd name="connsiteY1" fmla="*/ 0 h 646425"/>
              <a:gd name="connsiteX2" fmla="*/ 7714220 w 7821960"/>
              <a:gd name="connsiteY2" fmla="*/ 0 h 646425"/>
              <a:gd name="connsiteX3" fmla="*/ 7821960 w 7821960"/>
              <a:gd name="connsiteY3" fmla="*/ 107740 h 646425"/>
              <a:gd name="connsiteX4" fmla="*/ 7821960 w 7821960"/>
              <a:gd name="connsiteY4" fmla="*/ 538685 h 646425"/>
              <a:gd name="connsiteX5" fmla="*/ 7714220 w 7821960"/>
              <a:gd name="connsiteY5" fmla="*/ 646425 h 646425"/>
              <a:gd name="connsiteX6" fmla="*/ 107740 w 7821960"/>
              <a:gd name="connsiteY6" fmla="*/ 646425 h 646425"/>
              <a:gd name="connsiteX7" fmla="*/ 0 w 7821960"/>
              <a:gd name="connsiteY7" fmla="*/ 538685 h 646425"/>
              <a:gd name="connsiteX8" fmla="*/ 0 w 7821960"/>
              <a:gd name="connsiteY8" fmla="*/ 107740 h 64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1960" h="646425">
                <a:moveTo>
                  <a:pt x="0" y="107740"/>
                </a:moveTo>
                <a:cubicBezTo>
                  <a:pt x="0" y="48237"/>
                  <a:pt x="48237" y="0"/>
                  <a:pt x="107740" y="0"/>
                </a:cubicBezTo>
                <a:lnTo>
                  <a:pt x="7714220" y="0"/>
                </a:lnTo>
                <a:cubicBezTo>
                  <a:pt x="7773723" y="0"/>
                  <a:pt x="7821960" y="48237"/>
                  <a:pt x="7821960" y="107740"/>
                </a:cubicBezTo>
                <a:lnTo>
                  <a:pt x="7821960" y="538685"/>
                </a:lnTo>
                <a:cubicBezTo>
                  <a:pt x="7821960" y="598188"/>
                  <a:pt x="7773723" y="646425"/>
                  <a:pt x="7714220" y="646425"/>
                </a:cubicBezTo>
                <a:lnTo>
                  <a:pt x="107740" y="646425"/>
                </a:lnTo>
                <a:cubicBezTo>
                  <a:pt x="48237" y="646425"/>
                  <a:pt x="0" y="598188"/>
                  <a:pt x="0" y="538685"/>
                </a:cubicBezTo>
                <a:lnTo>
                  <a:pt x="0" y="10774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326" tIns="96326" rIns="96326" bIns="96326" numCol="1" spcCol="1270" anchor="ctr" anchorCtr="0">
            <a:noAutofit/>
          </a:bodyPr>
          <a:lstStyle/>
          <a:p>
            <a:pPr algn="l" defTabSz="755650">
              <a:lnSpc>
                <a:spcPct val="90000"/>
              </a:lnSpc>
              <a:spcAft>
                <a:spcPct val="35000"/>
              </a:spcAft>
            </a:pPr>
            <a:r>
              <a:rPr lang="en-GB" sz="1700" dirty="0">
                <a:solidFill>
                  <a:schemeClr val="tx1"/>
                </a:solidFill>
              </a:rPr>
              <a:t>The programme aims to produce graduates with advanced knowledge and skills in sustainable energy engineering and management.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C954C80-3F91-7777-2790-3AB538DC4536}"/>
              </a:ext>
            </a:extLst>
          </p:cNvPr>
          <p:cNvSpPr/>
          <p:nvPr/>
        </p:nvSpPr>
        <p:spPr>
          <a:xfrm>
            <a:off x="107504" y="3523856"/>
            <a:ext cx="7821960" cy="265184"/>
          </a:xfrm>
          <a:custGeom>
            <a:avLst/>
            <a:gdLst>
              <a:gd name="connsiteX0" fmla="*/ 0 w 7821960"/>
              <a:gd name="connsiteY0" fmla="*/ 0 h 281520"/>
              <a:gd name="connsiteX1" fmla="*/ 7821960 w 7821960"/>
              <a:gd name="connsiteY1" fmla="*/ 0 h 281520"/>
              <a:gd name="connsiteX2" fmla="*/ 7821960 w 7821960"/>
              <a:gd name="connsiteY2" fmla="*/ 281520 h 281520"/>
              <a:gd name="connsiteX3" fmla="*/ 0 w 7821960"/>
              <a:gd name="connsiteY3" fmla="*/ 281520 h 281520"/>
              <a:gd name="connsiteX4" fmla="*/ 0 w 7821960"/>
              <a:gd name="connsiteY4" fmla="*/ 0 h 28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1960" h="281520">
                <a:moveTo>
                  <a:pt x="0" y="0"/>
                </a:moveTo>
                <a:lnTo>
                  <a:pt x="7821960" y="0"/>
                </a:lnTo>
                <a:lnTo>
                  <a:pt x="7821960" y="281520"/>
                </a:lnTo>
                <a:lnTo>
                  <a:pt x="0" y="28152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8347" tIns="21590" rIns="120904" bIns="21590" numCol="1" spcCol="1270" anchor="t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Aft>
                <a:spcPct val="20000"/>
              </a:spcAft>
              <a:buChar char="•"/>
            </a:pPr>
            <a:endParaRPr lang="en-GB" sz="13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3</a:t>
            </a:fld>
            <a:endParaRPr lang="de-DE" altLang="de-DE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593" y="9940"/>
            <a:ext cx="4846441" cy="698691"/>
          </a:xfrm>
          <a:prstGeom prst="rect">
            <a:avLst/>
          </a:prstGeom>
          <a:solidFill>
            <a:srgbClr val="119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The Master Programme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B8B293-AD4C-159A-E913-D174A7E99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10"/>
          <a:stretch/>
        </p:blipFill>
        <p:spPr>
          <a:xfrm>
            <a:off x="4932042" y="9940"/>
            <a:ext cx="2451313" cy="6986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811" r="11927" b="5416"/>
          <a:stretch/>
        </p:blipFill>
        <p:spPr>
          <a:xfrm>
            <a:off x="3203848" y="4079866"/>
            <a:ext cx="5472608" cy="2141273"/>
          </a:xfrm>
          <a:prstGeom prst="round2DiagRect">
            <a:avLst>
              <a:gd name="adj1" fmla="val 16667"/>
              <a:gd name="adj2" fmla="val 9345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FB337A5-0F44-678F-2B8C-4E776B263451}"/>
              </a:ext>
            </a:extLst>
          </p:cNvPr>
          <p:cNvSpPr/>
          <p:nvPr/>
        </p:nvSpPr>
        <p:spPr>
          <a:xfrm>
            <a:off x="132910" y="2882575"/>
            <a:ext cx="7821960" cy="608914"/>
          </a:xfrm>
          <a:custGeom>
            <a:avLst/>
            <a:gdLst>
              <a:gd name="connsiteX0" fmla="*/ 0 w 7821960"/>
              <a:gd name="connsiteY0" fmla="*/ 107740 h 646425"/>
              <a:gd name="connsiteX1" fmla="*/ 107740 w 7821960"/>
              <a:gd name="connsiteY1" fmla="*/ 0 h 646425"/>
              <a:gd name="connsiteX2" fmla="*/ 7714220 w 7821960"/>
              <a:gd name="connsiteY2" fmla="*/ 0 h 646425"/>
              <a:gd name="connsiteX3" fmla="*/ 7821960 w 7821960"/>
              <a:gd name="connsiteY3" fmla="*/ 107740 h 646425"/>
              <a:gd name="connsiteX4" fmla="*/ 7821960 w 7821960"/>
              <a:gd name="connsiteY4" fmla="*/ 538685 h 646425"/>
              <a:gd name="connsiteX5" fmla="*/ 7714220 w 7821960"/>
              <a:gd name="connsiteY5" fmla="*/ 646425 h 646425"/>
              <a:gd name="connsiteX6" fmla="*/ 107740 w 7821960"/>
              <a:gd name="connsiteY6" fmla="*/ 646425 h 646425"/>
              <a:gd name="connsiteX7" fmla="*/ 0 w 7821960"/>
              <a:gd name="connsiteY7" fmla="*/ 538685 h 646425"/>
              <a:gd name="connsiteX8" fmla="*/ 0 w 7821960"/>
              <a:gd name="connsiteY8" fmla="*/ 107740 h 64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1960" h="646425">
                <a:moveTo>
                  <a:pt x="0" y="107740"/>
                </a:moveTo>
                <a:cubicBezTo>
                  <a:pt x="0" y="48237"/>
                  <a:pt x="48237" y="0"/>
                  <a:pt x="107740" y="0"/>
                </a:cubicBezTo>
                <a:lnTo>
                  <a:pt x="7714220" y="0"/>
                </a:lnTo>
                <a:cubicBezTo>
                  <a:pt x="7773723" y="0"/>
                  <a:pt x="7821960" y="48237"/>
                  <a:pt x="7821960" y="107740"/>
                </a:cubicBezTo>
                <a:lnTo>
                  <a:pt x="7821960" y="538685"/>
                </a:lnTo>
                <a:cubicBezTo>
                  <a:pt x="7821960" y="598188"/>
                  <a:pt x="7773723" y="646425"/>
                  <a:pt x="7714220" y="646425"/>
                </a:cubicBezTo>
                <a:lnTo>
                  <a:pt x="107740" y="646425"/>
                </a:lnTo>
                <a:cubicBezTo>
                  <a:pt x="48237" y="646425"/>
                  <a:pt x="0" y="598188"/>
                  <a:pt x="0" y="538685"/>
                </a:cubicBezTo>
                <a:lnTo>
                  <a:pt x="0" y="10774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326" tIns="96326" rIns="96326" bIns="96326" numCol="1" spcCol="1270" anchor="ctr" anchorCtr="0">
            <a:noAutofit/>
          </a:bodyPr>
          <a:lstStyle/>
          <a:p>
            <a:pPr algn="l" defTabSz="755650">
              <a:lnSpc>
                <a:spcPct val="90000"/>
              </a:lnSpc>
              <a:spcAft>
                <a:spcPct val="35000"/>
              </a:spcAft>
            </a:pPr>
            <a:r>
              <a:rPr lang="en-US" sz="1700" dirty="0">
                <a:solidFill>
                  <a:schemeClr val="tx1"/>
                </a:solidFill>
              </a:rPr>
              <a:t>Course related to Renewable Energy(Wind Energy, Solar Energy, Bioenergy, Geothermal Energy etc) will be spread across the first two semesters.</a:t>
            </a:r>
            <a:endParaRPr lang="en-GB" sz="1700" dirty="0">
              <a:solidFill>
                <a:schemeClr val="tx1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1C9E71D7-FD9C-A320-F9C5-A0F0EDD26B35}"/>
              </a:ext>
            </a:extLst>
          </p:cNvPr>
          <p:cNvSpPr/>
          <p:nvPr/>
        </p:nvSpPr>
        <p:spPr bwMode="auto">
          <a:xfrm>
            <a:off x="2195736" y="5039584"/>
            <a:ext cx="826570" cy="504056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08DCCA-A5AE-3B00-E2B1-03739CC0A592}"/>
              </a:ext>
            </a:extLst>
          </p:cNvPr>
          <p:cNvSpPr txBox="1"/>
          <p:nvPr/>
        </p:nvSpPr>
        <p:spPr>
          <a:xfrm>
            <a:off x="68869" y="4335390"/>
            <a:ext cx="23742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Master of Science Renewable Energy Engineering</a:t>
            </a:r>
          </a:p>
        </p:txBody>
      </p:sp>
    </p:spTree>
    <p:extLst>
      <p:ext uri="{BB962C8B-B14F-4D97-AF65-F5344CB8AC3E}">
        <p14:creationId xmlns:p14="http://schemas.microsoft.com/office/powerpoint/2010/main" val="4273810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4</a:t>
            </a:fld>
            <a:endParaRPr lang="de-DE" altLang="de-DE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593" y="9940"/>
            <a:ext cx="4846441" cy="698691"/>
          </a:xfrm>
          <a:prstGeom prst="rect">
            <a:avLst/>
          </a:prstGeom>
          <a:solidFill>
            <a:srgbClr val="119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The Master Programme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B8B293-AD4C-159A-E913-D174A7E99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10"/>
          <a:stretch/>
        </p:blipFill>
        <p:spPr>
          <a:xfrm>
            <a:off x="4932042" y="9940"/>
            <a:ext cx="2451313" cy="69869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76F7C21-678F-FB51-92AF-B7CA6F6407D3}"/>
              </a:ext>
            </a:extLst>
          </p:cNvPr>
          <p:cNvSpPr/>
          <p:nvPr/>
        </p:nvSpPr>
        <p:spPr bwMode="auto">
          <a:xfrm>
            <a:off x="13593" y="741706"/>
            <a:ext cx="5206479" cy="46005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Course Structure of SEEM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5940AFF-5701-D9E3-CBC5-DD62179C7A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996090"/>
              </p:ext>
            </p:extLst>
          </p:nvPr>
        </p:nvGraphicFramePr>
        <p:xfrm>
          <a:off x="158384" y="1279539"/>
          <a:ext cx="4053576" cy="261143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053576">
                  <a:extLst>
                    <a:ext uri="{9D8B030D-6E8A-4147-A177-3AD203B41FA5}">
                      <a16:colId xmlns:a16="http://schemas.microsoft.com/office/drawing/2014/main" val="1665755124"/>
                    </a:ext>
                  </a:extLst>
                </a:gridCol>
              </a:tblGrid>
              <a:tr h="318287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FIRST YEAR FIRST SEMESTER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019431"/>
                  </a:ext>
                </a:extLst>
              </a:tr>
              <a:tr h="187264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Renewable Energy  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3196856"/>
                  </a:ext>
                </a:extLst>
              </a:tr>
              <a:tr h="342426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Advanced Mathematical Tools and Simulation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238329"/>
                  </a:ext>
                </a:extLst>
              </a:tr>
              <a:tr h="342426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Energy Systems - Analysis, Design and Optimization 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7760998"/>
                  </a:ext>
                </a:extLst>
              </a:tr>
              <a:tr h="342426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Energy Operations and Supply Chain Management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8302206"/>
                  </a:ext>
                </a:extLst>
              </a:tr>
              <a:tr h="342426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Energy and Environmental Sustainability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1014004"/>
                  </a:ext>
                </a:extLst>
              </a:tr>
              <a:tr h="178347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Energy Policy, Economics &amp; Markets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5522882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A592BD-474D-D527-81F9-CAB64AB49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183540"/>
              </p:ext>
            </p:extLst>
          </p:nvPr>
        </p:nvGraphicFramePr>
        <p:xfrm>
          <a:off x="157997" y="4393947"/>
          <a:ext cx="4557632" cy="161342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57632">
                  <a:extLst>
                    <a:ext uri="{9D8B030D-6E8A-4147-A177-3AD203B41FA5}">
                      <a16:colId xmlns:a16="http://schemas.microsoft.com/office/drawing/2014/main" val="3872035573"/>
                    </a:ext>
                  </a:extLst>
                </a:gridCol>
              </a:tblGrid>
              <a:tr h="218607">
                <a:tc>
                  <a:txBody>
                    <a:bodyPr/>
                    <a:lstStyle/>
                    <a:p>
                      <a:pPr algn="just"/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FIRST YEAR SECOND SEMESTER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563725"/>
                  </a:ext>
                </a:extLst>
              </a:tr>
              <a:tr h="394221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Statistics &amp; Research Methods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9409167"/>
                  </a:ext>
                </a:extLst>
              </a:tr>
              <a:tr h="218607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Energy Efficiency and Management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6540381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Entrepreneurship, Project Management and Ethics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1515973"/>
                  </a:ext>
                </a:extLst>
              </a:tr>
              <a:tr h="218607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Master Plan-Integrated Project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83866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A198B67-C79D-882E-DBBF-08F08E05C5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940566"/>
              </p:ext>
            </p:extLst>
          </p:nvPr>
        </p:nvGraphicFramePr>
        <p:xfrm>
          <a:off x="4283968" y="1289649"/>
          <a:ext cx="4557632" cy="269176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57632">
                  <a:extLst>
                    <a:ext uri="{9D8B030D-6E8A-4147-A177-3AD203B41FA5}">
                      <a16:colId xmlns:a16="http://schemas.microsoft.com/office/drawing/2014/main" val="334035597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just"/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ELECTIVES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986474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Sustainable Energy Resources and Technologies 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52983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effectLst/>
                        </a:rPr>
                        <a:t>Modelling and Analysis of Sustainable </a:t>
                      </a:r>
                      <a:endParaRPr lang="en-GB" sz="1600" dirty="0">
                        <a:effectLst/>
                      </a:endParaRPr>
                    </a:p>
                    <a:p>
                      <a:pPr algn="just"/>
                      <a:r>
                        <a:rPr lang="en-US" sz="1600" dirty="0">
                          <a:effectLst/>
                        </a:rPr>
                        <a:t>Energy Systems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04342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Waste to Energy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89893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Power Grid Analysis 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5261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Computational Fluid dynamics (CFD)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84474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effectLst/>
                        </a:rPr>
                        <a:t>Application of GIS and Remote Sensing </a:t>
                      </a:r>
                      <a:endParaRPr lang="en-GB" sz="1600" dirty="0">
                        <a:effectLst/>
                      </a:endParaRPr>
                    </a:p>
                    <a:p>
                      <a:pPr algn="just"/>
                      <a:r>
                        <a:rPr lang="en-US" sz="1600" dirty="0">
                          <a:effectLst/>
                        </a:rPr>
                        <a:t>in Energy Systems 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52547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Life Cycle Assessment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84054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Energy Storage and Conversion Systems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936801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AFD9B28-0AFD-8538-4007-AF3FFA42E7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037185"/>
              </p:ext>
            </p:extLst>
          </p:nvPr>
        </p:nvGraphicFramePr>
        <p:xfrm>
          <a:off x="4788024" y="4394515"/>
          <a:ext cx="4053576" cy="172177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053576">
                  <a:extLst>
                    <a:ext uri="{9D8B030D-6E8A-4147-A177-3AD203B41FA5}">
                      <a16:colId xmlns:a16="http://schemas.microsoft.com/office/drawing/2014/main" val="2833557193"/>
                    </a:ext>
                  </a:extLst>
                </a:gridCol>
              </a:tblGrid>
              <a:tr h="207694">
                <a:tc>
                  <a:txBody>
                    <a:bodyPr/>
                    <a:lstStyle/>
                    <a:p>
                      <a:pPr algn="just"/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 SCORING AND RESEARCH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640081"/>
                  </a:ext>
                </a:extLst>
              </a:tr>
              <a:tr h="207694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Course Description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0880793"/>
                  </a:ext>
                </a:extLst>
              </a:tr>
              <a:tr h="331031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Field Trip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398306"/>
                  </a:ext>
                </a:extLst>
              </a:tr>
              <a:tr h="415388">
                <a:tc>
                  <a:txBody>
                    <a:bodyPr/>
                    <a:lstStyle/>
                    <a:p>
                      <a:pPr algn="just"/>
                      <a:r>
                        <a:rPr lang="en-GB" sz="1600" dirty="0">
                          <a:effectLst/>
                        </a:rPr>
                        <a:t>MSc. Sustainable Energy Engineering and </a:t>
                      </a:r>
                    </a:p>
                    <a:p>
                      <a:pPr algn="just"/>
                      <a:r>
                        <a:rPr lang="en-GB" sz="1600" dirty="0">
                          <a:effectLst/>
                        </a:rPr>
                        <a:t>Management Project (Dissertation)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1106984"/>
                  </a:ext>
                </a:extLst>
              </a:tr>
              <a:tr h="415388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Energy Seminar </a:t>
                      </a:r>
                      <a:endParaRPr lang="en-GB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222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834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5" y="1141843"/>
            <a:ext cx="5400601" cy="2636088"/>
          </a:xfrm>
        </p:spPr>
        <p:txBody>
          <a:bodyPr/>
          <a:lstStyle/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5</a:t>
            </a:fld>
            <a:endParaRPr lang="de-DE" altLang="de-DE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591" y="9940"/>
            <a:ext cx="3862616" cy="861517"/>
          </a:xfrm>
          <a:prstGeom prst="rect">
            <a:avLst/>
          </a:prstGeom>
          <a:solidFill>
            <a:srgbClr val="119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Cooperation with Industry</a:t>
            </a:r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B8B293-AD4C-159A-E913-D174A7E99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10"/>
          <a:stretch/>
        </p:blipFill>
        <p:spPr>
          <a:xfrm>
            <a:off x="4283969" y="14462"/>
            <a:ext cx="3542537" cy="856994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1D864D6-4F4B-0F79-A5F6-6CB81E12AE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3438107"/>
              </p:ext>
            </p:extLst>
          </p:nvPr>
        </p:nvGraphicFramePr>
        <p:xfrm>
          <a:off x="107502" y="694786"/>
          <a:ext cx="5184577" cy="5580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5615518" y="2066411"/>
            <a:ext cx="33123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1500" b="1" dirty="0">
              <a:solidFill>
                <a:srgbClr val="000000"/>
              </a:solidFill>
              <a:latin typeface="TimesNewRomanPS-BoldMT"/>
            </a:endParaRPr>
          </a:p>
          <a:p>
            <a:r>
              <a:rPr lang="en-US" sz="1500" b="1" dirty="0">
                <a:solidFill>
                  <a:srgbClr val="000000"/>
                </a:solidFill>
                <a:latin typeface="TimesNewRomanPS-BoldMT"/>
              </a:rPr>
              <a:t>Regulatory bodies.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NewRomanPS-BoldMT"/>
              </a:rPr>
              <a:t>Energy Commission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NewRomanPS-BoldMT"/>
              </a:rPr>
              <a:t>Ministry of Energy</a:t>
            </a:r>
            <a:br>
              <a:rPr lang="en-US" sz="1500" dirty="0">
                <a:solidFill>
                  <a:srgbClr val="000000"/>
                </a:solidFill>
                <a:latin typeface="TimesNewRomanPS-BoldMT"/>
              </a:rPr>
            </a:br>
            <a:endParaRPr lang="en-US" sz="1500" dirty="0">
              <a:solidFill>
                <a:srgbClr val="000000"/>
              </a:solidFill>
              <a:latin typeface="TimesNewRomanPS-BoldMT"/>
            </a:endParaRPr>
          </a:p>
          <a:p>
            <a:r>
              <a:rPr lang="en-US" sz="1500" b="1" dirty="0">
                <a:solidFill>
                  <a:srgbClr val="000000"/>
                </a:solidFill>
                <a:latin typeface="TimesNewRomanPS-BoldMT"/>
              </a:rPr>
              <a:t>Industrial players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NewRomanPS-BoldMT"/>
              </a:rPr>
              <a:t>Volta River Authority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NewRomanPS-BoldMT"/>
              </a:rPr>
              <a:t> Strategic Power Solutions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NewRomanPS-BoldMT"/>
              </a:rPr>
              <a:t>Bui Power Authority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NewRomanPS-BoldMT"/>
              </a:rPr>
              <a:t>Ghana National Petroleum Corporation (GNPC)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endParaRPr lang="en-US" sz="1500" b="1" dirty="0">
              <a:solidFill>
                <a:srgbClr val="000000"/>
              </a:solidFill>
              <a:latin typeface="TimesNewRomanPS-BoldMT"/>
            </a:endParaRPr>
          </a:p>
          <a:p>
            <a:r>
              <a:rPr lang="en-US" sz="1500" b="1" dirty="0">
                <a:solidFill>
                  <a:srgbClr val="000000"/>
                </a:solidFill>
                <a:latin typeface="TimesNewRomanPS-BoldMT"/>
              </a:rPr>
              <a:t>Professional Bodies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NewRomanPS-BoldMT"/>
              </a:rPr>
              <a:t>Ghana Institution of Engineering (GhIE)</a:t>
            </a:r>
            <a:br>
              <a:rPr lang="en-US" sz="1500" dirty="0">
                <a:solidFill>
                  <a:srgbClr val="000000"/>
                </a:solidFill>
                <a:latin typeface="TimesNewRomanPS-BoldMT"/>
              </a:rPr>
            </a:br>
            <a:endParaRPr lang="en-US" sz="1500" dirty="0">
              <a:solidFill>
                <a:srgbClr val="000000"/>
              </a:solidFill>
              <a:latin typeface="TimesNewRomanPS-BoldMT"/>
            </a:endParaRPr>
          </a:p>
          <a:p>
            <a:r>
              <a:rPr lang="en-US" sz="1500" b="1" dirty="0">
                <a:solidFill>
                  <a:srgbClr val="000000"/>
                </a:solidFill>
                <a:latin typeface="TimesNewRomanPS-BoldMT"/>
              </a:rPr>
              <a:t> International community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TimesNewRomanPS-BoldMT"/>
              </a:rPr>
              <a:t>Gesellschaft für Internationale Zusammenarbeit GmbH (GIZ), German Agency </a:t>
            </a:r>
            <a:endParaRPr lang="en-US" b="1" dirty="0">
              <a:solidFill>
                <a:srgbClr val="000000"/>
              </a:solidFill>
              <a:latin typeface="TimesNewRomanPS-BoldMT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5385990" y="694786"/>
            <a:ext cx="81784" cy="6148752"/>
          </a:xfrm>
          <a:prstGeom prst="line">
            <a:avLst/>
          </a:prstGeom>
          <a:solidFill>
            <a:schemeClr val="tx2"/>
          </a:solidFill>
          <a:ln w="7620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9CF78A6-C320-96EB-0AB5-03ED23D2F644}"/>
              </a:ext>
            </a:extLst>
          </p:cNvPr>
          <p:cNvSpPr txBox="1"/>
          <p:nvPr/>
        </p:nvSpPr>
        <p:spPr>
          <a:xfrm>
            <a:off x="5492762" y="1505970"/>
            <a:ext cx="3542537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imesNewRomanPS-BoldMT"/>
              </a:rPr>
              <a:t>Development Partners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7999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5" y="1141843"/>
            <a:ext cx="5400601" cy="2636088"/>
          </a:xfrm>
        </p:spPr>
        <p:txBody>
          <a:bodyPr/>
          <a:lstStyle/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6</a:t>
            </a:fld>
            <a:endParaRPr lang="de-DE" altLang="de-DE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591" y="9940"/>
            <a:ext cx="3862616" cy="861517"/>
          </a:xfrm>
          <a:prstGeom prst="rect">
            <a:avLst/>
          </a:prstGeom>
          <a:solidFill>
            <a:srgbClr val="119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Cooperation with Industry</a:t>
            </a:r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B8B293-AD4C-159A-E913-D174A7E99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10"/>
          <a:stretch/>
        </p:blipFill>
        <p:spPr>
          <a:xfrm>
            <a:off x="4283969" y="14462"/>
            <a:ext cx="3542537" cy="8569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996D2B-099D-ABC5-E8CB-2327ED91C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40" y="2134589"/>
            <a:ext cx="4334480" cy="42773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055B5D-A1CB-8FAA-D6ED-E4BC52E694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805" y="2675233"/>
            <a:ext cx="3867690" cy="241968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BFEBA0E-AF7C-CE06-77F3-A86B31540037}"/>
              </a:ext>
            </a:extLst>
          </p:cNvPr>
          <p:cNvSpPr/>
          <p:nvPr/>
        </p:nvSpPr>
        <p:spPr bwMode="auto">
          <a:xfrm>
            <a:off x="363640" y="1104907"/>
            <a:ext cx="6408712" cy="722359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latin typeface="+mn-lt"/>
              </a:rPr>
              <a:t>INDUSTRIAL AND ACADEMIC PARTNERSHIPS</a:t>
            </a:r>
            <a:endParaRPr kumimoji="0" lang="en-GB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5553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7</a:t>
            </a:fld>
            <a:endParaRPr lang="de-DE" altLang="de-DE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591" y="9940"/>
            <a:ext cx="3862616" cy="861517"/>
          </a:xfrm>
          <a:prstGeom prst="rect">
            <a:avLst/>
          </a:prstGeom>
          <a:solidFill>
            <a:srgbClr val="119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The short term courses</a:t>
            </a:r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B8B293-AD4C-159A-E913-D174A7E99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10"/>
          <a:stretch/>
        </p:blipFill>
        <p:spPr>
          <a:xfrm>
            <a:off x="4355976" y="79729"/>
            <a:ext cx="3542537" cy="856994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34A6E7D-2639-552C-14D9-7CE489CA8B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134384"/>
              </p:ext>
            </p:extLst>
          </p:nvPr>
        </p:nvGraphicFramePr>
        <p:xfrm>
          <a:off x="648456" y="1460808"/>
          <a:ext cx="7847087" cy="5006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12035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3" y="1141843"/>
            <a:ext cx="7821960" cy="2636088"/>
          </a:xfrm>
        </p:spPr>
        <p:txBody>
          <a:bodyPr/>
          <a:lstStyle/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8</a:t>
            </a:fld>
            <a:endParaRPr lang="de-DE" altLang="de-DE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591" y="9940"/>
            <a:ext cx="3862616" cy="861517"/>
          </a:xfrm>
          <a:prstGeom prst="rect">
            <a:avLst/>
          </a:prstGeom>
          <a:solidFill>
            <a:srgbClr val="119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Student centred, project organised learning</a:t>
            </a:r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B8B293-AD4C-159A-E913-D174A7E99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10"/>
          <a:stretch/>
        </p:blipFill>
        <p:spPr>
          <a:xfrm>
            <a:off x="4283969" y="14462"/>
            <a:ext cx="3542537" cy="85699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48EE392-2145-CF18-4AFA-D10D4D5A70C9}"/>
              </a:ext>
            </a:extLst>
          </p:cNvPr>
          <p:cNvGrpSpPr/>
          <p:nvPr/>
        </p:nvGrpSpPr>
        <p:grpSpPr>
          <a:xfrm>
            <a:off x="269331" y="1628800"/>
            <a:ext cx="8605337" cy="4551689"/>
            <a:chOff x="133528" y="1753321"/>
            <a:chExt cx="8605337" cy="2591999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2271974-F48D-F223-E6BE-A1AC2484ABA1}"/>
                </a:ext>
              </a:extLst>
            </p:cNvPr>
            <p:cNvSpPr/>
            <p:nvPr/>
          </p:nvSpPr>
          <p:spPr>
            <a:xfrm>
              <a:off x="173995" y="1753321"/>
              <a:ext cx="8559353" cy="459601"/>
            </a:xfrm>
            <a:custGeom>
              <a:avLst/>
              <a:gdLst>
                <a:gd name="connsiteX0" fmla="*/ 0 w 8559353"/>
                <a:gd name="connsiteY0" fmla="*/ 95064 h 570375"/>
                <a:gd name="connsiteX1" fmla="*/ 95064 w 8559353"/>
                <a:gd name="connsiteY1" fmla="*/ 0 h 570375"/>
                <a:gd name="connsiteX2" fmla="*/ 8464289 w 8559353"/>
                <a:gd name="connsiteY2" fmla="*/ 0 h 570375"/>
                <a:gd name="connsiteX3" fmla="*/ 8559353 w 8559353"/>
                <a:gd name="connsiteY3" fmla="*/ 95064 h 570375"/>
                <a:gd name="connsiteX4" fmla="*/ 8559353 w 8559353"/>
                <a:gd name="connsiteY4" fmla="*/ 475311 h 570375"/>
                <a:gd name="connsiteX5" fmla="*/ 8464289 w 8559353"/>
                <a:gd name="connsiteY5" fmla="*/ 570375 h 570375"/>
                <a:gd name="connsiteX6" fmla="*/ 95064 w 8559353"/>
                <a:gd name="connsiteY6" fmla="*/ 570375 h 570375"/>
                <a:gd name="connsiteX7" fmla="*/ 0 w 8559353"/>
                <a:gd name="connsiteY7" fmla="*/ 475311 h 570375"/>
                <a:gd name="connsiteX8" fmla="*/ 0 w 8559353"/>
                <a:gd name="connsiteY8" fmla="*/ 95064 h 57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59353" h="570375">
                  <a:moveTo>
                    <a:pt x="0" y="95064"/>
                  </a:moveTo>
                  <a:cubicBezTo>
                    <a:pt x="0" y="42562"/>
                    <a:pt x="42562" y="0"/>
                    <a:pt x="95064" y="0"/>
                  </a:cubicBezTo>
                  <a:lnTo>
                    <a:pt x="8464289" y="0"/>
                  </a:lnTo>
                  <a:cubicBezTo>
                    <a:pt x="8516791" y="0"/>
                    <a:pt x="8559353" y="42562"/>
                    <a:pt x="8559353" y="95064"/>
                  </a:cubicBezTo>
                  <a:lnTo>
                    <a:pt x="8559353" y="475311"/>
                  </a:lnTo>
                  <a:cubicBezTo>
                    <a:pt x="8559353" y="527813"/>
                    <a:pt x="8516791" y="570375"/>
                    <a:pt x="8464289" y="570375"/>
                  </a:cubicBezTo>
                  <a:lnTo>
                    <a:pt x="95064" y="570375"/>
                  </a:lnTo>
                  <a:cubicBezTo>
                    <a:pt x="42562" y="570375"/>
                    <a:pt x="0" y="527813"/>
                    <a:pt x="0" y="475311"/>
                  </a:cubicBezTo>
                  <a:lnTo>
                    <a:pt x="0" y="9506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993" tIns="84993" rIns="84993" bIns="84993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800" kern="1200" dirty="0"/>
                <a:t>The university has established a </a:t>
              </a:r>
              <a:r>
                <a:rPr lang="en-GB" sz="1800" dirty="0"/>
                <a:t>C</a:t>
              </a:r>
              <a:r>
                <a:rPr lang="en-GB" sz="1800" kern="1200" dirty="0"/>
                <a:t>entre for </a:t>
              </a:r>
              <a:r>
                <a:rPr lang="en-GB" sz="1800" dirty="0"/>
                <a:t>Pro</a:t>
              </a:r>
              <a:r>
                <a:rPr lang="en-GB" sz="1800" kern="1200" dirty="0"/>
                <a:t>fessional Development (CePDEV) for staff development where academic enhanced trainings are frequently organised for staff.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6F09B5C-461E-82E1-237C-879681E817C9}"/>
                </a:ext>
              </a:extLst>
            </p:cNvPr>
            <p:cNvSpPr/>
            <p:nvPr/>
          </p:nvSpPr>
          <p:spPr>
            <a:xfrm>
              <a:off x="179512" y="2234278"/>
              <a:ext cx="8559353" cy="438511"/>
            </a:xfrm>
            <a:custGeom>
              <a:avLst/>
              <a:gdLst>
                <a:gd name="connsiteX0" fmla="*/ 0 w 8559353"/>
                <a:gd name="connsiteY0" fmla="*/ 95064 h 570375"/>
                <a:gd name="connsiteX1" fmla="*/ 95064 w 8559353"/>
                <a:gd name="connsiteY1" fmla="*/ 0 h 570375"/>
                <a:gd name="connsiteX2" fmla="*/ 8464289 w 8559353"/>
                <a:gd name="connsiteY2" fmla="*/ 0 h 570375"/>
                <a:gd name="connsiteX3" fmla="*/ 8559353 w 8559353"/>
                <a:gd name="connsiteY3" fmla="*/ 95064 h 570375"/>
                <a:gd name="connsiteX4" fmla="*/ 8559353 w 8559353"/>
                <a:gd name="connsiteY4" fmla="*/ 475311 h 570375"/>
                <a:gd name="connsiteX5" fmla="*/ 8464289 w 8559353"/>
                <a:gd name="connsiteY5" fmla="*/ 570375 h 570375"/>
                <a:gd name="connsiteX6" fmla="*/ 95064 w 8559353"/>
                <a:gd name="connsiteY6" fmla="*/ 570375 h 570375"/>
                <a:gd name="connsiteX7" fmla="*/ 0 w 8559353"/>
                <a:gd name="connsiteY7" fmla="*/ 475311 h 570375"/>
                <a:gd name="connsiteX8" fmla="*/ 0 w 8559353"/>
                <a:gd name="connsiteY8" fmla="*/ 95064 h 57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59353" h="570375">
                  <a:moveTo>
                    <a:pt x="0" y="95064"/>
                  </a:moveTo>
                  <a:cubicBezTo>
                    <a:pt x="0" y="42562"/>
                    <a:pt x="42562" y="0"/>
                    <a:pt x="95064" y="0"/>
                  </a:cubicBezTo>
                  <a:lnTo>
                    <a:pt x="8464289" y="0"/>
                  </a:lnTo>
                  <a:cubicBezTo>
                    <a:pt x="8516791" y="0"/>
                    <a:pt x="8559353" y="42562"/>
                    <a:pt x="8559353" y="95064"/>
                  </a:cubicBezTo>
                  <a:lnTo>
                    <a:pt x="8559353" y="475311"/>
                  </a:lnTo>
                  <a:cubicBezTo>
                    <a:pt x="8559353" y="527813"/>
                    <a:pt x="8516791" y="570375"/>
                    <a:pt x="8464289" y="570375"/>
                  </a:cubicBezTo>
                  <a:lnTo>
                    <a:pt x="95064" y="570375"/>
                  </a:lnTo>
                  <a:cubicBezTo>
                    <a:pt x="42562" y="570375"/>
                    <a:pt x="0" y="527813"/>
                    <a:pt x="0" y="475311"/>
                  </a:cubicBezTo>
                  <a:lnTo>
                    <a:pt x="0" y="9506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993" tIns="84993" rIns="84993" bIns="84993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dirty="0"/>
                <a:t>The Lecturers in the SEEM course and some other lecturers in the university are familiar with the concept of SCL &amp; PBL.</a:t>
              </a:r>
              <a:endParaRPr lang="en-GB" sz="180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55080DF-A88E-6D47-F6A8-B1046351C714}"/>
                </a:ext>
              </a:extLst>
            </p:cNvPr>
            <p:cNvSpPr/>
            <p:nvPr/>
          </p:nvSpPr>
          <p:spPr>
            <a:xfrm>
              <a:off x="133528" y="2719937"/>
              <a:ext cx="8559353" cy="459602"/>
            </a:xfrm>
            <a:custGeom>
              <a:avLst/>
              <a:gdLst>
                <a:gd name="connsiteX0" fmla="*/ 0 w 8559353"/>
                <a:gd name="connsiteY0" fmla="*/ 95064 h 570375"/>
                <a:gd name="connsiteX1" fmla="*/ 95064 w 8559353"/>
                <a:gd name="connsiteY1" fmla="*/ 0 h 570375"/>
                <a:gd name="connsiteX2" fmla="*/ 8464289 w 8559353"/>
                <a:gd name="connsiteY2" fmla="*/ 0 h 570375"/>
                <a:gd name="connsiteX3" fmla="*/ 8559353 w 8559353"/>
                <a:gd name="connsiteY3" fmla="*/ 95064 h 570375"/>
                <a:gd name="connsiteX4" fmla="*/ 8559353 w 8559353"/>
                <a:gd name="connsiteY4" fmla="*/ 475311 h 570375"/>
                <a:gd name="connsiteX5" fmla="*/ 8464289 w 8559353"/>
                <a:gd name="connsiteY5" fmla="*/ 570375 h 570375"/>
                <a:gd name="connsiteX6" fmla="*/ 95064 w 8559353"/>
                <a:gd name="connsiteY6" fmla="*/ 570375 h 570375"/>
                <a:gd name="connsiteX7" fmla="*/ 0 w 8559353"/>
                <a:gd name="connsiteY7" fmla="*/ 475311 h 570375"/>
                <a:gd name="connsiteX8" fmla="*/ 0 w 8559353"/>
                <a:gd name="connsiteY8" fmla="*/ 95064 h 57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59353" h="570375">
                  <a:moveTo>
                    <a:pt x="0" y="95064"/>
                  </a:moveTo>
                  <a:cubicBezTo>
                    <a:pt x="0" y="42562"/>
                    <a:pt x="42562" y="0"/>
                    <a:pt x="95064" y="0"/>
                  </a:cubicBezTo>
                  <a:lnTo>
                    <a:pt x="8464289" y="0"/>
                  </a:lnTo>
                  <a:cubicBezTo>
                    <a:pt x="8516791" y="0"/>
                    <a:pt x="8559353" y="42562"/>
                    <a:pt x="8559353" y="95064"/>
                  </a:cubicBezTo>
                  <a:lnTo>
                    <a:pt x="8559353" y="475311"/>
                  </a:lnTo>
                  <a:cubicBezTo>
                    <a:pt x="8559353" y="527813"/>
                    <a:pt x="8516791" y="570375"/>
                    <a:pt x="8464289" y="570375"/>
                  </a:cubicBezTo>
                  <a:lnTo>
                    <a:pt x="95064" y="570375"/>
                  </a:lnTo>
                  <a:cubicBezTo>
                    <a:pt x="42562" y="570375"/>
                    <a:pt x="0" y="527813"/>
                    <a:pt x="0" y="475311"/>
                  </a:cubicBezTo>
                  <a:lnTo>
                    <a:pt x="0" y="9506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993" tIns="84993" rIns="84993" bIns="84993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Students in the Bachelors Renewable Energy Engineering Program are conversant with SCL &amp; PBL </a:t>
              </a:r>
              <a:endParaRPr lang="en-GB" sz="1800" kern="120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F8584ED-B7A0-78AD-A0CC-2D3127C9511A}"/>
                </a:ext>
              </a:extLst>
            </p:cNvPr>
            <p:cNvSpPr/>
            <p:nvPr/>
          </p:nvSpPr>
          <p:spPr>
            <a:xfrm>
              <a:off x="179512" y="3300862"/>
              <a:ext cx="8559353" cy="359633"/>
            </a:xfrm>
            <a:custGeom>
              <a:avLst/>
              <a:gdLst>
                <a:gd name="connsiteX0" fmla="*/ 0 w 8559353"/>
                <a:gd name="connsiteY0" fmla="*/ 95064 h 570375"/>
                <a:gd name="connsiteX1" fmla="*/ 95064 w 8559353"/>
                <a:gd name="connsiteY1" fmla="*/ 0 h 570375"/>
                <a:gd name="connsiteX2" fmla="*/ 8464289 w 8559353"/>
                <a:gd name="connsiteY2" fmla="*/ 0 h 570375"/>
                <a:gd name="connsiteX3" fmla="*/ 8559353 w 8559353"/>
                <a:gd name="connsiteY3" fmla="*/ 95064 h 570375"/>
                <a:gd name="connsiteX4" fmla="*/ 8559353 w 8559353"/>
                <a:gd name="connsiteY4" fmla="*/ 475311 h 570375"/>
                <a:gd name="connsiteX5" fmla="*/ 8464289 w 8559353"/>
                <a:gd name="connsiteY5" fmla="*/ 570375 h 570375"/>
                <a:gd name="connsiteX6" fmla="*/ 95064 w 8559353"/>
                <a:gd name="connsiteY6" fmla="*/ 570375 h 570375"/>
                <a:gd name="connsiteX7" fmla="*/ 0 w 8559353"/>
                <a:gd name="connsiteY7" fmla="*/ 475311 h 570375"/>
                <a:gd name="connsiteX8" fmla="*/ 0 w 8559353"/>
                <a:gd name="connsiteY8" fmla="*/ 95064 h 57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59353" h="570375">
                  <a:moveTo>
                    <a:pt x="0" y="95064"/>
                  </a:moveTo>
                  <a:cubicBezTo>
                    <a:pt x="0" y="42562"/>
                    <a:pt x="42562" y="0"/>
                    <a:pt x="95064" y="0"/>
                  </a:cubicBezTo>
                  <a:lnTo>
                    <a:pt x="8464289" y="0"/>
                  </a:lnTo>
                  <a:cubicBezTo>
                    <a:pt x="8516791" y="0"/>
                    <a:pt x="8559353" y="42562"/>
                    <a:pt x="8559353" y="95064"/>
                  </a:cubicBezTo>
                  <a:lnTo>
                    <a:pt x="8559353" y="475311"/>
                  </a:lnTo>
                  <a:cubicBezTo>
                    <a:pt x="8559353" y="527813"/>
                    <a:pt x="8516791" y="570375"/>
                    <a:pt x="8464289" y="570375"/>
                  </a:cubicBezTo>
                  <a:lnTo>
                    <a:pt x="95064" y="570375"/>
                  </a:lnTo>
                  <a:cubicBezTo>
                    <a:pt x="42562" y="570375"/>
                    <a:pt x="0" y="527813"/>
                    <a:pt x="0" y="475311"/>
                  </a:cubicBezTo>
                  <a:lnTo>
                    <a:pt x="0" y="9506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993" tIns="84993" rIns="84993" bIns="84993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800" kern="1200" dirty="0"/>
                <a:t>The students undertake semester projects </a:t>
              </a:r>
              <a:r>
                <a:rPr lang="en-GB" sz="1800" dirty="0"/>
                <a:t>which serves as the </a:t>
              </a:r>
              <a:r>
                <a:rPr lang="en-GB" sz="1800" kern="1200" dirty="0"/>
                <a:t>semester theme.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A1E1AAD-7D3B-29B4-44C0-A898B4965CDD}"/>
                </a:ext>
              </a:extLst>
            </p:cNvPr>
            <p:cNvSpPr/>
            <p:nvPr/>
          </p:nvSpPr>
          <p:spPr>
            <a:xfrm>
              <a:off x="173995" y="3774945"/>
              <a:ext cx="8559353" cy="570375"/>
            </a:xfrm>
            <a:custGeom>
              <a:avLst/>
              <a:gdLst>
                <a:gd name="connsiteX0" fmla="*/ 0 w 8559353"/>
                <a:gd name="connsiteY0" fmla="*/ 95064 h 570375"/>
                <a:gd name="connsiteX1" fmla="*/ 95064 w 8559353"/>
                <a:gd name="connsiteY1" fmla="*/ 0 h 570375"/>
                <a:gd name="connsiteX2" fmla="*/ 8464289 w 8559353"/>
                <a:gd name="connsiteY2" fmla="*/ 0 h 570375"/>
                <a:gd name="connsiteX3" fmla="*/ 8559353 w 8559353"/>
                <a:gd name="connsiteY3" fmla="*/ 95064 h 570375"/>
                <a:gd name="connsiteX4" fmla="*/ 8559353 w 8559353"/>
                <a:gd name="connsiteY4" fmla="*/ 475311 h 570375"/>
                <a:gd name="connsiteX5" fmla="*/ 8464289 w 8559353"/>
                <a:gd name="connsiteY5" fmla="*/ 570375 h 570375"/>
                <a:gd name="connsiteX6" fmla="*/ 95064 w 8559353"/>
                <a:gd name="connsiteY6" fmla="*/ 570375 h 570375"/>
                <a:gd name="connsiteX7" fmla="*/ 0 w 8559353"/>
                <a:gd name="connsiteY7" fmla="*/ 475311 h 570375"/>
                <a:gd name="connsiteX8" fmla="*/ 0 w 8559353"/>
                <a:gd name="connsiteY8" fmla="*/ 95064 h 57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59353" h="570375">
                  <a:moveTo>
                    <a:pt x="0" y="95064"/>
                  </a:moveTo>
                  <a:cubicBezTo>
                    <a:pt x="0" y="42562"/>
                    <a:pt x="42562" y="0"/>
                    <a:pt x="95064" y="0"/>
                  </a:cubicBezTo>
                  <a:lnTo>
                    <a:pt x="8464289" y="0"/>
                  </a:lnTo>
                  <a:cubicBezTo>
                    <a:pt x="8516791" y="0"/>
                    <a:pt x="8559353" y="42562"/>
                    <a:pt x="8559353" y="95064"/>
                  </a:cubicBezTo>
                  <a:lnTo>
                    <a:pt x="8559353" y="475311"/>
                  </a:lnTo>
                  <a:cubicBezTo>
                    <a:pt x="8559353" y="527813"/>
                    <a:pt x="8516791" y="570375"/>
                    <a:pt x="8464289" y="570375"/>
                  </a:cubicBezTo>
                  <a:lnTo>
                    <a:pt x="95064" y="570375"/>
                  </a:lnTo>
                  <a:cubicBezTo>
                    <a:pt x="42562" y="570375"/>
                    <a:pt x="0" y="527813"/>
                    <a:pt x="0" y="475311"/>
                  </a:cubicBezTo>
                  <a:lnTo>
                    <a:pt x="0" y="9506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993" tIns="84993" rIns="84993" bIns="84993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/>
                <a:t>The </a:t>
              </a:r>
              <a:r>
                <a:rPr lang="en-GB" sz="1800" kern="1200" dirty="0"/>
                <a:t>EEISHEA project has been impactful in the area of knowledge in the SCL &amp; PBL ways of teaching. There were a number of teacher trainings organised for the lecturers in the University.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4748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3" y="1141843"/>
            <a:ext cx="7821960" cy="2636088"/>
          </a:xfrm>
        </p:spPr>
        <p:txBody>
          <a:bodyPr/>
          <a:lstStyle/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Page </a:t>
            </a:r>
            <a:fld id="{796D985A-F7F1-440F-87DD-29EFACEB934F}" type="slidenum">
              <a:rPr lang="de-DE" altLang="de-DE" smtClean="0"/>
              <a:pPr/>
              <a:t>9</a:t>
            </a:fld>
            <a:endParaRPr lang="de-DE" altLang="de-DE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591" y="9940"/>
            <a:ext cx="4270378" cy="861517"/>
          </a:xfrm>
          <a:prstGeom prst="rect">
            <a:avLst/>
          </a:prstGeom>
          <a:solidFill>
            <a:srgbClr val="119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UENR Vision on the ProREG</a:t>
            </a:r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B8B293-AD4C-159A-E913-D174A7E99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10"/>
          <a:stretch/>
        </p:blipFill>
        <p:spPr>
          <a:xfrm>
            <a:off x="4283969" y="14462"/>
            <a:ext cx="3542537" cy="856994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0B0C578-C926-D925-EB33-A330A5695EF4}"/>
              </a:ext>
            </a:extLst>
          </p:cNvPr>
          <p:cNvSpPr/>
          <p:nvPr/>
        </p:nvSpPr>
        <p:spPr>
          <a:xfrm>
            <a:off x="168927" y="900787"/>
            <a:ext cx="8559353" cy="429117"/>
          </a:xfrm>
          <a:custGeom>
            <a:avLst/>
            <a:gdLst>
              <a:gd name="connsiteX0" fmla="*/ 0 w 8559353"/>
              <a:gd name="connsiteY0" fmla="*/ 85314 h 511875"/>
              <a:gd name="connsiteX1" fmla="*/ 85314 w 8559353"/>
              <a:gd name="connsiteY1" fmla="*/ 0 h 511875"/>
              <a:gd name="connsiteX2" fmla="*/ 8474039 w 8559353"/>
              <a:gd name="connsiteY2" fmla="*/ 0 h 511875"/>
              <a:gd name="connsiteX3" fmla="*/ 8559353 w 8559353"/>
              <a:gd name="connsiteY3" fmla="*/ 85314 h 511875"/>
              <a:gd name="connsiteX4" fmla="*/ 8559353 w 8559353"/>
              <a:gd name="connsiteY4" fmla="*/ 426561 h 511875"/>
              <a:gd name="connsiteX5" fmla="*/ 8474039 w 8559353"/>
              <a:gd name="connsiteY5" fmla="*/ 511875 h 511875"/>
              <a:gd name="connsiteX6" fmla="*/ 85314 w 8559353"/>
              <a:gd name="connsiteY6" fmla="*/ 511875 h 511875"/>
              <a:gd name="connsiteX7" fmla="*/ 0 w 8559353"/>
              <a:gd name="connsiteY7" fmla="*/ 426561 h 511875"/>
              <a:gd name="connsiteX8" fmla="*/ 0 w 8559353"/>
              <a:gd name="connsiteY8" fmla="*/ 85314 h 5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9353" h="511875">
                <a:moveTo>
                  <a:pt x="0" y="85314"/>
                </a:moveTo>
                <a:cubicBezTo>
                  <a:pt x="0" y="38196"/>
                  <a:pt x="38196" y="0"/>
                  <a:pt x="85314" y="0"/>
                </a:cubicBezTo>
                <a:lnTo>
                  <a:pt x="8474039" y="0"/>
                </a:lnTo>
                <a:cubicBezTo>
                  <a:pt x="8521157" y="0"/>
                  <a:pt x="8559353" y="38196"/>
                  <a:pt x="8559353" y="85314"/>
                </a:cubicBezTo>
                <a:lnTo>
                  <a:pt x="8559353" y="426561"/>
                </a:lnTo>
                <a:cubicBezTo>
                  <a:pt x="8559353" y="473679"/>
                  <a:pt x="8521157" y="511875"/>
                  <a:pt x="8474039" y="511875"/>
                </a:cubicBezTo>
                <a:lnTo>
                  <a:pt x="85314" y="511875"/>
                </a:lnTo>
                <a:cubicBezTo>
                  <a:pt x="38196" y="511875"/>
                  <a:pt x="0" y="473679"/>
                  <a:pt x="0" y="426561"/>
                </a:cubicBezTo>
                <a:lnTo>
                  <a:pt x="0" y="8531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188" tIns="101188" rIns="101188" bIns="101188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/>
              <a:t>Vision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93BE5EC-C603-0BF4-AB30-17C1D9E0DCB9}"/>
              </a:ext>
            </a:extLst>
          </p:cNvPr>
          <p:cNvSpPr/>
          <p:nvPr/>
        </p:nvSpPr>
        <p:spPr>
          <a:xfrm>
            <a:off x="137750" y="1401140"/>
            <a:ext cx="8559353" cy="641713"/>
          </a:xfrm>
          <a:custGeom>
            <a:avLst/>
            <a:gdLst>
              <a:gd name="connsiteX0" fmla="*/ 0 w 8559353"/>
              <a:gd name="connsiteY0" fmla="*/ 0 h 393299"/>
              <a:gd name="connsiteX1" fmla="*/ 8559353 w 8559353"/>
              <a:gd name="connsiteY1" fmla="*/ 0 h 393299"/>
              <a:gd name="connsiteX2" fmla="*/ 8559353 w 8559353"/>
              <a:gd name="connsiteY2" fmla="*/ 393299 h 393299"/>
              <a:gd name="connsiteX3" fmla="*/ 0 w 8559353"/>
              <a:gd name="connsiteY3" fmla="*/ 393299 h 393299"/>
              <a:gd name="connsiteX4" fmla="*/ 0 w 8559353"/>
              <a:gd name="connsiteY4" fmla="*/ 0 h 393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59353" h="393299">
                <a:moveTo>
                  <a:pt x="0" y="0"/>
                </a:moveTo>
                <a:lnTo>
                  <a:pt x="8559353" y="0"/>
                </a:lnTo>
                <a:lnTo>
                  <a:pt x="8559353" y="393299"/>
                </a:lnTo>
                <a:lnTo>
                  <a:pt x="0" y="3932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1759" tIns="25400" rIns="142240" bIns="25400" numCol="1" spcCol="1270" anchor="t" anchorCtr="0">
            <a:noAutofit/>
          </a:bodyPr>
          <a:lstStyle/>
          <a:p>
            <a:pPr marL="0" lvl="1" algn="l" defTabSz="8890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800" kern="1200" dirty="0"/>
              <a:t>ProREG  will develop professionals in the field of renewable energy to enable them develop renewable energy education in Ghana </a:t>
            </a:r>
            <a:r>
              <a:rPr lang="en-GB" sz="2000" kern="1200" dirty="0"/>
              <a:t>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4CFE2BC-F7EA-CB7F-DF6C-39CECAC2DA4F}"/>
              </a:ext>
            </a:extLst>
          </p:cNvPr>
          <p:cNvSpPr/>
          <p:nvPr/>
        </p:nvSpPr>
        <p:spPr>
          <a:xfrm>
            <a:off x="165515" y="1987679"/>
            <a:ext cx="8559353" cy="441531"/>
          </a:xfrm>
          <a:custGeom>
            <a:avLst/>
            <a:gdLst>
              <a:gd name="connsiteX0" fmla="*/ 0 w 8559353"/>
              <a:gd name="connsiteY0" fmla="*/ 85314 h 511875"/>
              <a:gd name="connsiteX1" fmla="*/ 85314 w 8559353"/>
              <a:gd name="connsiteY1" fmla="*/ 0 h 511875"/>
              <a:gd name="connsiteX2" fmla="*/ 8474039 w 8559353"/>
              <a:gd name="connsiteY2" fmla="*/ 0 h 511875"/>
              <a:gd name="connsiteX3" fmla="*/ 8559353 w 8559353"/>
              <a:gd name="connsiteY3" fmla="*/ 85314 h 511875"/>
              <a:gd name="connsiteX4" fmla="*/ 8559353 w 8559353"/>
              <a:gd name="connsiteY4" fmla="*/ 426561 h 511875"/>
              <a:gd name="connsiteX5" fmla="*/ 8474039 w 8559353"/>
              <a:gd name="connsiteY5" fmla="*/ 511875 h 511875"/>
              <a:gd name="connsiteX6" fmla="*/ 85314 w 8559353"/>
              <a:gd name="connsiteY6" fmla="*/ 511875 h 511875"/>
              <a:gd name="connsiteX7" fmla="*/ 0 w 8559353"/>
              <a:gd name="connsiteY7" fmla="*/ 426561 h 511875"/>
              <a:gd name="connsiteX8" fmla="*/ 0 w 8559353"/>
              <a:gd name="connsiteY8" fmla="*/ 85314 h 5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9353" h="511875">
                <a:moveTo>
                  <a:pt x="0" y="85314"/>
                </a:moveTo>
                <a:cubicBezTo>
                  <a:pt x="0" y="38196"/>
                  <a:pt x="38196" y="0"/>
                  <a:pt x="85314" y="0"/>
                </a:cubicBezTo>
                <a:lnTo>
                  <a:pt x="8474039" y="0"/>
                </a:lnTo>
                <a:cubicBezTo>
                  <a:pt x="8521157" y="0"/>
                  <a:pt x="8559353" y="38196"/>
                  <a:pt x="8559353" y="85314"/>
                </a:cubicBezTo>
                <a:lnTo>
                  <a:pt x="8559353" y="426561"/>
                </a:lnTo>
                <a:cubicBezTo>
                  <a:pt x="8559353" y="473679"/>
                  <a:pt x="8521157" y="511875"/>
                  <a:pt x="8474039" y="511875"/>
                </a:cubicBezTo>
                <a:lnTo>
                  <a:pt x="85314" y="511875"/>
                </a:lnTo>
                <a:cubicBezTo>
                  <a:pt x="38196" y="511875"/>
                  <a:pt x="0" y="473679"/>
                  <a:pt x="0" y="426561"/>
                </a:cubicBezTo>
                <a:lnTo>
                  <a:pt x="0" y="8531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188" tIns="101188" rIns="101188" bIns="101188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/>
              <a:t>Students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63C3A5-61C7-A088-BAB6-BEFB504F2C35}"/>
              </a:ext>
            </a:extLst>
          </p:cNvPr>
          <p:cNvSpPr/>
          <p:nvPr/>
        </p:nvSpPr>
        <p:spPr>
          <a:xfrm>
            <a:off x="137750" y="2490755"/>
            <a:ext cx="8308386" cy="641828"/>
          </a:xfrm>
          <a:custGeom>
            <a:avLst/>
            <a:gdLst>
              <a:gd name="connsiteX0" fmla="*/ 0 w 8559353"/>
              <a:gd name="connsiteY0" fmla="*/ 0 h 393299"/>
              <a:gd name="connsiteX1" fmla="*/ 8559353 w 8559353"/>
              <a:gd name="connsiteY1" fmla="*/ 0 h 393299"/>
              <a:gd name="connsiteX2" fmla="*/ 8559353 w 8559353"/>
              <a:gd name="connsiteY2" fmla="*/ 393299 h 393299"/>
              <a:gd name="connsiteX3" fmla="*/ 0 w 8559353"/>
              <a:gd name="connsiteY3" fmla="*/ 393299 h 393299"/>
              <a:gd name="connsiteX4" fmla="*/ 0 w 8559353"/>
              <a:gd name="connsiteY4" fmla="*/ 0 h 393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59353" h="393299">
                <a:moveTo>
                  <a:pt x="0" y="0"/>
                </a:moveTo>
                <a:lnTo>
                  <a:pt x="8559353" y="0"/>
                </a:lnTo>
                <a:lnTo>
                  <a:pt x="8559353" y="393299"/>
                </a:lnTo>
                <a:lnTo>
                  <a:pt x="0" y="3932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1759" tIns="25400" rIns="142240" bIns="25400" numCol="1" spcCol="1270" anchor="t" anchorCtr="0">
            <a:noAutofit/>
          </a:bodyPr>
          <a:lstStyle/>
          <a:p>
            <a:pPr marL="0" lvl="1" algn="l" defTabSz="8890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800" kern="1200" dirty="0"/>
              <a:t>Students will get employable skills and </a:t>
            </a:r>
            <a:r>
              <a:rPr lang="en-GB" sz="1800" dirty="0"/>
              <a:t>be able  to </a:t>
            </a:r>
            <a:r>
              <a:rPr lang="en-GB" sz="1800" kern="1200" dirty="0"/>
              <a:t>establish companies and employ others</a:t>
            </a:r>
            <a:r>
              <a:rPr lang="en-GB" sz="2000" kern="1200" dirty="0"/>
              <a:t>.</a:t>
            </a: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endParaRPr lang="en-GB" sz="2000" kern="12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8C8284-DF3D-595F-3A16-905E1CF385C9}"/>
              </a:ext>
            </a:extLst>
          </p:cNvPr>
          <p:cNvSpPr/>
          <p:nvPr/>
        </p:nvSpPr>
        <p:spPr>
          <a:xfrm>
            <a:off x="225502" y="4301628"/>
            <a:ext cx="8559353" cy="479034"/>
          </a:xfrm>
          <a:custGeom>
            <a:avLst/>
            <a:gdLst>
              <a:gd name="connsiteX0" fmla="*/ 0 w 8559353"/>
              <a:gd name="connsiteY0" fmla="*/ 85314 h 511875"/>
              <a:gd name="connsiteX1" fmla="*/ 85314 w 8559353"/>
              <a:gd name="connsiteY1" fmla="*/ 0 h 511875"/>
              <a:gd name="connsiteX2" fmla="*/ 8474039 w 8559353"/>
              <a:gd name="connsiteY2" fmla="*/ 0 h 511875"/>
              <a:gd name="connsiteX3" fmla="*/ 8559353 w 8559353"/>
              <a:gd name="connsiteY3" fmla="*/ 85314 h 511875"/>
              <a:gd name="connsiteX4" fmla="*/ 8559353 w 8559353"/>
              <a:gd name="connsiteY4" fmla="*/ 426561 h 511875"/>
              <a:gd name="connsiteX5" fmla="*/ 8474039 w 8559353"/>
              <a:gd name="connsiteY5" fmla="*/ 511875 h 511875"/>
              <a:gd name="connsiteX6" fmla="*/ 85314 w 8559353"/>
              <a:gd name="connsiteY6" fmla="*/ 511875 h 511875"/>
              <a:gd name="connsiteX7" fmla="*/ 0 w 8559353"/>
              <a:gd name="connsiteY7" fmla="*/ 426561 h 511875"/>
              <a:gd name="connsiteX8" fmla="*/ 0 w 8559353"/>
              <a:gd name="connsiteY8" fmla="*/ 85314 h 5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9353" h="511875">
                <a:moveTo>
                  <a:pt x="0" y="85314"/>
                </a:moveTo>
                <a:cubicBezTo>
                  <a:pt x="0" y="38196"/>
                  <a:pt x="38196" y="0"/>
                  <a:pt x="85314" y="0"/>
                </a:cubicBezTo>
                <a:lnTo>
                  <a:pt x="8474039" y="0"/>
                </a:lnTo>
                <a:cubicBezTo>
                  <a:pt x="8521157" y="0"/>
                  <a:pt x="8559353" y="38196"/>
                  <a:pt x="8559353" y="85314"/>
                </a:cubicBezTo>
                <a:lnTo>
                  <a:pt x="8559353" y="426561"/>
                </a:lnTo>
                <a:cubicBezTo>
                  <a:pt x="8559353" y="473679"/>
                  <a:pt x="8521157" y="511875"/>
                  <a:pt x="8474039" y="511875"/>
                </a:cubicBezTo>
                <a:lnTo>
                  <a:pt x="85314" y="511875"/>
                </a:lnTo>
                <a:cubicBezTo>
                  <a:pt x="38196" y="511875"/>
                  <a:pt x="0" y="473679"/>
                  <a:pt x="0" y="426561"/>
                </a:cubicBezTo>
                <a:lnTo>
                  <a:pt x="0" y="8531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188" tIns="101188" rIns="101188" bIns="101188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/>
              <a:t>University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CE41916-7919-3B81-A164-4D022147C677}"/>
              </a:ext>
            </a:extLst>
          </p:cNvPr>
          <p:cNvSpPr/>
          <p:nvPr/>
        </p:nvSpPr>
        <p:spPr>
          <a:xfrm>
            <a:off x="46056" y="4848418"/>
            <a:ext cx="8559353" cy="1054291"/>
          </a:xfrm>
          <a:custGeom>
            <a:avLst/>
            <a:gdLst>
              <a:gd name="connsiteX0" fmla="*/ 0 w 8559353"/>
              <a:gd name="connsiteY0" fmla="*/ 0 h 393299"/>
              <a:gd name="connsiteX1" fmla="*/ 8559353 w 8559353"/>
              <a:gd name="connsiteY1" fmla="*/ 0 h 393299"/>
              <a:gd name="connsiteX2" fmla="*/ 8559353 w 8559353"/>
              <a:gd name="connsiteY2" fmla="*/ 393299 h 393299"/>
              <a:gd name="connsiteX3" fmla="*/ 0 w 8559353"/>
              <a:gd name="connsiteY3" fmla="*/ 393299 h 393299"/>
              <a:gd name="connsiteX4" fmla="*/ 0 w 8559353"/>
              <a:gd name="connsiteY4" fmla="*/ 0 h 393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59353" h="393299">
                <a:moveTo>
                  <a:pt x="0" y="0"/>
                </a:moveTo>
                <a:lnTo>
                  <a:pt x="8559353" y="0"/>
                </a:lnTo>
                <a:lnTo>
                  <a:pt x="8559353" y="393299"/>
                </a:lnTo>
                <a:lnTo>
                  <a:pt x="0" y="3932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1759" tIns="25400" rIns="142240" bIns="25400" numCol="1" spcCol="1270" anchor="t" anchorCtr="0">
            <a:noAutofit/>
          </a:bodyPr>
          <a:lstStyle/>
          <a:p>
            <a:pPr marL="0" lvl="1" algn="l" defTabSz="8890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800" kern="1200" dirty="0"/>
              <a:t>Through ProREG lecturers will enhance their pedagogical skills to deliver quality and impactful teaching .</a:t>
            </a:r>
          </a:p>
          <a:p>
            <a:pPr marL="0" lvl="1" algn="l" defTabSz="8890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800" kern="1200" dirty="0"/>
              <a:t>Through research,  UENR will attain higher recognition in the world and become a research hub in renewable energy which is in line its vision.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46DDB48-8809-BF6B-EF87-8057DEC05F80}"/>
              </a:ext>
            </a:extLst>
          </p:cNvPr>
          <p:cNvSpPr/>
          <p:nvPr/>
        </p:nvSpPr>
        <p:spPr>
          <a:xfrm>
            <a:off x="225502" y="5970465"/>
            <a:ext cx="8559353" cy="641828"/>
          </a:xfrm>
          <a:custGeom>
            <a:avLst/>
            <a:gdLst>
              <a:gd name="connsiteX0" fmla="*/ 0 w 8559353"/>
              <a:gd name="connsiteY0" fmla="*/ 85314 h 511875"/>
              <a:gd name="connsiteX1" fmla="*/ 85314 w 8559353"/>
              <a:gd name="connsiteY1" fmla="*/ 0 h 511875"/>
              <a:gd name="connsiteX2" fmla="*/ 8474039 w 8559353"/>
              <a:gd name="connsiteY2" fmla="*/ 0 h 511875"/>
              <a:gd name="connsiteX3" fmla="*/ 8559353 w 8559353"/>
              <a:gd name="connsiteY3" fmla="*/ 85314 h 511875"/>
              <a:gd name="connsiteX4" fmla="*/ 8559353 w 8559353"/>
              <a:gd name="connsiteY4" fmla="*/ 426561 h 511875"/>
              <a:gd name="connsiteX5" fmla="*/ 8474039 w 8559353"/>
              <a:gd name="connsiteY5" fmla="*/ 511875 h 511875"/>
              <a:gd name="connsiteX6" fmla="*/ 85314 w 8559353"/>
              <a:gd name="connsiteY6" fmla="*/ 511875 h 511875"/>
              <a:gd name="connsiteX7" fmla="*/ 0 w 8559353"/>
              <a:gd name="connsiteY7" fmla="*/ 426561 h 511875"/>
              <a:gd name="connsiteX8" fmla="*/ 0 w 8559353"/>
              <a:gd name="connsiteY8" fmla="*/ 85314 h 5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9353" h="511875">
                <a:moveTo>
                  <a:pt x="0" y="85314"/>
                </a:moveTo>
                <a:cubicBezTo>
                  <a:pt x="0" y="38196"/>
                  <a:pt x="38196" y="0"/>
                  <a:pt x="85314" y="0"/>
                </a:cubicBezTo>
                <a:lnTo>
                  <a:pt x="8474039" y="0"/>
                </a:lnTo>
                <a:cubicBezTo>
                  <a:pt x="8521157" y="0"/>
                  <a:pt x="8559353" y="38196"/>
                  <a:pt x="8559353" y="85314"/>
                </a:cubicBezTo>
                <a:lnTo>
                  <a:pt x="8559353" y="426561"/>
                </a:lnTo>
                <a:cubicBezTo>
                  <a:pt x="8559353" y="473679"/>
                  <a:pt x="8521157" y="511875"/>
                  <a:pt x="8474039" y="511875"/>
                </a:cubicBezTo>
                <a:lnTo>
                  <a:pt x="85314" y="511875"/>
                </a:lnTo>
                <a:cubicBezTo>
                  <a:pt x="38196" y="511875"/>
                  <a:pt x="0" y="473679"/>
                  <a:pt x="0" y="426561"/>
                </a:cubicBezTo>
                <a:lnTo>
                  <a:pt x="0" y="8531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188" tIns="101188" rIns="101188" bIns="101188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/>
              <a:t>This can be achieved through a strong partnership with the industries and all important stakeholders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A24FA29-5BD8-D206-F974-98A72947E706}"/>
              </a:ext>
            </a:extLst>
          </p:cNvPr>
          <p:cNvSpPr/>
          <p:nvPr/>
        </p:nvSpPr>
        <p:spPr>
          <a:xfrm>
            <a:off x="228256" y="3039496"/>
            <a:ext cx="8433869" cy="410446"/>
          </a:xfrm>
          <a:custGeom>
            <a:avLst/>
            <a:gdLst>
              <a:gd name="connsiteX0" fmla="*/ 0 w 8559353"/>
              <a:gd name="connsiteY0" fmla="*/ 85314 h 511875"/>
              <a:gd name="connsiteX1" fmla="*/ 85314 w 8559353"/>
              <a:gd name="connsiteY1" fmla="*/ 0 h 511875"/>
              <a:gd name="connsiteX2" fmla="*/ 8474039 w 8559353"/>
              <a:gd name="connsiteY2" fmla="*/ 0 h 511875"/>
              <a:gd name="connsiteX3" fmla="*/ 8559353 w 8559353"/>
              <a:gd name="connsiteY3" fmla="*/ 85314 h 511875"/>
              <a:gd name="connsiteX4" fmla="*/ 8559353 w 8559353"/>
              <a:gd name="connsiteY4" fmla="*/ 426561 h 511875"/>
              <a:gd name="connsiteX5" fmla="*/ 8474039 w 8559353"/>
              <a:gd name="connsiteY5" fmla="*/ 511875 h 511875"/>
              <a:gd name="connsiteX6" fmla="*/ 85314 w 8559353"/>
              <a:gd name="connsiteY6" fmla="*/ 511875 h 511875"/>
              <a:gd name="connsiteX7" fmla="*/ 0 w 8559353"/>
              <a:gd name="connsiteY7" fmla="*/ 426561 h 511875"/>
              <a:gd name="connsiteX8" fmla="*/ 0 w 8559353"/>
              <a:gd name="connsiteY8" fmla="*/ 85314 h 51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9353" h="511875">
                <a:moveTo>
                  <a:pt x="0" y="85314"/>
                </a:moveTo>
                <a:cubicBezTo>
                  <a:pt x="0" y="38196"/>
                  <a:pt x="38196" y="0"/>
                  <a:pt x="85314" y="0"/>
                </a:cubicBezTo>
                <a:lnTo>
                  <a:pt x="8474039" y="0"/>
                </a:lnTo>
                <a:cubicBezTo>
                  <a:pt x="8521157" y="0"/>
                  <a:pt x="8559353" y="38196"/>
                  <a:pt x="8559353" y="85314"/>
                </a:cubicBezTo>
                <a:lnTo>
                  <a:pt x="8559353" y="426561"/>
                </a:lnTo>
                <a:cubicBezTo>
                  <a:pt x="8559353" y="473679"/>
                  <a:pt x="8521157" y="511875"/>
                  <a:pt x="8474039" y="511875"/>
                </a:cubicBezTo>
                <a:lnTo>
                  <a:pt x="85314" y="511875"/>
                </a:lnTo>
                <a:cubicBezTo>
                  <a:pt x="38196" y="511875"/>
                  <a:pt x="0" y="473679"/>
                  <a:pt x="0" y="426561"/>
                </a:cubicBezTo>
                <a:lnTo>
                  <a:pt x="0" y="8531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188" tIns="101188" rIns="101188" bIns="101188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/>
              <a:t>Industry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FF16FF1-3A19-D497-3FE8-9B64937C721B}"/>
              </a:ext>
            </a:extLst>
          </p:cNvPr>
          <p:cNvSpPr/>
          <p:nvPr/>
        </p:nvSpPr>
        <p:spPr>
          <a:xfrm>
            <a:off x="171540" y="3497390"/>
            <a:ext cx="8308386" cy="774280"/>
          </a:xfrm>
          <a:custGeom>
            <a:avLst/>
            <a:gdLst>
              <a:gd name="connsiteX0" fmla="*/ 0 w 8559353"/>
              <a:gd name="connsiteY0" fmla="*/ 0 h 393299"/>
              <a:gd name="connsiteX1" fmla="*/ 8559353 w 8559353"/>
              <a:gd name="connsiteY1" fmla="*/ 0 h 393299"/>
              <a:gd name="connsiteX2" fmla="*/ 8559353 w 8559353"/>
              <a:gd name="connsiteY2" fmla="*/ 393299 h 393299"/>
              <a:gd name="connsiteX3" fmla="*/ 0 w 8559353"/>
              <a:gd name="connsiteY3" fmla="*/ 393299 h 393299"/>
              <a:gd name="connsiteX4" fmla="*/ 0 w 8559353"/>
              <a:gd name="connsiteY4" fmla="*/ 0 h 393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59353" h="393299">
                <a:moveTo>
                  <a:pt x="0" y="0"/>
                </a:moveTo>
                <a:lnTo>
                  <a:pt x="8559353" y="0"/>
                </a:lnTo>
                <a:lnTo>
                  <a:pt x="8559353" y="393299"/>
                </a:lnTo>
                <a:lnTo>
                  <a:pt x="0" y="3932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1759" tIns="25400" rIns="142240" bIns="25400" numCol="1" spcCol="1270" anchor="t" anchorCtr="0">
            <a:noAutofit/>
          </a:bodyPr>
          <a:lstStyle/>
          <a:p>
            <a:pPr marL="0" lvl="1" algn="l" defTabSz="8890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800" dirty="0"/>
              <a:t>Industries will employ qualified and competent students that are trained by the university(UENR). They will also benefit from the quality research outputs from students.</a:t>
            </a:r>
            <a:endParaRPr lang="en-GB" sz="1800" kern="1200" dirty="0"/>
          </a:p>
        </p:txBody>
      </p:sp>
    </p:spTree>
    <p:extLst>
      <p:ext uri="{BB962C8B-B14F-4D97-AF65-F5344CB8AC3E}">
        <p14:creationId xmlns:p14="http://schemas.microsoft.com/office/powerpoint/2010/main" val="1641831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337D5-0D3B-9D16-48B8-70F8A8DF8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8" y="2924944"/>
            <a:ext cx="8061325" cy="813048"/>
          </a:xfrm>
        </p:spPr>
        <p:txBody>
          <a:bodyPr/>
          <a:lstStyle/>
          <a:p>
            <a:pPr algn="ctr"/>
            <a:r>
              <a:rPr lang="en-GB" sz="4800" b="1" dirty="0">
                <a:solidFill>
                  <a:schemeClr val="accent5">
                    <a:lumMod val="50000"/>
                  </a:schemeClr>
                </a:solidFill>
                <a:latin typeface="Bradley Hand ITC" panose="03070402050302030203" pitchFamily="66" charset="0"/>
              </a:rPr>
              <a:t>THANK YOU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1B839C-FF34-DEC0-13B3-ADEE7080F921}"/>
              </a:ext>
            </a:extLst>
          </p:cNvPr>
          <p:cNvSpPr/>
          <p:nvPr/>
        </p:nvSpPr>
        <p:spPr bwMode="auto">
          <a:xfrm>
            <a:off x="6695728" y="44624"/>
            <a:ext cx="2448272" cy="1628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solidFill>
                  <a:schemeClr val="bg1"/>
                </a:solidFill>
              </a:ln>
              <a:noFill/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339120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sche Universität Berlin | PowerPoint Master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2082</TotalTime>
  <Words>799</Words>
  <Application>Microsoft Office PowerPoint</Application>
  <PresentationFormat>On-screen Show (4:3)</PresentationFormat>
  <Paragraphs>118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Bradley Hand ITC</vt:lpstr>
      <vt:lpstr>Times New Roman</vt:lpstr>
      <vt:lpstr>TimesNewRomanPS-BoldMT</vt:lpstr>
      <vt:lpstr>Wingdings</vt:lpstr>
      <vt:lpstr>Technische Universität Berlin | PowerPoint Master</vt:lpstr>
      <vt:lpstr>UENR PRESENTATION</vt:lpstr>
      <vt:lpstr>UENR Profile </vt:lpstr>
      <vt:lpstr>The Master Programme</vt:lpstr>
      <vt:lpstr>The Master Programme</vt:lpstr>
      <vt:lpstr>Cooperation with Industry</vt:lpstr>
      <vt:lpstr>Cooperation with Industry</vt:lpstr>
      <vt:lpstr>The short term courses</vt:lpstr>
      <vt:lpstr>Student centred, project organised learning</vt:lpstr>
      <vt:lpstr>UENR Vision on the ProREG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joerg longmuss</dc:creator>
  <cp:lastModifiedBy>Sam Gyamfi</cp:lastModifiedBy>
  <cp:revision>31</cp:revision>
  <cp:lastPrinted>2022-12-04T13:21:21Z</cp:lastPrinted>
  <dcterms:created xsi:type="dcterms:W3CDTF">2022-11-24T21:22:57Z</dcterms:created>
  <dcterms:modified xsi:type="dcterms:W3CDTF">2022-12-05T11:43:20Z</dcterms:modified>
</cp:coreProperties>
</file>