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50" r:id="rId2"/>
    <p:sldId id="355" r:id="rId3"/>
    <p:sldId id="259" r:id="rId4"/>
    <p:sldId id="351" r:id="rId5"/>
    <p:sldId id="267" r:id="rId6"/>
    <p:sldId id="354" r:id="rId7"/>
    <p:sldId id="266" r:id="rId8"/>
    <p:sldId id="262" r:id="rId9"/>
    <p:sldId id="347" r:id="rId10"/>
    <p:sldId id="348" r:id="rId11"/>
    <p:sldId id="261" r:id="rId12"/>
    <p:sldId id="35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400" y="20"/>
      </p:cViewPr>
      <p:guideLst>
        <p:guide orient="horz" pos="21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02795-E02B-4E0C-B6C9-0BD2ACD8EB5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4ADF8-437E-4188-8CA8-38F8DD2B0D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58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ust.edu.gh/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knust.Ghana/" TargetMode="External"/><Relationship Id="rId5" Type="http://schemas.openxmlformats.org/officeDocument/2006/relationships/image" Target="../media/image2.jpg"/><Relationship Id="rId4" Type="http://schemas.openxmlformats.org/officeDocument/2006/relationships/hyperlink" Target="https://twitter.com/_knust_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1"/>
            <a:ext cx="9144000" cy="854748"/>
            <a:chOff x="0" y="1"/>
            <a:chExt cx="9144000" cy="854748"/>
          </a:xfrm>
        </p:grpSpPr>
        <p:sp>
          <p:nvSpPr>
            <p:cNvPr id="8" name="Rectangle 7"/>
            <p:cNvSpPr/>
            <p:nvPr/>
          </p:nvSpPr>
          <p:spPr>
            <a:xfrm>
              <a:off x="0" y="1"/>
              <a:ext cx="9144000" cy="854748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87656" y="241270"/>
              <a:ext cx="3445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Helvetica"/>
                  <a:cs typeface="Helvetica"/>
                </a:rPr>
                <a:t>Kwame Nkrumah University of </a:t>
              </a:r>
            </a:p>
            <a:p>
              <a:r>
                <a:rPr lang="en-US" sz="1400" dirty="0">
                  <a:solidFill>
                    <a:schemeClr val="bg1"/>
                  </a:solidFill>
                  <a:latin typeface="Helvetica"/>
                  <a:cs typeface="Helvetica"/>
                </a:rPr>
                <a:t>Science &amp; Technology, Kumasi, Ghana</a:t>
              </a:r>
            </a:p>
          </p:txBody>
        </p:sp>
        <p:pic>
          <p:nvPicPr>
            <p:cNvPr id="10" name="Picture 9" descr="KNUST_logo Vecto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5789" y="157852"/>
              <a:ext cx="491867" cy="625979"/>
            </a:xfrm>
            <a:prstGeom prst="rect">
              <a:avLst/>
            </a:prstGeom>
          </p:spPr>
        </p:pic>
      </p:grp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167738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Helvetica"/>
                <a:cs typeface="Helvetica"/>
              </a:rPr>
              <a:t>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28506" y="4010849"/>
            <a:ext cx="6400800" cy="1599330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en-US" b="1" dirty="0">
                <a:solidFill>
                  <a:schemeClr val="tx1"/>
                </a:solidFill>
                <a:latin typeface="Helvetica"/>
                <a:cs typeface="Helvetica"/>
              </a:rPr>
              <a:t>Name</a:t>
            </a:r>
          </a:p>
          <a:p>
            <a:pPr algn="l"/>
            <a:r>
              <a:rPr lang="en-US" sz="2400" b="1" dirty="0">
                <a:latin typeface="Helvetica"/>
                <a:cs typeface="Helvetica"/>
              </a:rPr>
              <a:t>Department</a:t>
            </a:r>
          </a:p>
          <a:p>
            <a:pPr algn="l"/>
            <a:r>
              <a:rPr lang="en-US" sz="2400" b="1" dirty="0">
                <a:latin typeface="Helvetica"/>
                <a:cs typeface="Helvetica"/>
              </a:rPr>
              <a:t>Faculty &amp; College</a:t>
            </a:r>
          </a:p>
        </p:txBody>
      </p:sp>
    </p:spTree>
    <p:extLst>
      <p:ext uri="{BB962C8B-B14F-4D97-AF65-F5344CB8AC3E}">
        <p14:creationId xmlns:p14="http://schemas.microsoft.com/office/powerpoint/2010/main" val="1026681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992943"/>
            <a:ext cx="9144000" cy="865057"/>
            <a:chOff x="0" y="5992943"/>
            <a:chExt cx="9144000" cy="865057"/>
          </a:xfrm>
        </p:grpSpPr>
        <p:sp>
          <p:nvSpPr>
            <p:cNvPr id="8" name="Rectangle 7"/>
            <p:cNvSpPr/>
            <p:nvPr/>
          </p:nvSpPr>
          <p:spPr>
            <a:xfrm>
              <a:off x="0" y="6377674"/>
              <a:ext cx="9144000" cy="48032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5992943"/>
              <a:ext cx="9144000" cy="36340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KNUST_logo Vecto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7208" y="6021427"/>
              <a:ext cx="205238" cy="283189"/>
            </a:xfrm>
            <a:prstGeom prst="rect">
              <a:avLst/>
            </a:prstGeom>
          </p:spPr>
        </p:pic>
        <p:sp>
          <p:nvSpPr>
            <p:cNvPr id="11" name="TextBox 10">
              <a:hlinkClick r:id="rId3"/>
            </p:cNvPr>
            <p:cNvSpPr txBox="1"/>
            <p:nvPr/>
          </p:nvSpPr>
          <p:spPr>
            <a:xfrm>
              <a:off x="7137936" y="6036146"/>
              <a:ext cx="1548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  <a:latin typeface="Helvetica"/>
                  <a:cs typeface="Helvetica"/>
                </a:rPr>
                <a:t>www.knust.edu.gh</a:t>
              </a:r>
              <a:endParaRPr lang="en-US" sz="1200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  <p:pic>
          <p:nvPicPr>
            <p:cNvPr id="12" name="Picture 11">
              <a:hlinkClick r:id="rId4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1258" y="6042056"/>
              <a:ext cx="268162" cy="268162"/>
            </a:xfrm>
            <a:prstGeom prst="rect">
              <a:avLst/>
            </a:prstGeom>
          </p:spPr>
        </p:pic>
        <p:pic>
          <p:nvPicPr>
            <p:cNvPr id="13" name="Picture 12">
              <a:hlinkClick r:id="rId6"/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7791" y="6029719"/>
              <a:ext cx="292217" cy="292217"/>
            </a:xfrm>
            <a:prstGeom prst="rect">
              <a:avLst/>
            </a:prstGeom>
          </p:spPr>
        </p:pic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008000"/>
                </a:solidFill>
                <a:latin typeface="Helvetica"/>
                <a:cs typeface="Helvetica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79390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1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6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75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19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69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7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98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95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707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751C0-DD79-0043-A8DE-0BFEC2DE753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01FD5-11B4-DE43-ACA2-E85EEB9A6F9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2167738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Helvetica"/>
                <a:cs typeface="Helvetica"/>
              </a:rPr>
              <a:t>Title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13" y="5795965"/>
            <a:ext cx="8630331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29" y="1175826"/>
            <a:ext cx="2014694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752" y="4010850"/>
            <a:ext cx="206219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053024" y="2200825"/>
            <a:ext cx="6937920" cy="1292649"/>
          </a:xfrm>
          <a:prstGeom prst="rect">
            <a:avLst/>
          </a:prstGeom>
        </p:spPr>
        <p:txBody>
          <a:bodyPr wrap="square" lIns="91429" tIns="45714" rIns="91429" bIns="45714">
            <a:spAutoFit/>
          </a:bodyPr>
          <a:lstStyle/>
          <a:p>
            <a:r>
              <a:rPr lang="en-US" sz="2600" b="1" dirty="0">
                <a:solidFill>
                  <a:srgbClr val="C00000"/>
                </a:solidFill>
                <a:latin typeface="Arial"/>
              </a:rPr>
              <a:t>“Enhancing Entrepreneurship, Innovation, and Sustainability in Higher Education in Africa” </a:t>
            </a:r>
            <a:r>
              <a:rPr lang="en-US" sz="2400" i="1" dirty="0">
                <a:solidFill>
                  <a:srgbClr val="C00000"/>
                </a:solidFill>
                <a:latin typeface="Arial"/>
              </a:rPr>
              <a:t> EEISHEA</a:t>
            </a: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E64F6AD-CD55-C118-499C-2829478851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042720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9CA3FB-87C1-347D-2491-A6354E1AC146}"/>
              </a:ext>
            </a:extLst>
          </p:cNvPr>
          <p:cNvSpPr txBox="1"/>
          <p:nvPr/>
        </p:nvSpPr>
        <p:spPr>
          <a:xfrm>
            <a:off x="162956" y="896918"/>
            <a:ext cx="2371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UNEMPLOYMENT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C6132F-59E5-FFE5-0FB8-CD3EB2C2B9BD}"/>
              </a:ext>
            </a:extLst>
          </p:cNvPr>
          <p:cNvSpPr txBox="1"/>
          <p:nvPr/>
        </p:nvSpPr>
        <p:spPr>
          <a:xfrm>
            <a:off x="1992240" y="4238454"/>
            <a:ext cx="2502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EMPLOYABILITY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742CB2-810B-526D-6C1C-950A442EF8AA}"/>
              </a:ext>
            </a:extLst>
          </p:cNvPr>
          <p:cNvSpPr txBox="1"/>
          <p:nvPr/>
        </p:nvSpPr>
        <p:spPr>
          <a:xfrm>
            <a:off x="1968304" y="3383800"/>
            <a:ext cx="2812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LARGE STUDENT CLASSES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4CCEA8-DCBB-DA18-8325-DF150789FFC0}"/>
              </a:ext>
            </a:extLst>
          </p:cNvPr>
          <p:cNvSpPr txBox="1"/>
          <p:nvPr/>
        </p:nvSpPr>
        <p:spPr>
          <a:xfrm>
            <a:off x="565293" y="21321"/>
            <a:ext cx="77462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THE PROBLEM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B883D0A5-23BC-D1A4-A617-09AD92035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046" y="4617568"/>
            <a:ext cx="9525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71D68EAE-CB2E-8C43-01A2-A53B6BC65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5266374"/>
            <a:ext cx="8382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4056AA36-1072-3CF6-05B7-AC0D54CEA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4" y="4363249"/>
            <a:ext cx="16129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C7975ED5-FB02-D4E7-5FA6-ACDAC415F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701" y="5266373"/>
            <a:ext cx="9525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C3EAE874-31BE-93E2-55E2-C9BC60014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802" y="5213372"/>
            <a:ext cx="9525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5">
            <a:extLst>
              <a:ext uri="{FF2B5EF4-FFF2-40B4-BE49-F238E27FC236}">
                <a16:creationId xmlns:a16="http://schemas.microsoft.com/office/drawing/2014/main" id="{42D84780-DF68-8CD6-9243-F87A78D8A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213" y="4568622"/>
            <a:ext cx="8509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1CDEFF75-1417-1362-7766-4489F5E08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315" y="5241946"/>
            <a:ext cx="31115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6">
            <a:extLst>
              <a:ext uri="{FF2B5EF4-FFF2-40B4-BE49-F238E27FC236}">
                <a16:creationId xmlns:a16="http://schemas.microsoft.com/office/drawing/2014/main" id="{463FFEA2-4A98-D9F0-BC85-4B010E856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700" y="4527248"/>
            <a:ext cx="7620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7">
            <a:extLst>
              <a:ext uri="{FF2B5EF4-FFF2-40B4-BE49-F238E27FC236}">
                <a16:creationId xmlns:a16="http://schemas.microsoft.com/office/drawing/2014/main" id="{473C95BB-8267-C985-A645-D00AD2FB3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476" y="4474544"/>
            <a:ext cx="22606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1">
            <a:extLst>
              <a:ext uri="{FF2B5EF4-FFF2-40B4-BE49-F238E27FC236}">
                <a16:creationId xmlns:a16="http://schemas.microsoft.com/office/drawing/2014/main" id="{8D520F92-92A2-166B-E462-5C5E6AAFA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988" y="4546754"/>
            <a:ext cx="7112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2">
            <a:extLst>
              <a:ext uri="{FF2B5EF4-FFF2-40B4-BE49-F238E27FC236}">
                <a16:creationId xmlns:a16="http://schemas.microsoft.com/office/drawing/2014/main" id="{AACD8FC4-692A-ED49-5129-20C821B3F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5317031"/>
            <a:ext cx="9525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7">
            <a:extLst>
              <a:ext uri="{FF2B5EF4-FFF2-40B4-BE49-F238E27FC236}">
                <a16:creationId xmlns:a16="http://schemas.microsoft.com/office/drawing/2014/main" id="{507723F2-412C-5B1F-6454-0F423AEAB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182" y="5317031"/>
            <a:ext cx="755649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4898E32-F449-D3D0-F7A4-8FD0A8FD1103}"/>
              </a:ext>
            </a:extLst>
          </p:cNvPr>
          <p:cNvSpPr txBox="1"/>
          <p:nvPr/>
        </p:nvSpPr>
        <p:spPr>
          <a:xfrm>
            <a:off x="2534742" y="790762"/>
            <a:ext cx="32398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TRAINING STAFF TO CHANGE FROM TRADITIONAL TEACHING METHOD TO SCL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07368F-DE13-0369-2934-DF9E458B0E72}"/>
              </a:ext>
            </a:extLst>
          </p:cNvPr>
          <p:cNvSpPr txBox="1"/>
          <p:nvPr/>
        </p:nvSpPr>
        <p:spPr>
          <a:xfrm>
            <a:off x="5975701" y="667072"/>
            <a:ext cx="2936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EDESIGNING EDUCATIONAL ACTIVITY ACCORDING TO THE CAT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2319A1-6292-A47C-1917-06C24D23D493}"/>
              </a:ext>
            </a:extLst>
          </p:cNvPr>
          <p:cNvSpPr txBox="1"/>
          <p:nvPr/>
        </p:nvSpPr>
        <p:spPr>
          <a:xfrm>
            <a:off x="1968304" y="2089481"/>
            <a:ext cx="4275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CA" sz="20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Effective learning takes place when students are actively engaged </a:t>
            </a:r>
            <a:r>
              <a:rPr lang="en-CA" sz="20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become </a:t>
            </a:r>
            <a:r>
              <a:rPr lang="en-CA" sz="20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co-creator of knowledge</a:t>
            </a:r>
            <a:r>
              <a:rPr lang="en-CA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6A589C-EB8A-DDE7-22F7-3024DC49D2CD}"/>
              </a:ext>
            </a:extLst>
          </p:cNvPr>
          <p:cNvSpPr txBox="1"/>
          <p:nvPr/>
        </p:nvSpPr>
        <p:spPr>
          <a:xfrm>
            <a:off x="122140" y="1615986"/>
            <a:ext cx="1846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LIMITED RESOURCES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115DE3-CCDC-A627-DFAD-5BF089018F5E}"/>
              </a:ext>
            </a:extLst>
          </p:cNvPr>
          <p:cNvSpPr txBox="1"/>
          <p:nvPr/>
        </p:nvSpPr>
        <p:spPr>
          <a:xfrm>
            <a:off x="6402705" y="2280765"/>
            <a:ext cx="26191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UNFAIR GRADING SYSTEM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222E9C-EFFF-FFD6-9D38-AF3600B0693E}"/>
              </a:ext>
            </a:extLst>
          </p:cNvPr>
          <p:cNvSpPr txBox="1"/>
          <p:nvPr/>
        </p:nvSpPr>
        <p:spPr>
          <a:xfrm>
            <a:off x="5086884" y="3190261"/>
            <a:ext cx="40571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UNIVERSITY-GOV-INDUSTRY LINKAGES, ABSENT, WEAK OR FRAGMENTED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2A7CD1-2EF9-D33E-0E0F-8B39BBA42870}"/>
              </a:ext>
            </a:extLst>
          </p:cNvPr>
          <p:cNvSpPr txBox="1"/>
          <p:nvPr/>
        </p:nvSpPr>
        <p:spPr>
          <a:xfrm>
            <a:off x="142018" y="2678576"/>
            <a:ext cx="18461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QUALITY &amp; RELEVANT R&amp;D VRS MEETING SOCIETAL NEEDS</a:t>
            </a:r>
          </a:p>
        </p:txBody>
      </p:sp>
    </p:spTree>
    <p:extLst>
      <p:ext uri="{BB962C8B-B14F-4D97-AF65-F5344CB8AC3E}">
        <p14:creationId xmlns:p14="http://schemas.microsoft.com/office/powerpoint/2010/main" val="2800421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DAC67C-3195-E685-CBC5-BCB2E8C2A46A}"/>
              </a:ext>
            </a:extLst>
          </p:cNvPr>
          <p:cNvSpPr txBox="1"/>
          <p:nvPr/>
        </p:nvSpPr>
        <p:spPr>
          <a:xfrm>
            <a:off x="535576" y="192373"/>
            <a:ext cx="8399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SO NOW, TO TURN THINGS AROUND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00C6F35-013A-A474-4D34-F5474AE4577A}"/>
              </a:ext>
            </a:extLst>
          </p:cNvPr>
          <p:cNvSpPr/>
          <p:nvPr/>
        </p:nvSpPr>
        <p:spPr>
          <a:xfrm>
            <a:off x="3312974" y="1005841"/>
            <a:ext cx="3148147" cy="2645227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REDESIGN EXISTING &amp; NEW CURRICULA/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3101F8-6DEC-73D0-60B6-12B40B315B8C}"/>
              </a:ext>
            </a:extLst>
          </p:cNvPr>
          <p:cNvSpPr/>
          <p:nvPr/>
        </p:nvSpPr>
        <p:spPr>
          <a:xfrm>
            <a:off x="274322" y="1005841"/>
            <a:ext cx="2638695" cy="163285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7DE246-3FFC-DEFB-F367-0251855CEF20}"/>
              </a:ext>
            </a:extLst>
          </p:cNvPr>
          <p:cNvSpPr/>
          <p:nvPr/>
        </p:nvSpPr>
        <p:spPr>
          <a:xfrm>
            <a:off x="236857" y="3397423"/>
            <a:ext cx="2571657" cy="163285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ENTREPRENEURESHIP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AFB5673-7F04-9C32-D727-D554F73BA118}"/>
              </a:ext>
            </a:extLst>
          </p:cNvPr>
          <p:cNvSpPr/>
          <p:nvPr/>
        </p:nvSpPr>
        <p:spPr>
          <a:xfrm>
            <a:off x="6766561" y="852353"/>
            <a:ext cx="2329994" cy="163285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E-LEARNING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(TI, TMM, EL)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191AEED-37B6-8A74-4A29-2892C42282A6}"/>
              </a:ext>
            </a:extLst>
          </p:cNvPr>
          <p:cNvSpPr/>
          <p:nvPr/>
        </p:nvSpPr>
        <p:spPr>
          <a:xfrm>
            <a:off x="6461121" y="2782389"/>
            <a:ext cx="2635434" cy="264522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(SDGs, IHRD(,CCPD ,IGF, GRANTS , NDA)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8AA445D-950A-A471-34E4-0F0E17080DB5}"/>
              </a:ext>
            </a:extLst>
          </p:cNvPr>
          <p:cNvCxnSpPr>
            <a:cxnSpLocks/>
          </p:cNvCxnSpPr>
          <p:nvPr/>
        </p:nvCxnSpPr>
        <p:spPr>
          <a:xfrm>
            <a:off x="2808514" y="2286000"/>
            <a:ext cx="613955" cy="496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C0A90FD-CEA5-D192-F287-8EC5AC407AF9}"/>
              </a:ext>
            </a:extLst>
          </p:cNvPr>
          <p:cNvCxnSpPr>
            <a:cxnSpLocks/>
          </p:cNvCxnSpPr>
          <p:nvPr/>
        </p:nvCxnSpPr>
        <p:spPr>
          <a:xfrm flipV="1">
            <a:off x="2771824" y="3190602"/>
            <a:ext cx="860206" cy="8338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924E660-97FB-3BB8-C46C-F7F32EC199AE}"/>
              </a:ext>
            </a:extLst>
          </p:cNvPr>
          <p:cNvCxnSpPr>
            <a:cxnSpLocks/>
          </p:cNvCxnSpPr>
          <p:nvPr/>
        </p:nvCxnSpPr>
        <p:spPr>
          <a:xfrm flipH="1">
            <a:off x="6165669" y="1697625"/>
            <a:ext cx="666206" cy="392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759C40E-6EE2-37BB-74AA-138BC73CE40F}"/>
              </a:ext>
            </a:extLst>
          </p:cNvPr>
          <p:cNvCxnSpPr/>
          <p:nvPr/>
        </p:nvCxnSpPr>
        <p:spPr>
          <a:xfrm flipH="1" flipV="1">
            <a:off x="5721533" y="3272247"/>
            <a:ext cx="888273" cy="7576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rrow: Down 1">
            <a:extLst>
              <a:ext uri="{FF2B5EF4-FFF2-40B4-BE49-F238E27FC236}">
                <a16:creationId xmlns:a16="http://schemas.microsoft.com/office/drawing/2014/main" id="{E0D4C425-65CA-0715-A9A1-52C2ED6C78AE}"/>
              </a:ext>
            </a:extLst>
          </p:cNvPr>
          <p:cNvSpPr/>
          <p:nvPr/>
        </p:nvSpPr>
        <p:spPr>
          <a:xfrm>
            <a:off x="4725490" y="3741102"/>
            <a:ext cx="424542" cy="10355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rocess 3">
            <a:extLst>
              <a:ext uri="{FF2B5EF4-FFF2-40B4-BE49-F238E27FC236}">
                <a16:creationId xmlns:a16="http://schemas.microsoft.com/office/drawing/2014/main" id="{F546FC1A-DDD4-940E-3AAD-302CF804BAEA}"/>
              </a:ext>
            </a:extLst>
          </p:cNvPr>
          <p:cNvSpPr/>
          <p:nvPr/>
        </p:nvSpPr>
        <p:spPr>
          <a:xfrm>
            <a:off x="3125291" y="4776633"/>
            <a:ext cx="3407677" cy="1153904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CENTEREDNESS LEARNING (PBL, CDE,CBL.POL</a:t>
            </a:r>
          </a:p>
        </p:txBody>
      </p:sp>
    </p:spTree>
    <p:extLst>
      <p:ext uri="{BB962C8B-B14F-4D97-AF65-F5344CB8AC3E}">
        <p14:creationId xmlns:p14="http://schemas.microsoft.com/office/powerpoint/2010/main" val="2882983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4264"/>
          </a:xfrm>
        </p:spPr>
        <p:txBody>
          <a:bodyPr/>
          <a:lstStyle/>
          <a:p>
            <a:r>
              <a:rPr lang="en-GB" sz="3600" b="1" dirty="0">
                <a:solidFill>
                  <a:srgbClr val="211A52"/>
                </a:solidFill>
                <a:latin typeface="Arial"/>
              </a:rPr>
              <a:t>Partner organisations </a:t>
            </a:r>
            <a:endParaRPr lang="en-US" sz="3600" b="1" dirty="0"/>
          </a:p>
        </p:txBody>
      </p:sp>
      <p:sp>
        <p:nvSpPr>
          <p:cNvPr id="3" name="Pladsholder til indhold 2"/>
          <p:cNvSpPr txBox="1">
            <a:spLocks/>
          </p:cNvSpPr>
          <p:nvPr/>
        </p:nvSpPr>
        <p:spPr>
          <a:xfrm>
            <a:off x="209550" y="1047750"/>
            <a:ext cx="4218434" cy="4800600"/>
          </a:xfrm>
          <a:prstGeom prst="rect">
            <a:avLst/>
          </a:prstGeom>
        </p:spPr>
        <p:txBody>
          <a:bodyPr vert="horz" lIns="91429" tIns="45714" rIns="91429" bIns="45714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211A5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211A5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211A5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211A5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211A5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288">
              <a:buNone/>
              <a:defRPr/>
            </a:pPr>
            <a:r>
              <a:rPr lang="en-GB" sz="2000" b="1" dirty="0">
                <a:latin typeface="Arial"/>
              </a:rPr>
              <a:t>EU partners </a:t>
            </a:r>
          </a:p>
          <a:p>
            <a:pPr marL="0" indent="0" defTabSz="914288">
              <a:buNone/>
              <a:defRPr/>
            </a:pPr>
            <a:r>
              <a:rPr lang="en-GB" sz="2000" b="1" dirty="0">
                <a:latin typeface="Arial"/>
              </a:rPr>
              <a:t>Denmark</a:t>
            </a:r>
          </a:p>
          <a:p>
            <a:pPr marL="342858" indent="-342858" defTabSz="914288">
              <a:defRPr/>
            </a:pPr>
            <a:r>
              <a:rPr lang="en-GB" sz="2000" dirty="0">
                <a:latin typeface="Arial"/>
              </a:rPr>
              <a:t>Aalborg University (AAU; applicant)</a:t>
            </a:r>
          </a:p>
          <a:p>
            <a:pPr marL="342858" indent="-342858" defTabSz="914288">
              <a:defRPr/>
            </a:pPr>
            <a:r>
              <a:rPr lang="en-GB" sz="2000" dirty="0">
                <a:latin typeface="Arial"/>
              </a:rPr>
              <a:t>University of Copenhagen (UCPH) </a:t>
            </a:r>
          </a:p>
          <a:p>
            <a:pPr marL="342858" indent="-342858" defTabSz="914288">
              <a:defRPr/>
            </a:pPr>
            <a:r>
              <a:rPr lang="en-GB" sz="2000" dirty="0">
                <a:latin typeface="Arial"/>
              </a:rPr>
              <a:t>Roskilde University (RUC)</a:t>
            </a:r>
          </a:p>
          <a:p>
            <a:pPr marL="0" indent="0" defTabSz="914288">
              <a:spcBef>
                <a:spcPts val="1800"/>
              </a:spcBef>
              <a:buNone/>
              <a:defRPr/>
            </a:pPr>
            <a:r>
              <a:rPr lang="en-GB" sz="2000" b="1" dirty="0">
                <a:latin typeface="Arial"/>
              </a:rPr>
              <a:t>Sweden</a:t>
            </a:r>
          </a:p>
          <a:p>
            <a:pPr marL="342858" indent="-342858" defTabSz="914288">
              <a:defRPr/>
            </a:pPr>
            <a:r>
              <a:rPr lang="en-GB" sz="2000" dirty="0">
                <a:latin typeface="Arial"/>
              </a:rPr>
              <a:t>Royal Institute of Technology (KTH; Stockholm)</a:t>
            </a:r>
          </a:p>
          <a:p>
            <a:pPr marL="0" indent="0" defTabSz="914288">
              <a:spcBef>
                <a:spcPts val="1800"/>
              </a:spcBef>
              <a:buNone/>
              <a:defRPr/>
            </a:pPr>
            <a:r>
              <a:rPr lang="en-GB" sz="2000" b="1" dirty="0">
                <a:latin typeface="Arial"/>
              </a:rPr>
              <a:t>Spain</a:t>
            </a:r>
          </a:p>
          <a:p>
            <a:pPr marL="342858" indent="-342858" defTabSz="914288">
              <a:defRPr/>
            </a:pPr>
            <a:r>
              <a:rPr lang="en-GB" sz="2000" dirty="0">
                <a:latin typeface="Arial"/>
              </a:rPr>
              <a:t>Polytechnic University of Catalonia (UPC; Barcelona)</a:t>
            </a:r>
          </a:p>
          <a:p>
            <a:pPr marL="0" indent="0" defTabSz="914288">
              <a:buNone/>
              <a:defRPr/>
            </a:pPr>
            <a:endParaRPr lang="en-GB" sz="2000" dirty="0">
              <a:latin typeface="Arial"/>
            </a:endParaRPr>
          </a:p>
        </p:txBody>
      </p:sp>
      <p:sp>
        <p:nvSpPr>
          <p:cNvPr id="4" name="Pladsholder til indhold 3"/>
          <p:cNvSpPr txBox="1">
            <a:spLocks/>
          </p:cNvSpPr>
          <p:nvPr/>
        </p:nvSpPr>
        <p:spPr>
          <a:xfrm>
            <a:off x="4427984" y="1047751"/>
            <a:ext cx="4563616" cy="4800600"/>
          </a:xfrm>
          <a:prstGeom prst="rect">
            <a:avLst/>
          </a:prstGeom>
        </p:spPr>
        <p:txBody>
          <a:bodyPr vert="horz" lIns="91429" tIns="45714" rIns="91429" bIns="45714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211A5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211A5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211A5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211A5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211A5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288">
              <a:buNone/>
              <a:defRPr/>
            </a:pPr>
            <a:r>
              <a:rPr lang="en-GB" sz="2900" b="1" dirty="0">
                <a:latin typeface="Arial"/>
              </a:rPr>
              <a:t>African partners</a:t>
            </a:r>
          </a:p>
          <a:p>
            <a:pPr marL="0" indent="0" defTabSz="914288">
              <a:buNone/>
              <a:defRPr/>
            </a:pPr>
            <a:r>
              <a:rPr lang="en-GB" sz="2900" b="1" dirty="0">
                <a:latin typeface="Arial"/>
              </a:rPr>
              <a:t>Ghana</a:t>
            </a:r>
          </a:p>
          <a:p>
            <a:pPr marL="342858" indent="-342858" defTabSz="914288">
              <a:defRPr/>
            </a:pPr>
            <a:r>
              <a:rPr lang="en-GB" sz="2900" dirty="0">
                <a:latin typeface="Arial"/>
              </a:rPr>
              <a:t>Kwame Nkrumah University of Science and Technology (KNUST; Kumasi)</a:t>
            </a:r>
          </a:p>
          <a:p>
            <a:pPr marL="342858" indent="-342858" defTabSz="914288">
              <a:defRPr/>
            </a:pPr>
            <a:r>
              <a:rPr lang="en-GB" sz="2900" dirty="0">
                <a:latin typeface="Arial"/>
              </a:rPr>
              <a:t>University of Energy and </a:t>
            </a:r>
            <a:r>
              <a:rPr lang="en-GB" sz="2900" dirty="0" err="1">
                <a:latin typeface="Arial"/>
              </a:rPr>
              <a:t>Ntural</a:t>
            </a:r>
            <a:r>
              <a:rPr lang="en-GB" sz="2900" dirty="0">
                <a:latin typeface="Arial"/>
              </a:rPr>
              <a:t> Resources (UENR – to be confirmed)</a:t>
            </a:r>
          </a:p>
          <a:p>
            <a:pPr marL="342858" indent="-342858" defTabSz="914288">
              <a:defRPr/>
            </a:pPr>
            <a:endParaRPr lang="en-GB" sz="2900" dirty="0">
              <a:latin typeface="Arial"/>
            </a:endParaRPr>
          </a:p>
          <a:p>
            <a:pPr marL="0" indent="0" defTabSz="914288">
              <a:buNone/>
              <a:defRPr/>
            </a:pPr>
            <a:r>
              <a:rPr lang="en-GB" sz="2900" b="1" dirty="0">
                <a:latin typeface="Arial"/>
              </a:rPr>
              <a:t>Tanzania</a:t>
            </a:r>
          </a:p>
          <a:p>
            <a:pPr marL="342858" indent="-342858" defTabSz="914288">
              <a:defRPr/>
            </a:pPr>
            <a:r>
              <a:rPr lang="en-GB" sz="2900" dirty="0" err="1">
                <a:latin typeface="Arial"/>
              </a:rPr>
              <a:t>Sokoine</a:t>
            </a:r>
            <a:r>
              <a:rPr lang="en-GB" sz="2900" dirty="0">
                <a:latin typeface="Arial"/>
              </a:rPr>
              <a:t> University of Agriculture (SUA; </a:t>
            </a:r>
            <a:r>
              <a:rPr lang="en-GB" sz="2900" dirty="0" err="1">
                <a:latin typeface="Arial"/>
              </a:rPr>
              <a:t>Morogoro</a:t>
            </a:r>
            <a:r>
              <a:rPr lang="en-GB" sz="2900" dirty="0">
                <a:latin typeface="Arial"/>
              </a:rPr>
              <a:t>)</a:t>
            </a:r>
          </a:p>
          <a:p>
            <a:pPr marL="342858" indent="-342858" defTabSz="914288">
              <a:defRPr/>
            </a:pPr>
            <a:r>
              <a:rPr lang="en-GB" sz="2900" dirty="0">
                <a:latin typeface="Arial"/>
              </a:rPr>
              <a:t>Kilimanjaro Christian Medical University College (</a:t>
            </a:r>
            <a:r>
              <a:rPr lang="en-GB" sz="2900" dirty="0" err="1">
                <a:latin typeface="Arial"/>
              </a:rPr>
              <a:t>KCMUCo</a:t>
            </a:r>
            <a:r>
              <a:rPr lang="en-GB" sz="2900" dirty="0">
                <a:latin typeface="Arial"/>
              </a:rPr>
              <a:t>; Moshi)</a:t>
            </a:r>
          </a:p>
          <a:p>
            <a:pPr marL="342858" indent="-342858" defTabSz="914288">
              <a:defRPr/>
            </a:pPr>
            <a:r>
              <a:rPr lang="en-GB" sz="2900" dirty="0">
                <a:latin typeface="Arial"/>
              </a:rPr>
              <a:t>The State University of Zanzibar (SUZA; Zanzibar)</a:t>
            </a:r>
          </a:p>
          <a:p>
            <a:pPr marL="342858" indent="-342858" defTabSz="914288">
              <a:defRPr/>
            </a:pPr>
            <a:endParaRPr lang="da-DK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584749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665886"/>
          </a:xfrm>
        </p:spPr>
        <p:txBody>
          <a:bodyPr/>
          <a:lstStyle/>
          <a:p>
            <a:r>
              <a:rPr lang="en-GB" sz="3200" b="1" dirty="0">
                <a:solidFill>
                  <a:srgbClr val="211A52"/>
                </a:solidFill>
                <a:latin typeface="Arial"/>
              </a:rPr>
              <a:t>Main roles of KNUST in the project</a:t>
            </a:r>
            <a:endParaRPr lang="en-US" sz="3200" b="1" dirty="0"/>
          </a:p>
        </p:txBody>
      </p:sp>
      <p:sp>
        <p:nvSpPr>
          <p:cNvPr id="3" name="Pladsholder til indhold 2"/>
          <p:cNvSpPr txBox="1">
            <a:spLocks/>
          </p:cNvSpPr>
          <p:nvPr/>
        </p:nvSpPr>
        <p:spPr>
          <a:xfrm>
            <a:off x="457200" y="985293"/>
            <a:ext cx="8229600" cy="4932181"/>
          </a:xfrm>
          <a:prstGeom prst="rect">
            <a:avLst/>
          </a:prstGeom>
          <a:solidFill>
            <a:srgbClr val="FFFFFF"/>
          </a:solidFill>
        </p:spPr>
        <p:txBody>
          <a:bodyPr vert="horz" lIns="91429" tIns="45714" rIns="91429" bIns="45714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54616E"/>
              </a:buClr>
              <a:buSzPct val="100000"/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288">
              <a:buNone/>
              <a:defRPr/>
            </a:pPr>
            <a:r>
              <a:rPr lang="en-GB" sz="2000" b="1" dirty="0">
                <a:solidFill>
                  <a:schemeClr val="tx1"/>
                </a:solidFill>
                <a:latin typeface="Arial"/>
              </a:rPr>
              <a:t>Training: </a:t>
            </a:r>
          </a:p>
          <a:p>
            <a:pPr marL="0" indent="0" defTabSz="914288">
              <a:buNone/>
              <a:defRPr/>
            </a:pPr>
            <a:r>
              <a:rPr lang="en-GB" sz="2000" dirty="0">
                <a:solidFill>
                  <a:schemeClr val="tx1"/>
                </a:solidFill>
                <a:latin typeface="Arial"/>
              </a:rPr>
              <a:t>KNUST participated actively in the 4 training Work Packages (WP):</a:t>
            </a:r>
          </a:p>
          <a:p>
            <a:pPr marL="342858" indent="-342858" defTabSz="914288">
              <a:defRPr/>
            </a:pPr>
            <a:r>
              <a:rPr lang="en-GB" sz="2000" dirty="0">
                <a:solidFill>
                  <a:schemeClr val="tx1"/>
                </a:solidFill>
                <a:latin typeface="Arial"/>
              </a:rPr>
              <a:t>Student-Centred Learning (SCL)</a:t>
            </a:r>
          </a:p>
          <a:p>
            <a:pPr marL="342858" indent="-342858" defTabSz="914288">
              <a:defRPr/>
            </a:pPr>
            <a:r>
              <a:rPr lang="en-GB" sz="2000" dirty="0">
                <a:solidFill>
                  <a:schemeClr val="tx1"/>
                </a:solidFill>
                <a:latin typeface="Arial"/>
              </a:rPr>
              <a:t>E-learning (E-L)</a:t>
            </a:r>
          </a:p>
          <a:p>
            <a:pPr marL="342858" indent="-342858" defTabSz="914288">
              <a:defRPr/>
            </a:pPr>
            <a:r>
              <a:rPr lang="en-GB" sz="2000" dirty="0">
                <a:solidFill>
                  <a:schemeClr val="tx1"/>
                </a:solidFill>
                <a:latin typeface="Arial"/>
              </a:rPr>
              <a:t>Entrepreneurship &amp; Innovation (incl. collaboration with industry) (E&amp;I)</a:t>
            </a:r>
          </a:p>
          <a:p>
            <a:pPr marL="342858" indent="-342858" defTabSz="914288">
              <a:defRPr/>
            </a:pPr>
            <a:r>
              <a:rPr lang="en-GB" sz="2000" dirty="0">
                <a:solidFill>
                  <a:schemeClr val="tx1"/>
                </a:solidFill>
                <a:latin typeface="Arial"/>
              </a:rPr>
              <a:t>Sustainability - Ecological, social, and economic (SUS).</a:t>
            </a:r>
          </a:p>
          <a:p>
            <a:pPr marL="0" indent="0" defTabSz="914288">
              <a:spcBef>
                <a:spcPts val="1800"/>
              </a:spcBef>
              <a:buNone/>
              <a:defRPr/>
            </a:pPr>
            <a:r>
              <a:rPr lang="en-GB" sz="2000" b="1" dirty="0">
                <a:solidFill>
                  <a:schemeClr val="tx1"/>
                </a:solidFill>
                <a:latin typeface="Arial"/>
              </a:rPr>
              <a:t>Curriculum development:</a:t>
            </a:r>
          </a:p>
          <a:p>
            <a:pPr marL="0" indent="0" defTabSz="914288">
              <a:buNone/>
              <a:defRPr/>
            </a:pPr>
            <a:r>
              <a:rPr lang="en-GB" sz="2000" dirty="0">
                <a:solidFill>
                  <a:schemeClr val="tx1"/>
                </a:solidFill>
                <a:latin typeface="Arial"/>
              </a:rPr>
              <a:t>Development of KNUST curriculum – BSc Aquaculture and Water Resources Management</a:t>
            </a:r>
          </a:p>
          <a:p>
            <a:pPr marL="0" indent="0" defTabSz="914288">
              <a:spcBef>
                <a:spcPts val="1800"/>
              </a:spcBef>
              <a:buNone/>
              <a:defRPr/>
            </a:pPr>
            <a:r>
              <a:rPr lang="en-GB" sz="2000" b="1" dirty="0">
                <a:solidFill>
                  <a:schemeClr val="tx1"/>
                </a:solidFill>
                <a:latin typeface="Arial"/>
              </a:rPr>
              <a:t>Dissemination and Exploitation (Use):</a:t>
            </a:r>
          </a:p>
          <a:p>
            <a:pPr marL="0" indent="0" defTabSz="914288">
              <a:buNone/>
              <a:defRPr/>
            </a:pPr>
            <a:r>
              <a:rPr lang="en-GB" sz="2000" dirty="0">
                <a:solidFill>
                  <a:schemeClr val="tx1"/>
                </a:solidFill>
                <a:latin typeface="Arial"/>
              </a:rPr>
              <a:t>KNUST participated actively in the Dissemination and exploitation of project results</a:t>
            </a:r>
          </a:p>
        </p:txBody>
      </p:sp>
    </p:spTree>
    <p:extLst>
      <p:ext uri="{BB962C8B-B14F-4D97-AF65-F5344CB8AC3E}">
        <p14:creationId xmlns:p14="http://schemas.microsoft.com/office/powerpoint/2010/main" val="331863307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1202"/>
          </a:xfrm>
        </p:spPr>
        <p:txBody>
          <a:bodyPr/>
          <a:lstStyle/>
          <a:p>
            <a:r>
              <a:rPr lang="en-GB" sz="2800" b="1" dirty="0">
                <a:solidFill>
                  <a:srgbClr val="211A52"/>
                </a:solidFill>
                <a:latin typeface="Arial"/>
              </a:rPr>
              <a:t>Role of KNUST in the training</a:t>
            </a:r>
            <a:endParaRPr lang="en-US" sz="2800" b="1" dirty="0">
              <a:solidFill>
                <a:srgbClr val="211A52"/>
              </a:solidFill>
              <a:latin typeface="Arial"/>
            </a:endParaRPr>
          </a:p>
        </p:txBody>
      </p:sp>
      <p:sp>
        <p:nvSpPr>
          <p:cNvPr id="3" name="Pladsholder til indhold 2"/>
          <p:cNvSpPr txBox="1">
            <a:spLocks/>
          </p:cNvSpPr>
          <p:nvPr/>
        </p:nvSpPr>
        <p:spPr>
          <a:xfrm>
            <a:off x="457200" y="1191358"/>
            <a:ext cx="8229600" cy="5331362"/>
          </a:xfrm>
          <a:prstGeom prst="rect">
            <a:avLst/>
          </a:prstGeom>
          <a:solidFill>
            <a:srgbClr val="FFFFFF"/>
          </a:solidFill>
        </p:spPr>
        <p:txBody>
          <a:bodyPr vert="horz" lIns="91429" tIns="45714" rIns="91429" bIns="45714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54616E"/>
              </a:buClr>
              <a:buSzPct val="100000"/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288">
              <a:spcAft>
                <a:spcPts val="600"/>
              </a:spcAft>
              <a:buNone/>
              <a:defRPr/>
            </a:pPr>
            <a:r>
              <a:rPr lang="en-GB" sz="2300" dirty="0">
                <a:solidFill>
                  <a:schemeClr val="tx1"/>
                </a:solidFill>
                <a:latin typeface="Arial"/>
              </a:rPr>
              <a:t>The KNUST LTF :</a:t>
            </a:r>
          </a:p>
          <a:p>
            <a:pPr marL="342858" indent="-342858" defTabSz="914288">
              <a:spcAft>
                <a:spcPts val="600"/>
              </a:spcAft>
              <a:defRPr/>
            </a:pPr>
            <a:r>
              <a:rPr lang="en-GB" sz="2300" dirty="0">
                <a:solidFill>
                  <a:schemeClr val="tx1"/>
                </a:solidFill>
                <a:latin typeface="Arial"/>
              </a:rPr>
              <a:t>Appointed 2 trainees (main and assisting) to participate in the training within each of the four specialist areas</a:t>
            </a:r>
            <a:endParaRPr lang="en-GB" dirty="0">
              <a:solidFill>
                <a:schemeClr val="tx1"/>
              </a:solidFill>
              <a:latin typeface="Arial"/>
            </a:endParaRPr>
          </a:p>
          <a:p>
            <a:pPr marL="342858" indent="-342858" defTabSz="914288">
              <a:spcAft>
                <a:spcPts val="600"/>
              </a:spcAft>
              <a:defRPr/>
            </a:pPr>
            <a:r>
              <a:rPr lang="en-GB" sz="2300" dirty="0">
                <a:solidFill>
                  <a:schemeClr val="tx1"/>
                </a:solidFill>
                <a:latin typeface="Arial"/>
              </a:rPr>
              <a:t>Training took place as </a:t>
            </a:r>
          </a:p>
          <a:p>
            <a:pPr marL="742858" lvl="1" indent="-285714" defTabSz="914288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GB" sz="2000" dirty="0">
                <a:solidFill>
                  <a:schemeClr val="tx1"/>
                </a:solidFill>
                <a:latin typeface="Arial"/>
              </a:rPr>
              <a:t>online training </a:t>
            </a:r>
          </a:p>
          <a:p>
            <a:pPr marL="742858" lvl="1" indent="-285714" defTabSz="914288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GB" sz="2000" dirty="0">
                <a:solidFill>
                  <a:schemeClr val="tx1"/>
                </a:solidFill>
                <a:latin typeface="Arial"/>
              </a:rPr>
              <a:t>two f2f workshops within European universities</a:t>
            </a:r>
          </a:p>
          <a:p>
            <a:pPr marL="742858" lvl="1" indent="-285714" defTabSz="914288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GB" sz="2000" dirty="0">
                <a:solidFill>
                  <a:schemeClr val="tx1"/>
                </a:solidFill>
                <a:latin typeface="Arial"/>
              </a:rPr>
              <a:t>one training workshop within KNUST</a:t>
            </a:r>
          </a:p>
          <a:p>
            <a:pPr marL="342858" indent="-342858" defTabSz="914288">
              <a:spcAft>
                <a:spcPts val="600"/>
              </a:spcAft>
              <a:defRPr/>
            </a:pPr>
            <a:r>
              <a:rPr lang="en-GB" sz="2300" dirty="0">
                <a:solidFill>
                  <a:schemeClr val="tx1"/>
                </a:solidFill>
                <a:latin typeface="Arial"/>
              </a:rPr>
              <a:t>The f2f workshops consisted of 2 days of intensive training and 2 days of relevant study and field visits</a:t>
            </a:r>
          </a:p>
          <a:p>
            <a:pPr marL="342858" indent="-342858" defTabSz="914288">
              <a:spcAft>
                <a:spcPts val="600"/>
              </a:spcAft>
              <a:defRPr/>
            </a:pPr>
            <a:r>
              <a:rPr lang="en-GB" sz="2300" dirty="0">
                <a:solidFill>
                  <a:schemeClr val="tx1"/>
                </a:solidFill>
                <a:latin typeface="Arial"/>
              </a:rPr>
              <a:t>After each workshop each trainee wrote an individual Reflective Learning Journal (RLJ, max 2 pages) and peer review 2 RLJs written by other trainees</a:t>
            </a:r>
          </a:p>
          <a:p>
            <a:pPr marL="342858" indent="-342858" defTabSz="914288">
              <a:spcAft>
                <a:spcPts val="600"/>
              </a:spcAft>
              <a:defRPr/>
            </a:pPr>
            <a:r>
              <a:rPr lang="en-GB" sz="2300" dirty="0">
                <a:solidFill>
                  <a:schemeClr val="tx1"/>
                </a:solidFill>
                <a:latin typeface="Arial"/>
              </a:rPr>
              <a:t>The training workshop in KNUST was a peer-teaching/-learning workshop where the 2 trainees from each of the four specialist areas trained their colleagues in the LTF team</a:t>
            </a:r>
          </a:p>
        </p:txBody>
      </p:sp>
    </p:spTree>
    <p:extLst>
      <p:ext uri="{BB962C8B-B14F-4D97-AF65-F5344CB8AC3E}">
        <p14:creationId xmlns:p14="http://schemas.microsoft.com/office/powerpoint/2010/main" val="187688639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6" y="11166"/>
            <a:ext cx="8896028" cy="1399179"/>
          </a:xfrm>
        </p:spPr>
        <p:txBody>
          <a:bodyPr/>
          <a:lstStyle/>
          <a:p>
            <a:r>
              <a:rPr lang="en-US" sz="3600" b="1" dirty="0">
                <a:solidFill>
                  <a:srgbClr val="009900"/>
                </a:solidFill>
              </a:rPr>
              <a:t>Students &amp; lecturers participate use ABC &amp; CAT approaches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72" y="1057900"/>
            <a:ext cx="8772042" cy="374657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6557DDA-39A2-52E3-A46B-9412E748ABCD}"/>
              </a:ext>
            </a:extLst>
          </p:cNvPr>
          <p:cNvSpPr txBox="1">
            <a:spLocks/>
          </p:cNvSpPr>
          <p:nvPr/>
        </p:nvSpPr>
        <p:spPr>
          <a:xfrm>
            <a:off x="150959" y="4804475"/>
            <a:ext cx="8772041" cy="9956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i="1" dirty="0">
                <a:latin typeface="Tw Cen MT" panose="020B0602020104020603" pitchFamily="34" charset="0"/>
                <a:ea typeface="Times New Roman" panose="02020603050405020304" pitchFamily="18" charset="0"/>
              </a:rPr>
              <a:t>Redesigning Curriculum to Enhance Employability: </a:t>
            </a:r>
            <a:r>
              <a:rPr lang="en-GB" sz="3200" i="1" dirty="0">
                <a:latin typeface="Tw Cen MT" panose="020B0602020104020603" pitchFamily="34" charset="0"/>
                <a:ea typeface="Times New Roman" panose="02020603050405020304" pitchFamily="18" charset="0"/>
              </a:rPr>
              <a:t>BSc Aquaculture &amp; Water Resources Mgt., KNUST, </a:t>
            </a:r>
            <a:r>
              <a:rPr lang="en-GB" sz="3600" i="1" dirty="0">
                <a:latin typeface="Tw Cen MT" panose="020B0602020104020603" pitchFamily="34" charset="0"/>
                <a:ea typeface="Times New Roman" panose="02020603050405020304" pitchFamily="18" charset="0"/>
              </a:rPr>
              <a:t>Ghana </a:t>
            </a:r>
            <a:br>
              <a:rPr lang="en-GH" sz="2900" i="1" dirty="0">
                <a:latin typeface="Tw Cen MT" panose="020B0602020104020603" pitchFamily="34" charset="0"/>
                <a:ea typeface="Times New Roman" panose="02020603050405020304" pitchFamily="18" charset="0"/>
              </a:rPr>
            </a:br>
            <a:br>
              <a:rPr lang="en-US" sz="2900" b="1" i="1" dirty="0">
                <a:latin typeface="Tw Cen MT" panose="020B0602020104020603" pitchFamily="34" charset="0"/>
              </a:rPr>
            </a:br>
            <a:endParaRPr lang="en-US" sz="2900" i="1" dirty="0">
              <a:latin typeface="Tw Cen MT" panose="020B0602020104020603" pitchFamily="34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82710244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                                                                      </a:t>
            </a:r>
            <a:r>
              <a:rPr lang="en-US" sz="3200" b="1" dirty="0"/>
              <a:t>Improved appreciation for ‘real life’ problems</a:t>
            </a:r>
            <a:endParaRPr lang="en-GB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98" y="1928093"/>
            <a:ext cx="2701230" cy="3601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7961"/>
          <a:stretch/>
        </p:blipFill>
        <p:spPr>
          <a:xfrm>
            <a:off x="6019000" y="1928093"/>
            <a:ext cx="2935300" cy="360214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B71F0-9182-0B2E-4C2F-088326541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77830"/>
            <a:ext cx="2057400" cy="273844"/>
          </a:xfrm>
        </p:spPr>
        <p:txBody>
          <a:bodyPr/>
          <a:lstStyle/>
          <a:p>
            <a:fld id="{C0030C86-B4ED-48C9-B067-83E20553F559}" type="slidenum">
              <a:rPr lang="en-GB" b="1"/>
              <a:t>8</a:t>
            </a:fld>
            <a:endParaRPr lang="en-GB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FED5D1-ED24-BA58-32B3-6B7AF11C1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975" y="1928093"/>
            <a:ext cx="2701610" cy="36021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FEB908-9D67-2301-5758-AE9EA2459947}"/>
              </a:ext>
            </a:extLst>
          </p:cNvPr>
          <p:cNvSpPr txBox="1"/>
          <p:nvPr/>
        </p:nvSpPr>
        <p:spPr>
          <a:xfrm>
            <a:off x="185398" y="1611824"/>
            <a:ext cx="8768901" cy="475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FE95AB-4514-175B-1FA3-972B76A192E7}"/>
              </a:ext>
            </a:extLst>
          </p:cNvPr>
          <p:cNvSpPr txBox="1"/>
          <p:nvPr/>
        </p:nvSpPr>
        <p:spPr>
          <a:xfrm>
            <a:off x="433953" y="668506"/>
            <a:ext cx="8081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STUDENTS ON INTERNSHIP</a:t>
            </a:r>
          </a:p>
        </p:txBody>
      </p:sp>
    </p:spTree>
    <p:extLst>
      <p:ext uri="{BB962C8B-B14F-4D97-AF65-F5344CB8AC3E}">
        <p14:creationId xmlns:p14="http://schemas.microsoft.com/office/powerpoint/2010/main" val="651748200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A72FF0C-E58D-3EBC-E00D-34EF8672C8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64"/>
          <a:stretch/>
        </p:blipFill>
        <p:spPr>
          <a:xfrm>
            <a:off x="5206118" y="897088"/>
            <a:ext cx="3812759" cy="245571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1A4302-63B8-B736-B730-572900694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6D9E34-B67A-042B-55A4-9E087F177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TOT in pictures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228E37-C98D-F1AE-D106-2DD0A36CAC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032"/>
          <a:stretch/>
        </p:blipFill>
        <p:spPr>
          <a:xfrm>
            <a:off x="369230" y="968922"/>
            <a:ext cx="3509470" cy="22322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D33537-978F-6BA6-3D13-E10D9F720501}"/>
              </a:ext>
            </a:extLst>
          </p:cNvPr>
          <p:cNvSpPr txBox="1"/>
          <p:nvPr/>
        </p:nvSpPr>
        <p:spPr>
          <a:xfrm>
            <a:off x="1425117" y="1048306"/>
            <a:ext cx="17112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MATHEMATICS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D89AFE-5355-DFF6-1E7B-72E755E86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3570" y="3393342"/>
            <a:ext cx="2605545" cy="25186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FEC26E-A4FC-2F5B-67D1-E2BF761C68F4}"/>
              </a:ext>
            </a:extLst>
          </p:cNvPr>
          <p:cNvSpPr txBox="1"/>
          <p:nvPr/>
        </p:nvSpPr>
        <p:spPr>
          <a:xfrm>
            <a:off x="6975567" y="3841196"/>
            <a:ext cx="17112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AQUACULTURE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11B5B4-8C1F-4E30-C6D6-84779DC882FC}"/>
              </a:ext>
            </a:extLst>
          </p:cNvPr>
          <p:cNvSpPr txBox="1"/>
          <p:nvPr/>
        </p:nvSpPr>
        <p:spPr>
          <a:xfrm>
            <a:off x="6503570" y="742428"/>
            <a:ext cx="26404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Students with facilitator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FA284D-D4CF-A27F-42DA-4314F9229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1" y="3637131"/>
            <a:ext cx="2907750" cy="22322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72D098-6D96-8C11-61E4-A6F16E1028E6}"/>
              </a:ext>
            </a:extLst>
          </p:cNvPr>
          <p:cNvSpPr txBox="1"/>
          <p:nvPr/>
        </p:nvSpPr>
        <p:spPr>
          <a:xfrm>
            <a:off x="1268348" y="3443654"/>
            <a:ext cx="17112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HORTICULTURE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BA2B67-DEE5-3465-5DF8-BF0AE350CC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8643" y="3614174"/>
            <a:ext cx="3152395" cy="225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69017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DA55E5-DE88-0871-BAD7-234D26D12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1FD5-11B4-DE43-ACA2-E85EEB9A6F9C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1AFEF1-4BA5-0690-AC2F-15910BAE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9303" y="2947432"/>
            <a:ext cx="4572000" cy="3429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F9C282-9413-4386-6288-966539811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628463" cy="31748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C2AE67-3995-25DC-CD37-830777465C7C}"/>
              </a:ext>
            </a:extLst>
          </p:cNvPr>
          <p:cNvSpPr txBox="1"/>
          <p:nvPr/>
        </p:nvSpPr>
        <p:spPr>
          <a:xfrm>
            <a:off x="1958614" y="0"/>
            <a:ext cx="17112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HORTICULTURE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77E402-3E9C-1260-3502-9C01374DA6F5}"/>
              </a:ext>
            </a:extLst>
          </p:cNvPr>
          <p:cNvSpPr txBox="1"/>
          <p:nvPr/>
        </p:nvSpPr>
        <p:spPr>
          <a:xfrm>
            <a:off x="6265003" y="3548743"/>
            <a:ext cx="17112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LTF Wrap-up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F422DB-50F4-62B2-D37E-0E72417C1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2522" y="0"/>
            <a:ext cx="3264081" cy="43521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4E2C5A4-651F-BAB9-BEE4-D6E0D59B4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9036" y="3109912"/>
            <a:ext cx="6080985" cy="3429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B15873F-DE98-BDE0-1DE7-A7625799F62C}"/>
              </a:ext>
            </a:extLst>
          </p:cNvPr>
          <p:cNvSpPr txBox="1"/>
          <p:nvPr/>
        </p:nvSpPr>
        <p:spPr>
          <a:xfrm>
            <a:off x="5971088" y="3159521"/>
            <a:ext cx="338722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STATISTICS &amp; ACTUARIAL SCIENCE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D3ECF1-50C2-81D1-B813-8B7933C179D2}"/>
              </a:ext>
            </a:extLst>
          </p:cNvPr>
          <p:cNvSpPr txBox="1"/>
          <p:nvPr/>
        </p:nvSpPr>
        <p:spPr>
          <a:xfrm>
            <a:off x="1001080" y="3428218"/>
            <a:ext cx="17112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LTF WRAP-UP</a:t>
            </a:r>
          </a:p>
        </p:txBody>
      </p:sp>
    </p:spTree>
    <p:extLst>
      <p:ext uri="{BB962C8B-B14F-4D97-AF65-F5344CB8AC3E}">
        <p14:creationId xmlns:p14="http://schemas.microsoft.com/office/powerpoint/2010/main" val="316503350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GB" b="1" dirty="0">
                <a:solidFill>
                  <a:srgbClr val="211A52"/>
                </a:solidFill>
                <a:latin typeface="Arial"/>
              </a:rPr>
              <a:t>Project outputs</a:t>
            </a:r>
            <a:endParaRPr lang="en-US" b="1" dirty="0"/>
          </a:p>
        </p:txBody>
      </p:sp>
      <p:sp>
        <p:nvSpPr>
          <p:cNvPr id="3" name="Pladsholder til indhold 2"/>
          <p:cNvSpPr txBox="1">
            <a:spLocks/>
          </p:cNvSpPr>
          <p:nvPr/>
        </p:nvSpPr>
        <p:spPr>
          <a:xfrm>
            <a:off x="209550" y="1162055"/>
            <a:ext cx="8782050" cy="4667249"/>
          </a:xfrm>
          <a:prstGeom prst="rect">
            <a:avLst/>
          </a:prstGeom>
        </p:spPr>
        <p:txBody>
          <a:bodyPr vert="horz" lIns="91429" tIns="45714" rIns="91429" bIns="45714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54616E"/>
              </a:buClr>
              <a:buSzPct val="100000"/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4616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58" indent="-342858" defTabSz="914288">
              <a:spcBef>
                <a:spcPts val="1000"/>
              </a:spcBef>
              <a:spcAft>
                <a:spcPts val="1200"/>
              </a:spcAft>
              <a:defRPr/>
            </a:pPr>
            <a:r>
              <a:rPr lang="en-GB" sz="2400" dirty="0">
                <a:solidFill>
                  <a:schemeClr val="tx1"/>
                </a:solidFill>
                <a:latin typeface="Arial"/>
              </a:rPr>
              <a:t>A ‘best practice’ study program (AQWR) with relevant elements of entrepreneurship &amp; innovation (E&amp;I) and ecological, social, and economic sustainability (SUS) integrated into curricula, delivered through student-centred learning (SCL) approaches and drawing on e-learning (E-L) tools</a:t>
            </a:r>
          </a:p>
          <a:p>
            <a:pPr marL="342858" indent="-342858" defTabSz="914288">
              <a:spcBef>
                <a:spcPts val="1000"/>
              </a:spcBef>
              <a:spcAft>
                <a:spcPts val="1200"/>
              </a:spcAft>
              <a:defRPr/>
            </a:pPr>
            <a:r>
              <a:rPr lang="en-GB" sz="2400" dirty="0">
                <a:solidFill>
                  <a:schemeClr val="tx1"/>
                </a:solidFill>
                <a:latin typeface="Arial"/>
              </a:rPr>
              <a:t>Curricula served as “best practice” examples in KNUST</a:t>
            </a:r>
          </a:p>
          <a:p>
            <a:pPr marL="342858" indent="-342858" defTabSz="914288">
              <a:spcBef>
                <a:spcPts val="1000"/>
              </a:spcBef>
              <a:spcAft>
                <a:spcPts val="1200"/>
              </a:spcAft>
              <a:defRPr/>
            </a:pPr>
            <a:r>
              <a:rPr lang="en-GB" sz="2400" dirty="0">
                <a:solidFill>
                  <a:schemeClr val="tx1"/>
                </a:solidFill>
                <a:latin typeface="Arial"/>
              </a:rPr>
              <a:t>KNUST has a team of trainers who have the knowledge, skills, and competences to train and assist colleagues in designing similar programmes </a:t>
            </a:r>
          </a:p>
        </p:txBody>
      </p:sp>
    </p:spTree>
    <p:extLst>
      <p:ext uri="{BB962C8B-B14F-4D97-AF65-F5344CB8AC3E}">
        <p14:creationId xmlns:p14="http://schemas.microsoft.com/office/powerpoint/2010/main" val="402581563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36D06F-98DA-17F4-E980-434473D5EF27}"/>
              </a:ext>
            </a:extLst>
          </p:cNvPr>
          <p:cNvSpPr txBox="1"/>
          <p:nvPr/>
        </p:nvSpPr>
        <p:spPr>
          <a:xfrm>
            <a:off x="516835" y="1033670"/>
            <a:ext cx="7891669" cy="459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2" descr="Thank You Word Cloud Vector Background, All Languages Royalty Free  Cliparts, Vectors, And Stock Illustration. Image 37099803.">
            <a:extLst>
              <a:ext uri="{FF2B5EF4-FFF2-40B4-BE49-F238E27FC236}">
                <a16:creationId xmlns:a16="http://schemas.microsoft.com/office/drawing/2014/main" id="{770A4E43-D59A-FEDC-BD19-41415CF7E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82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03189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587</Words>
  <Application>Microsoft Office PowerPoint</Application>
  <PresentationFormat>Bildschirmpräsentation (4:3)</PresentationFormat>
  <Paragraphs>83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Calibri</vt:lpstr>
      <vt:lpstr>Helvetica</vt:lpstr>
      <vt:lpstr>Tw Cen MT</vt:lpstr>
      <vt:lpstr>Wingdings</vt:lpstr>
      <vt:lpstr>Office Theme</vt:lpstr>
      <vt:lpstr>Title</vt:lpstr>
      <vt:lpstr>PowerPoint-Präsentation</vt:lpstr>
      <vt:lpstr>PowerPoint-Präsentation</vt:lpstr>
      <vt:lpstr>Partner organisations </vt:lpstr>
      <vt:lpstr>Main roles of KNUST in the project</vt:lpstr>
      <vt:lpstr>Role of KNUST in the training</vt:lpstr>
      <vt:lpstr>Students &amp; lecturers participate use ABC &amp; CAT approaches</vt:lpstr>
      <vt:lpstr>                                                                      Improved appreciation for ‘real life’ problems</vt:lpstr>
      <vt:lpstr>TOT in pictures</vt:lpstr>
      <vt:lpstr>PowerPoint-Präsentation</vt:lpstr>
      <vt:lpstr>Project outputs</vt:lpstr>
      <vt:lpstr>PowerPoint-Präsentation</vt:lpstr>
    </vt:vector>
  </TitlesOfParts>
  <Company>UPK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KNUST Press</dc:creator>
  <cp:lastModifiedBy>ProREG</cp:lastModifiedBy>
  <cp:revision>38</cp:revision>
  <dcterms:created xsi:type="dcterms:W3CDTF">2016-11-07T15:28:41Z</dcterms:created>
  <dcterms:modified xsi:type="dcterms:W3CDTF">2022-12-05T12:20:01Z</dcterms:modified>
</cp:coreProperties>
</file>