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7" r:id="rId4"/>
    <p:sldId id="258" r:id="rId5"/>
    <p:sldId id="262" r:id="rId6"/>
    <p:sldId id="259" r:id="rId7"/>
    <p:sldId id="261" r:id="rId8"/>
    <p:sldId id="265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494"/>
    <a:srgbClr val="177191"/>
    <a:srgbClr val="D0E0E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910" autoAdjust="0"/>
  </p:normalViewPr>
  <p:slideViewPr>
    <p:cSldViewPr showGuides="1">
      <p:cViewPr varScale="1">
        <p:scale>
          <a:sx n="63" d="100"/>
          <a:sy n="63" d="100"/>
        </p:scale>
        <p:origin x="1296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CBF614-EFDB-428B-87E3-9299C98AC461}" type="doc">
      <dgm:prSet loTypeId="urn:microsoft.com/office/officeart/2005/8/layout/h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4C4D182-634C-4868-8009-39F80BFDD0F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</a:pPr>
          <a:r>
            <a:rPr lang="de-DE" sz="2200" b="1" dirty="0"/>
            <a:t>Energy </a:t>
          </a:r>
          <a:r>
            <a:rPr lang="de-DE" sz="2200" b="1" dirty="0" err="1"/>
            <a:t>seminar</a:t>
          </a:r>
          <a:endParaRPr lang="de-DE" sz="2200" b="1" dirty="0"/>
        </a:p>
      </dgm:t>
    </dgm:pt>
    <dgm:pt modelId="{1D465551-ACDA-441C-9EAF-2A32B5F73866}" type="parTrans" cxnId="{95C3B1CC-7FFA-47A3-91BD-F3B1A6A52B2F}">
      <dgm:prSet/>
      <dgm:spPr/>
      <dgm:t>
        <a:bodyPr/>
        <a:lstStyle/>
        <a:p>
          <a:endParaRPr lang="de-DE"/>
        </a:p>
      </dgm:t>
    </dgm:pt>
    <dgm:pt modelId="{7143057D-7235-48EE-9D51-90C85B70770B}" type="sibTrans" cxnId="{95C3B1CC-7FFA-47A3-91BD-F3B1A6A52B2F}">
      <dgm:prSet/>
      <dgm:spPr/>
      <dgm:t>
        <a:bodyPr/>
        <a:lstStyle/>
        <a:p>
          <a:endParaRPr lang="de-DE"/>
        </a:p>
      </dgm:t>
    </dgm:pt>
    <dgm:pt modelId="{D86B52B4-AFE4-4DA4-9DF9-582AB49B62F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 err="1"/>
            <a:t>Autonomous</a:t>
          </a:r>
          <a:r>
            <a:rPr lang="de-DE" sz="1800" dirty="0"/>
            <a:t> </a:t>
          </a:r>
          <a:r>
            <a:rPr lang="de-DE" sz="1800" dirty="0" err="1"/>
            <a:t>working</a:t>
          </a:r>
          <a:r>
            <a:rPr lang="de-DE" sz="1800" dirty="0"/>
            <a:t> </a:t>
          </a:r>
          <a:r>
            <a:rPr lang="de-DE" sz="1800" dirty="0" err="1"/>
            <a:t>group</a:t>
          </a:r>
          <a:r>
            <a:rPr lang="de-DE" sz="1800" dirty="0"/>
            <a:t> </a:t>
          </a:r>
          <a:r>
            <a:rPr lang="de-DE" sz="1800" dirty="0" err="1"/>
            <a:t>led</a:t>
          </a:r>
          <a:r>
            <a:rPr lang="de-DE" sz="1800" dirty="0"/>
            <a:t> </a:t>
          </a:r>
          <a:r>
            <a:rPr lang="de-DE" sz="1800" dirty="0" err="1"/>
            <a:t>by</a:t>
          </a:r>
          <a:r>
            <a:rPr lang="de-DE" sz="1800" dirty="0"/>
            <a:t> </a:t>
          </a:r>
          <a:r>
            <a:rPr lang="de-DE" sz="1800" dirty="0" err="1"/>
            <a:t>students</a:t>
          </a:r>
          <a:endParaRPr lang="de-DE" sz="1800" dirty="0"/>
        </a:p>
      </dgm:t>
    </dgm:pt>
    <dgm:pt modelId="{9E153868-AB1A-44F9-B5B7-38A5922E4987}" type="parTrans" cxnId="{CFFDAFAF-8C12-4CE9-86F5-01151A2AA14C}">
      <dgm:prSet/>
      <dgm:spPr/>
      <dgm:t>
        <a:bodyPr/>
        <a:lstStyle/>
        <a:p>
          <a:endParaRPr lang="de-DE"/>
        </a:p>
      </dgm:t>
    </dgm:pt>
    <dgm:pt modelId="{F1EC2701-8083-4726-8F7C-6B1279B97B6C}" type="sibTrans" cxnId="{CFFDAFAF-8C12-4CE9-86F5-01151A2AA14C}">
      <dgm:prSet/>
      <dgm:spPr/>
      <dgm:t>
        <a:bodyPr/>
        <a:lstStyle/>
        <a:p>
          <a:endParaRPr lang="de-DE"/>
        </a:p>
      </dgm:t>
    </dgm:pt>
    <dgm:pt modelId="{5E50D0A1-5F4C-4467-8A6F-D2E36B59B1E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 err="1"/>
            <a:t>Interdiscipli-nary</a:t>
          </a:r>
          <a:r>
            <a:rPr lang="de-DE" sz="1800" dirty="0"/>
            <a:t> </a:t>
          </a:r>
          <a:r>
            <a:rPr lang="de-DE" sz="1800" dirty="0" err="1"/>
            <a:t>teaching</a:t>
          </a:r>
          <a:endParaRPr lang="de-DE" sz="1800" dirty="0"/>
        </a:p>
      </dgm:t>
    </dgm:pt>
    <dgm:pt modelId="{7CCDFBCB-5A30-4CFB-8D14-08D98CB06007}" type="parTrans" cxnId="{0C83D63A-17C7-43EE-8F3E-95913D9943BC}">
      <dgm:prSet/>
      <dgm:spPr/>
      <dgm:t>
        <a:bodyPr/>
        <a:lstStyle/>
        <a:p>
          <a:endParaRPr lang="de-DE"/>
        </a:p>
      </dgm:t>
    </dgm:pt>
    <dgm:pt modelId="{F461E65A-45DF-4E52-90CF-42782AE0EDF2}" type="sibTrans" cxnId="{0C83D63A-17C7-43EE-8F3E-95913D9943BC}">
      <dgm:prSet/>
      <dgm:spPr/>
      <dgm:t>
        <a:bodyPr/>
        <a:lstStyle/>
        <a:p>
          <a:endParaRPr lang="de-DE"/>
        </a:p>
      </dgm:t>
    </dgm:pt>
    <dgm:pt modelId="{6F75A477-B580-46BE-812D-1EF92D4CA1C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</a:pPr>
          <a:r>
            <a:rPr lang="de-DE" sz="2200" b="1" dirty="0"/>
            <a:t>Project </a:t>
          </a:r>
          <a:r>
            <a:rPr lang="de-DE" sz="2200" b="1" dirty="0" err="1"/>
            <a:t>workshop</a:t>
          </a:r>
          <a:endParaRPr lang="de-DE" sz="2200" b="1" dirty="0"/>
        </a:p>
      </dgm:t>
    </dgm:pt>
    <dgm:pt modelId="{17A728A9-0C21-4292-A5F3-9F32F25506A2}" type="parTrans" cxnId="{EA3FC1E0-E08E-4E17-8056-82E139B36486}">
      <dgm:prSet/>
      <dgm:spPr/>
      <dgm:t>
        <a:bodyPr/>
        <a:lstStyle/>
        <a:p>
          <a:endParaRPr lang="de-DE"/>
        </a:p>
      </dgm:t>
    </dgm:pt>
    <dgm:pt modelId="{73D17320-5E19-4363-97CB-C2F2E38BDF4D}" type="sibTrans" cxnId="{EA3FC1E0-E08E-4E17-8056-82E139B36486}">
      <dgm:prSet/>
      <dgm:spPr/>
      <dgm:t>
        <a:bodyPr/>
        <a:lstStyle/>
        <a:p>
          <a:endParaRPr lang="de-DE"/>
        </a:p>
      </dgm:t>
    </dgm:pt>
    <dgm:pt modelId="{355AB5B8-8DC4-460B-91A2-52A53D1C52B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/>
            <a:t>Hands-on </a:t>
          </a:r>
          <a:r>
            <a:rPr lang="de-DE" sz="1800" dirty="0" err="1"/>
            <a:t>projects</a:t>
          </a:r>
          <a:r>
            <a:rPr lang="de-DE" sz="1800" dirty="0"/>
            <a:t> </a:t>
          </a:r>
          <a:r>
            <a:rPr lang="de-DE" sz="1800" dirty="0" err="1"/>
            <a:t>led</a:t>
          </a:r>
          <a:r>
            <a:rPr lang="de-DE" sz="1800" dirty="0"/>
            <a:t> </a:t>
          </a:r>
          <a:r>
            <a:rPr lang="de-DE" sz="1800" dirty="0" err="1"/>
            <a:t>by</a:t>
          </a:r>
          <a:r>
            <a:rPr lang="de-DE" sz="1800" dirty="0"/>
            <a:t> </a:t>
          </a:r>
          <a:r>
            <a:rPr lang="de-DE" sz="1800" dirty="0" err="1"/>
            <a:t>students</a:t>
          </a:r>
          <a:endParaRPr lang="de-DE" sz="1800" dirty="0"/>
        </a:p>
      </dgm:t>
    </dgm:pt>
    <dgm:pt modelId="{728580A1-68AE-4CBB-9B35-8C262A520814}" type="parTrans" cxnId="{E0C76BF3-F21D-4F51-8005-5D66C9D02C2D}">
      <dgm:prSet/>
      <dgm:spPr/>
      <dgm:t>
        <a:bodyPr/>
        <a:lstStyle/>
        <a:p>
          <a:endParaRPr lang="de-DE"/>
        </a:p>
      </dgm:t>
    </dgm:pt>
    <dgm:pt modelId="{D15750EA-4745-48FD-8DC9-2D70B8CC9D03}" type="sibTrans" cxnId="{E0C76BF3-F21D-4F51-8005-5D66C9D02C2D}">
      <dgm:prSet/>
      <dgm:spPr/>
      <dgm:t>
        <a:bodyPr/>
        <a:lstStyle/>
        <a:p>
          <a:endParaRPr lang="de-DE"/>
        </a:p>
      </dgm:t>
    </dgm:pt>
    <dgm:pt modelId="{20638D39-8A99-4723-9303-0CBEAF3A27C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/>
            <a:t>Funding </a:t>
          </a:r>
          <a:r>
            <a:rPr lang="de-DE" sz="1800" dirty="0" err="1"/>
            <a:t>for</a:t>
          </a:r>
          <a:r>
            <a:rPr lang="de-DE" sz="1800" dirty="0"/>
            <a:t> </a:t>
          </a:r>
          <a:r>
            <a:rPr lang="de-DE" sz="1800" dirty="0" err="1"/>
            <a:t>student</a:t>
          </a:r>
          <a:r>
            <a:rPr lang="de-DE" sz="1800" dirty="0"/>
            <a:t> </a:t>
          </a:r>
          <a:r>
            <a:rPr lang="de-DE" sz="1800" dirty="0" err="1"/>
            <a:t>assistant</a:t>
          </a:r>
          <a:r>
            <a:rPr lang="de-DE" sz="1800" dirty="0"/>
            <a:t>*</a:t>
          </a:r>
        </a:p>
      </dgm:t>
    </dgm:pt>
    <dgm:pt modelId="{C9F9D064-8575-4F07-A788-BC5E63C26B38}" type="parTrans" cxnId="{B8E1FEC7-60EB-4609-B9A6-5E58306EED07}">
      <dgm:prSet/>
      <dgm:spPr/>
      <dgm:t>
        <a:bodyPr/>
        <a:lstStyle/>
        <a:p>
          <a:endParaRPr lang="de-DE"/>
        </a:p>
      </dgm:t>
    </dgm:pt>
    <dgm:pt modelId="{28755C15-226A-4263-A697-2760775E88CC}" type="sibTrans" cxnId="{B8E1FEC7-60EB-4609-B9A6-5E58306EED07}">
      <dgm:prSet/>
      <dgm:spPr/>
      <dgm:t>
        <a:bodyPr/>
        <a:lstStyle/>
        <a:p>
          <a:endParaRPr lang="de-DE"/>
        </a:p>
      </dgm:t>
    </dgm:pt>
    <dgm:pt modelId="{B74A57F1-E6C0-428B-99E2-1044534C32C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</a:pPr>
          <a:r>
            <a:rPr lang="de-DE" sz="2200" b="1" dirty="0"/>
            <a:t>Study </a:t>
          </a:r>
          <a:r>
            <a:rPr lang="de-DE" sz="2200" b="1" dirty="0" err="1"/>
            <a:t>reform</a:t>
          </a:r>
          <a:r>
            <a:rPr lang="de-DE" sz="2200" b="1" dirty="0"/>
            <a:t> </a:t>
          </a:r>
          <a:r>
            <a:rPr lang="de-DE" sz="2200" b="1" dirty="0" err="1"/>
            <a:t>project</a:t>
          </a:r>
          <a:endParaRPr lang="de-DE" sz="2200" b="1" dirty="0"/>
        </a:p>
      </dgm:t>
    </dgm:pt>
    <dgm:pt modelId="{B572214A-98A7-4986-B7A9-AB7F444AC2E4}" type="parTrans" cxnId="{4F4ACB82-8F2A-4A1D-8945-E33F13AA056D}">
      <dgm:prSet/>
      <dgm:spPr/>
      <dgm:t>
        <a:bodyPr/>
        <a:lstStyle/>
        <a:p>
          <a:endParaRPr lang="de-DE"/>
        </a:p>
      </dgm:t>
    </dgm:pt>
    <dgm:pt modelId="{B412DAD4-3521-494A-A388-3B15FC85759D}" type="sibTrans" cxnId="{4F4ACB82-8F2A-4A1D-8945-E33F13AA056D}">
      <dgm:prSet/>
      <dgm:spPr/>
      <dgm:t>
        <a:bodyPr/>
        <a:lstStyle/>
        <a:p>
          <a:endParaRPr lang="de-DE"/>
        </a:p>
      </dgm:t>
    </dgm:pt>
    <dgm:pt modelId="{A2AB5933-6D7D-4991-9D79-B9D52AEB48B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 err="1"/>
            <a:t>Lecture</a:t>
          </a:r>
          <a:r>
            <a:rPr lang="de-DE" sz="1800" dirty="0"/>
            <a:t> + </a:t>
          </a:r>
          <a:r>
            <a:rPr lang="de-DE" sz="1800" dirty="0" err="1"/>
            <a:t>seminar</a:t>
          </a:r>
          <a:endParaRPr lang="de-DE" sz="1800" dirty="0"/>
        </a:p>
      </dgm:t>
    </dgm:pt>
    <dgm:pt modelId="{E4B58FE1-A14D-4459-B952-DE3888129B05}" type="parTrans" cxnId="{BE98BA3A-6BEA-4C6F-895D-050989B61A7C}">
      <dgm:prSet/>
      <dgm:spPr/>
      <dgm:t>
        <a:bodyPr/>
        <a:lstStyle/>
        <a:p>
          <a:endParaRPr lang="de-DE"/>
        </a:p>
      </dgm:t>
    </dgm:pt>
    <dgm:pt modelId="{0375D00A-8289-47B8-96DB-0518AE2117F5}" type="sibTrans" cxnId="{BE98BA3A-6BEA-4C6F-895D-050989B61A7C}">
      <dgm:prSet/>
      <dgm:spPr/>
      <dgm:t>
        <a:bodyPr/>
        <a:lstStyle/>
        <a:p>
          <a:endParaRPr lang="de-DE"/>
        </a:p>
      </dgm:t>
    </dgm:pt>
    <dgm:pt modelId="{22518336-89E0-4C43-894B-2506F52567A8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800" dirty="0"/>
            <a:t>Funding </a:t>
          </a:r>
          <a:r>
            <a:rPr lang="de-DE" sz="1800" dirty="0" err="1"/>
            <a:t>for</a:t>
          </a:r>
          <a:r>
            <a:rPr lang="de-DE" sz="1800" dirty="0"/>
            <a:t> </a:t>
          </a:r>
          <a:r>
            <a:rPr lang="de-DE" sz="1800" dirty="0" err="1"/>
            <a:t>research</a:t>
          </a:r>
          <a:r>
            <a:rPr lang="de-DE" sz="1800" dirty="0"/>
            <a:t> </a:t>
          </a:r>
          <a:r>
            <a:rPr lang="de-DE" sz="1800" dirty="0" err="1"/>
            <a:t>associate</a:t>
          </a:r>
          <a:r>
            <a:rPr lang="de-DE" sz="1800" dirty="0"/>
            <a:t> and </a:t>
          </a:r>
          <a:r>
            <a:rPr lang="de-DE" sz="1800" dirty="0" err="1"/>
            <a:t>student</a:t>
          </a:r>
          <a:r>
            <a:rPr lang="de-DE" sz="1800" dirty="0"/>
            <a:t> </a:t>
          </a:r>
          <a:r>
            <a:rPr lang="de-DE" sz="1800" dirty="0" err="1"/>
            <a:t>assistant</a:t>
          </a:r>
          <a:r>
            <a:rPr lang="de-DE" sz="1800" dirty="0"/>
            <a:t>*</a:t>
          </a:r>
        </a:p>
      </dgm:t>
    </dgm:pt>
    <dgm:pt modelId="{BA456FA8-B838-42BF-B07A-3089D668A696}" type="parTrans" cxnId="{FCD449BB-90FD-466E-9BD5-9C2427AF0CC5}">
      <dgm:prSet/>
      <dgm:spPr/>
      <dgm:t>
        <a:bodyPr/>
        <a:lstStyle/>
        <a:p>
          <a:endParaRPr lang="de-DE"/>
        </a:p>
      </dgm:t>
    </dgm:pt>
    <dgm:pt modelId="{0081B63D-69FB-44BC-9340-1FB50484FA47}" type="sibTrans" cxnId="{FCD449BB-90FD-466E-9BD5-9C2427AF0CC5}">
      <dgm:prSet/>
      <dgm:spPr/>
      <dgm:t>
        <a:bodyPr/>
        <a:lstStyle/>
        <a:p>
          <a:endParaRPr lang="de-DE"/>
        </a:p>
      </dgm:t>
    </dgm:pt>
    <dgm:pt modelId="{7C68F9AC-7C69-4BF0-A8B4-8DE75444AD09}" type="pres">
      <dgm:prSet presAssocID="{6FCBF614-EFDB-428B-87E3-9299C98AC461}" presName="Name0" presStyleCnt="0">
        <dgm:presLayoutVars>
          <dgm:dir/>
          <dgm:resizeHandles val="exact"/>
        </dgm:presLayoutVars>
      </dgm:prSet>
      <dgm:spPr/>
    </dgm:pt>
    <dgm:pt modelId="{3E674C23-54D5-49E1-8D63-9938AF3A9D38}" type="pres">
      <dgm:prSet presAssocID="{44C4D182-634C-4868-8009-39F80BFDD0FD}" presName="node" presStyleLbl="node1" presStyleIdx="0" presStyleCnt="3" custLinFactNeighborX="9625" custLinFactNeighborY="0">
        <dgm:presLayoutVars>
          <dgm:bulletEnabled val="1"/>
        </dgm:presLayoutVars>
      </dgm:prSet>
      <dgm:spPr/>
    </dgm:pt>
    <dgm:pt modelId="{A56E8601-3A26-4368-946D-BD0554FDE968}" type="pres">
      <dgm:prSet presAssocID="{7143057D-7235-48EE-9D51-90C85B70770B}" presName="sibTrans" presStyleCnt="0"/>
      <dgm:spPr/>
    </dgm:pt>
    <dgm:pt modelId="{EEB265DA-4178-423F-8135-DB5682455AC6}" type="pres">
      <dgm:prSet presAssocID="{6F75A477-B580-46BE-812D-1EF92D4CA1CA}" presName="node" presStyleLbl="node1" presStyleIdx="1" presStyleCnt="3" custLinFactNeighborX="11425" custLinFactNeighborY="0">
        <dgm:presLayoutVars>
          <dgm:bulletEnabled val="1"/>
        </dgm:presLayoutVars>
      </dgm:prSet>
      <dgm:spPr/>
    </dgm:pt>
    <dgm:pt modelId="{1F91047A-4E5E-4553-B160-2D1CC4D9E4C1}" type="pres">
      <dgm:prSet presAssocID="{73D17320-5E19-4363-97CB-C2F2E38BDF4D}" presName="sibTrans" presStyleCnt="0"/>
      <dgm:spPr/>
    </dgm:pt>
    <dgm:pt modelId="{20F4EA05-5D27-4133-877E-FCB57C91BB02}" type="pres">
      <dgm:prSet presAssocID="{B74A57F1-E6C0-428B-99E2-1044534C32C2}" presName="node" presStyleLbl="node1" presStyleIdx="2" presStyleCnt="3" custLinFactNeighborX="513" custLinFactNeighborY="0">
        <dgm:presLayoutVars>
          <dgm:bulletEnabled val="1"/>
        </dgm:presLayoutVars>
      </dgm:prSet>
      <dgm:spPr/>
    </dgm:pt>
  </dgm:ptLst>
  <dgm:cxnLst>
    <dgm:cxn modelId="{FC957E2F-75B5-4075-9AB6-F3A0518CF26F}" type="presOf" srcId="{44C4D182-634C-4868-8009-39F80BFDD0FD}" destId="{3E674C23-54D5-49E1-8D63-9938AF3A9D38}" srcOrd="0" destOrd="0" presId="urn:microsoft.com/office/officeart/2005/8/layout/hList6"/>
    <dgm:cxn modelId="{BE98BA3A-6BEA-4C6F-895D-050989B61A7C}" srcId="{B74A57F1-E6C0-428B-99E2-1044534C32C2}" destId="{A2AB5933-6D7D-4991-9D79-B9D52AEB48BC}" srcOrd="0" destOrd="0" parTransId="{E4B58FE1-A14D-4459-B952-DE3888129B05}" sibTransId="{0375D00A-8289-47B8-96DB-0518AE2117F5}"/>
    <dgm:cxn modelId="{0C83D63A-17C7-43EE-8F3E-95913D9943BC}" srcId="{44C4D182-634C-4868-8009-39F80BFDD0FD}" destId="{5E50D0A1-5F4C-4467-8A6F-D2E36B59B1E5}" srcOrd="1" destOrd="0" parTransId="{7CCDFBCB-5A30-4CFB-8D14-08D98CB06007}" sibTransId="{F461E65A-45DF-4E52-90CF-42782AE0EDF2}"/>
    <dgm:cxn modelId="{F8071A5B-EC8A-4F73-8C69-B6B4CB0D629C}" type="presOf" srcId="{B74A57F1-E6C0-428B-99E2-1044534C32C2}" destId="{20F4EA05-5D27-4133-877E-FCB57C91BB02}" srcOrd="0" destOrd="0" presId="urn:microsoft.com/office/officeart/2005/8/layout/hList6"/>
    <dgm:cxn modelId="{254AE868-A034-457A-A31B-76EC0D44BFFA}" type="presOf" srcId="{6FCBF614-EFDB-428B-87E3-9299C98AC461}" destId="{7C68F9AC-7C69-4BF0-A8B4-8DE75444AD09}" srcOrd="0" destOrd="0" presId="urn:microsoft.com/office/officeart/2005/8/layout/hList6"/>
    <dgm:cxn modelId="{C1A9CC71-ABB6-4755-ABD4-1DF57341EEAA}" type="presOf" srcId="{D86B52B4-AFE4-4DA4-9DF9-582AB49B62F5}" destId="{3E674C23-54D5-49E1-8D63-9938AF3A9D38}" srcOrd="0" destOrd="1" presId="urn:microsoft.com/office/officeart/2005/8/layout/hList6"/>
    <dgm:cxn modelId="{70F5197C-7A1E-4680-B441-28249E98CB59}" type="presOf" srcId="{5E50D0A1-5F4C-4467-8A6F-D2E36B59B1E5}" destId="{3E674C23-54D5-49E1-8D63-9938AF3A9D38}" srcOrd="0" destOrd="2" presId="urn:microsoft.com/office/officeart/2005/8/layout/hList6"/>
    <dgm:cxn modelId="{4F4ACB82-8F2A-4A1D-8945-E33F13AA056D}" srcId="{6FCBF614-EFDB-428B-87E3-9299C98AC461}" destId="{B74A57F1-E6C0-428B-99E2-1044534C32C2}" srcOrd="2" destOrd="0" parTransId="{B572214A-98A7-4986-B7A9-AB7F444AC2E4}" sibTransId="{B412DAD4-3521-494A-A388-3B15FC85759D}"/>
    <dgm:cxn modelId="{27E55DA0-1CE1-4BC2-8391-C1D000416440}" type="presOf" srcId="{355AB5B8-8DC4-460B-91A2-52A53D1C52B9}" destId="{EEB265DA-4178-423F-8135-DB5682455AC6}" srcOrd="0" destOrd="1" presId="urn:microsoft.com/office/officeart/2005/8/layout/hList6"/>
    <dgm:cxn modelId="{CFFDAFAF-8C12-4CE9-86F5-01151A2AA14C}" srcId="{44C4D182-634C-4868-8009-39F80BFDD0FD}" destId="{D86B52B4-AFE4-4DA4-9DF9-582AB49B62F5}" srcOrd="0" destOrd="0" parTransId="{9E153868-AB1A-44F9-B5B7-38A5922E4987}" sibTransId="{F1EC2701-8083-4726-8F7C-6B1279B97B6C}"/>
    <dgm:cxn modelId="{876B6CB2-27E2-43DC-B6D8-84A5918072F5}" type="presOf" srcId="{6F75A477-B580-46BE-812D-1EF92D4CA1CA}" destId="{EEB265DA-4178-423F-8135-DB5682455AC6}" srcOrd="0" destOrd="0" presId="urn:microsoft.com/office/officeart/2005/8/layout/hList6"/>
    <dgm:cxn modelId="{FCD449BB-90FD-466E-9BD5-9C2427AF0CC5}" srcId="{B74A57F1-E6C0-428B-99E2-1044534C32C2}" destId="{22518336-89E0-4C43-894B-2506F52567A8}" srcOrd="1" destOrd="0" parTransId="{BA456FA8-B838-42BF-B07A-3089D668A696}" sibTransId="{0081B63D-69FB-44BC-9340-1FB50484FA47}"/>
    <dgm:cxn modelId="{B8E1FEC7-60EB-4609-B9A6-5E58306EED07}" srcId="{6F75A477-B580-46BE-812D-1EF92D4CA1CA}" destId="{20638D39-8A99-4723-9303-0CBEAF3A27C2}" srcOrd="1" destOrd="0" parTransId="{C9F9D064-8575-4F07-A788-BC5E63C26B38}" sibTransId="{28755C15-226A-4263-A697-2760775E88CC}"/>
    <dgm:cxn modelId="{95C3B1CC-7FFA-47A3-91BD-F3B1A6A52B2F}" srcId="{6FCBF614-EFDB-428B-87E3-9299C98AC461}" destId="{44C4D182-634C-4868-8009-39F80BFDD0FD}" srcOrd="0" destOrd="0" parTransId="{1D465551-ACDA-441C-9EAF-2A32B5F73866}" sibTransId="{7143057D-7235-48EE-9D51-90C85B70770B}"/>
    <dgm:cxn modelId="{EA3FC1E0-E08E-4E17-8056-82E139B36486}" srcId="{6FCBF614-EFDB-428B-87E3-9299C98AC461}" destId="{6F75A477-B580-46BE-812D-1EF92D4CA1CA}" srcOrd="1" destOrd="0" parTransId="{17A728A9-0C21-4292-A5F3-9F32F25506A2}" sibTransId="{73D17320-5E19-4363-97CB-C2F2E38BDF4D}"/>
    <dgm:cxn modelId="{67BE82EB-B5AB-4235-9F50-B9640A91AAB8}" type="presOf" srcId="{A2AB5933-6D7D-4991-9D79-B9D52AEB48BC}" destId="{20F4EA05-5D27-4133-877E-FCB57C91BB02}" srcOrd="0" destOrd="1" presId="urn:microsoft.com/office/officeart/2005/8/layout/hList6"/>
    <dgm:cxn modelId="{C02A31F0-C86C-4EFC-97CB-0D44CB5F13FA}" type="presOf" srcId="{22518336-89E0-4C43-894B-2506F52567A8}" destId="{20F4EA05-5D27-4133-877E-FCB57C91BB02}" srcOrd="0" destOrd="2" presId="urn:microsoft.com/office/officeart/2005/8/layout/hList6"/>
    <dgm:cxn modelId="{E0C76BF3-F21D-4F51-8005-5D66C9D02C2D}" srcId="{6F75A477-B580-46BE-812D-1EF92D4CA1CA}" destId="{355AB5B8-8DC4-460B-91A2-52A53D1C52B9}" srcOrd="0" destOrd="0" parTransId="{728580A1-68AE-4CBB-9B35-8C262A520814}" sibTransId="{D15750EA-4745-48FD-8DC9-2D70B8CC9D03}"/>
    <dgm:cxn modelId="{6216C2FD-5080-4CB2-8DFA-0D2B6B829C42}" type="presOf" srcId="{20638D39-8A99-4723-9303-0CBEAF3A27C2}" destId="{EEB265DA-4178-423F-8135-DB5682455AC6}" srcOrd="0" destOrd="2" presId="urn:microsoft.com/office/officeart/2005/8/layout/hList6"/>
    <dgm:cxn modelId="{C66D5E41-3E8A-4B3F-BF75-52E4AD1D03AD}" type="presParOf" srcId="{7C68F9AC-7C69-4BF0-A8B4-8DE75444AD09}" destId="{3E674C23-54D5-49E1-8D63-9938AF3A9D38}" srcOrd="0" destOrd="0" presId="urn:microsoft.com/office/officeart/2005/8/layout/hList6"/>
    <dgm:cxn modelId="{E20D8E97-545B-45E1-B30C-89364B36A1BC}" type="presParOf" srcId="{7C68F9AC-7C69-4BF0-A8B4-8DE75444AD09}" destId="{A56E8601-3A26-4368-946D-BD0554FDE968}" srcOrd="1" destOrd="0" presId="urn:microsoft.com/office/officeart/2005/8/layout/hList6"/>
    <dgm:cxn modelId="{485F9EF1-D53B-4852-BFEE-105EA3E706F6}" type="presParOf" srcId="{7C68F9AC-7C69-4BF0-A8B4-8DE75444AD09}" destId="{EEB265DA-4178-423F-8135-DB5682455AC6}" srcOrd="2" destOrd="0" presId="urn:microsoft.com/office/officeart/2005/8/layout/hList6"/>
    <dgm:cxn modelId="{FCCC94DC-D480-461D-9002-9459D036D846}" type="presParOf" srcId="{7C68F9AC-7C69-4BF0-A8B4-8DE75444AD09}" destId="{1F91047A-4E5E-4553-B160-2D1CC4D9E4C1}" srcOrd="3" destOrd="0" presId="urn:microsoft.com/office/officeart/2005/8/layout/hList6"/>
    <dgm:cxn modelId="{1FE2FA9E-E7C5-4475-BB44-6A16C08EDC6B}" type="presParOf" srcId="{7C68F9AC-7C69-4BF0-A8B4-8DE75444AD09}" destId="{20F4EA05-5D27-4133-877E-FCB57C91BB0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74C23-54D5-49E1-8D63-9938AF3A9D38}">
      <dsp:nvSpPr>
        <dsp:cNvPr id="0" name=""/>
        <dsp:cNvSpPr/>
      </dsp:nvSpPr>
      <dsp:spPr>
        <a:xfrm rot="16200000">
          <a:off x="-995684" y="1011207"/>
          <a:ext cx="4064000" cy="2041585"/>
        </a:xfrm>
        <a:prstGeom prst="flowChartManualOperation">
          <a:avLst/>
        </a:prstGeom>
        <a:solidFill>
          <a:schemeClr val="accent5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b="1" kern="1200" dirty="0"/>
            <a:t>Energy </a:t>
          </a:r>
          <a:r>
            <a:rPr lang="de-DE" sz="2200" b="1" kern="1200" dirty="0" err="1"/>
            <a:t>seminar</a:t>
          </a:r>
          <a:endParaRPr lang="de-DE" sz="22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Autonomous</a:t>
          </a:r>
          <a:r>
            <a:rPr lang="de-DE" sz="1800" kern="1200" dirty="0"/>
            <a:t> </a:t>
          </a:r>
          <a:r>
            <a:rPr lang="de-DE" sz="1800" kern="1200" dirty="0" err="1"/>
            <a:t>working</a:t>
          </a:r>
          <a:r>
            <a:rPr lang="de-DE" sz="1800" kern="1200" dirty="0"/>
            <a:t> </a:t>
          </a:r>
          <a:r>
            <a:rPr lang="de-DE" sz="1800" kern="1200" dirty="0" err="1"/>
            <a:t>group</a:t>
          </a:r>
          <a:r>
            <a:rPr lang="de-DE" sz="1800" kern="1200" dirty="0"/>
            <a:t> </a:t>
          </a:r>
          <a:r>
            <a:rPr lang="de-DE" sz="1800" kern="1200" dirty="0" err="1"/>
            <a:t>led</a:t>
          </a:r>
          <a:r>
            <a:rPr lang="de-DE" sz="1800" kern="1200" dirty="0"/>
            <a:t> </a:t>
          </a:r>
          <a:r>
            <a:rPr lang="de-DE" sz="1800" kern="1200" dirty="0" err="1"/>
            <a:t>by</a:t>
          </a:r>
          <a:r>
            <a:rPr lang="de-DE" sz="1800" kern="1200" dirty="0"/>
            <a:t> </a:t>
          </a:r>
          <a:r>
            <a:rPr lang="de-DE" sz="1800" kern="1200" dirty="0" err="1"/>
            <a:t>students</a:t>
          </a:r>
          <a:endParaRPr lang="de-DE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Interdiscipli-nary</a:t>
          </a:r>
          <a:r>
            <a:rPr lang="de-DE" sz="1800" kern="1200" dirty="0"/>
            <a:t> </a:t>
          </a:r>
          <a:r>
            <a:rPr lang="de-DE" sz="1800" kern="1200" dirty="0" err="1"/>
            <a:t>teaching</a:t>
          </a:r>
          <a:endParaRPr lang="de-DE" sz="1800" kern="1200" dirty="0"/>
        </a:p>
      </dsp:txBody>
      <dsp:txXfrm rot="5400000">
        <a:off x="15523" y="812800"/>
        <a:ext cx="2041585" cy="2438400"/>
      </dsp:txXfrm>
    </dsp:sp>
    <dsp:sp modelId="{EEB265DA-4178-423F-8135-DB5682455AC6}">
      <dsp:nvSpPr>
        <dsp:cNvPr id="0" name=""/>
        <dsp:cNvSpPr/>
      </dsp:nvSpPr>
      <dsp:spPr>
        <a:xfrm rot="16200000">
          <a:off x="1201776" y="1011207"/>
          <a:ext cx="4064000" cy="2041585"/>
        </a:xfrm>
        <a:prstGeom prst="flowChartManualOperation">
          <a:avLst/>
        </a:prstGeom>
        <a:solidFill>
          <a:schemeClr val="accent5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b="1" kern="1200" dirty="0"/>
            <a:t>Project </a:t>
          </a:r>
          <a:r>
            <a:rPr lang="de-DE" sz="2200" b="1" kern="1200" dirty="0" err="1"/>
            <a:t>workshop</a:t>
          </a:r>
          <a:endParaRPr lang="de-DE" sz="22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Hands-on </a:t>
          </a:r>
          <a:r>
            <a:rPr lang="de-DE" sz="1800" kern="1200" dirty="0" err="1"/>
            <a:t>projects</a:t>
          </a:r>
          <a:r>
            <a:rPr lang="de-DE" sz="1800" kern="1200" dirty="0"/>
            <a:t> </a:t>
          </a:r>
          <a:r>
            <a:rPr lang="de-DE" sz="1800" kern="1200" dirty="0" err="1"/>
            <a:t>led</a:t>
          </a:r>
          <a:r>
            <a:rPr lang="de-DE" sz="1800" kern="1200" dirty="0"/>
            <a:t> </a:t>
          </a:r>
          <a:r>
            <a:rPr lang="de-DE" sz="1800" kern="1200" dirty="0" err="1"/>
            <a:t>by</a:t>
          </a:r>
          <a:r>
            <a:rPr lang="de-DE" sz="1800" kern="1200" dirty="0"/>
            <a:t> </a:t>
          </a:r>
          <a:r>
            <a:rPr lang="de-DE" sz="1800" kern="1200" dirty="0" err="1"/>
            <a:t>students</a:t>
          </a:r>
          <a:endParaRPr lang="de-DE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Funding </a:t>
          </a:r>
          <a:r>
            <a:rPr lang="de-DE" sz="1800" kern="1200" dirty="0" err="1"/>
            <a:t>for</a:t>
          </a:r>
          <a:r>
            <a:rPr lang="de-DE" sz="1800" kern="1200" dirty="0"/>
            <a:t> </a:t>
          </a:r>
          <a:r>
            <a:rPr lang="de-DE" sz="1800" kern="1200" dirty="0" err="1"/>
            <a:t>student</a:t>
          </a:r>
          <a:r>
            <a:rPr lang="de-DE" sz="1800" kern="1200" dirty="0"/>
            <a:t> </a:t>
          </a:r>
          <a:r>
            <a:rPr lang="de-DE" sz="1800" kern="1200" dirty="0" err="1"/>
            <a:t>assistant</a:t>
          </a:r>
          <a:r>
            <a:rPr lang="de-DE" sz="1800" kern="1200" dirty="0"/>
            <a:t>*</a:t>
          </a:r>
        </a:p>
      </dsp:txBody>
      <dsp:txXfrm rot="5400000">
        <a:off x="2212983" y="812800"/>
        <a:ext cx="2041585" cy="2438400"/>
      </dsp:txXfrm>
    </dsp:sp>
    <dsp:sp modelId="{20F4EA05-5D27-4133-877E-FCB57C91BB02}">
      <dsp:nvSpPr>
        <dsp:cNvPr id="0" name=""/>
        <dsp:cNvSpPr/>
      </dsp:nvSpPr>
      <dsp:spPr>
        <a:xfrm rot="16200000">
          <a:off x="3379772" y="1011207"/>
          <a:ext cx="4064000" cy="2041585"/>
        </a:xfrm>
        <a:prstGeom prst="flowChartManualOperation">
          <a:avLst/>
        </a:prstGeom>
        <a:solidFill>
          <a:schemeClr val="accent5">
            <a:lumMod val="40000"/>
            <a:lumOff val="6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b="1" kern="1200" dirty="0"/>
            <a:t>Study </a:t>
          </a:r>
          <a:r>
            <a:rPr lang="de-DE" sz="2200" b="1" kern="1200" dirty="0" err="1"/>
            <a:t>reform</a:t>
          </a:r>
          <a:r>
            <a:rPr lang="de-DE" sz="2200" b="1" kern="1200" dirty="0"/>
            <a:t> </a:t>
          </a:r>
          <a:r>
            <a:rPr lang="de-DE" sz="2200" b="1" kern="1200" dirty="0" err="1"/>
            <a:t>project</a:t>
          </a:r>
          <a:endParaRPr lang="de-DE" sz="2200" b="1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Lecture</a:t>
          </a:r>
          <a:r>
            <a:rPr lang="de-DE" sz="1800" kern="1200" dirty="0"/>
            <a:t> + </a:t>
          </a:r>
          <a:r>
            <a:rPr lang="de-DE" sz="1800" kern="1200" dirty="0" err="1"/>
            <a:t>seminar</a:t>
          </a:r>
          <a:endParaRPr lang="de-DE" sz="180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Funding </a:t>
          </a:r>
          <a:r>
            <a:rPr lang="de-DE" sz="1800" kern="1200" dirty="0" err="1"/>
            <a:t>for</a:t>
          </a:r>
          <a:r>
            <a:rPr lang="de-DE" sz="1800" kern="1200" dirty="0"/>
            <a:t> </a:t>
          </a:r>
          <a:r>
            <a:rPr lang="de-DE" sz="1800" kern="1200" dirty="0" err="1"/>
            <a:t>research</a:t>
          </a:r>
          <a:r>
            <a:rPr lang="de-DE" sz="1800" kern="1200" dirty="0"/>
            <a:t> </a:t>
          </a:r>
          <a:r>
            <a:rPr lang="de-DE" sz="1800" kern="1200" dirty="0" err="1"/>
            <a:t>associate</a:t>
          </a:r>
          <a:r>
            <a:rPr lang="de-DE" sz="1800" kern="1200" dirty="0"/>
            <a:t> and </a:t>
          </a:r>
          <a:r>
            <a:rPr lang="de-DE" sz="1800" kern="1200" dirty="0" err="1"/>
            <a:t>student</a:t>
          </a:r>
          <a:r>
            <a:rPr lang="de-DE" sz="1800" kern="1200" dirty="0"/>
            <a:t> </a:t>
          </a:r>
          <a:r>
            <a:rPr lang="de-DE" sz="1800" kern="1200" dirty="0" err="1"/>
            <a:t>assistant</a:t>
          </a:r>
          <a:r>
            <a:rPr lang="de-DE" sz="1800" kern="1200" dirty="0"/>
            <a:t>*</a:t>
          </a:r>
        </a:p>
      </dsp:txBody>
      <dsp:txXfrm rot="5400000">
        <a:off x="4390979" y="812800"/>
        <a:ext cx="2041585" cy="243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818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40821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Overall: Often, graduates can only be productively employed by companies with great effort and long training periods. This is a major obstacle to the increased expansion of renewable energies in the country. Three project goals were jointly defined for its elimination.</a:t>
            </a:r>
          </a:p>
          <a:p>
            <a:pPr algn="l"/>
            <a:r>
              <a:rPr lang="en-US" b="1" dirty="0"/>
              <a:t>Objective 1 - Issues we should try to perform:</a:t>
            </a:r>
            <a:r>
              <a:rPr lang="en-US" dirty="0"/>
              <a:t> </a:t>
            </a:r>
            <a:r>
              <a:rPr lang="en-US" sz="1800" b="0" i="0" u="none" strike="noStrike" baseline="0" dirty="0">
                <a:latin typeface="CIDFont+F2"/>
              </a:rPr>
              <a:t>1. The development fields for 10 </a:t>
            </a:r>
            <a:r>
              <a:rPr lang="de-DE" sz="1800" b="0" i="0" u="none" strike="noStrike" baseline="0" dirty="0" err="1">
                <a:latin typeface="CIDFont+F2"/>
              </a:rPr>
              <a:t>practical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modules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defined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mid</a:t>
            </a:r>
            <a:r>
              <a:rPr lang="de-DE" sz="1800" b="0" i="0" u="none" strike="noStrike" baseline="0" dirty="0">
                <a:latin typeface="CIDFont+F2"/>
              </a:rPr>
              <a:t> 2023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2. Learning resources for the 10 modules will be available as OER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2024 </a:t>
            </a:r>
            <a:r>
              <a:rPr lang="de-DE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First 2 prototypes will be concluded until autumn of 2024 </a:t>
            </a:r>
            <a:r>
              <a:rPr lang="en-US" sz="1800" b="1" i="0" u="none" strike="noStrike" baseline="0" dirty="0">
                <a:latin typeface="CIDFont+F2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Revised OERs will be available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spring </a:t>
            </a:r>
            <a:r>
              <a:rPr lang="de-DE" sz="1800" b="0" i="0" u="none" strike="noStrike" baseline="0" dirty="0" err="1">
                <a:latin typeface="CIDFont+F2"/>
              </a:rPr>
              <a:t>of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5. 8 further modules have been </a:t>
            </a:r>
            <a:r>
              <a:rPr lang="de-DE" sz="1800" b="0" i="0" u="none" strike="noStrike" baseline="0" dirty="0" err="1">
                <a:latin typeface="CIDFont+F2"/>
              </a:rPr>
              <a:t>piloted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2025 </a:t>
            </a:r>
            <a:r>
              <a:rPr lang="de-DE" sz="1800" b="1" i="0" u="none" strike="noStrike" baseline="0" dirty="0">
                <a:latin typeface="CIDFont+F2"/>
              </a:rPr>
              <a:t>|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en-US" sz="1800" b="0" i="0" u="none" strike="noStrike" baseline="0" dirty="0">
                <a:latin typeface="CIDFont+F2"/>
              </a:rPr>
              <a:t>6. </a:t>
            </a:r>
            <a:r>
              <a:rPr lang="en-US" sz="1800" b="0" i="0" u="none" strike="noStrike" baseline="0" dirty="0">
                <a:latin typeface="CIDFont+F1"/>
              </a:rPr>
              <a:t>The 10 new modules are </a:t>
            </a:r>
            <a:r>
              <a:rPr lang="de-DE" sz="1800" b="0" i="0" u="none" strike="noStrike" baseline="0" dirty="0" err="1">
                <a:latin typeface="CIDFont+F1"/>
              </a:rPr>
              <a:t>integrated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into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the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regular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curricula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until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autumn</a:t>
            </a:r>
            <a:r>
              <a:rPr lang="de-DE" sz="1800" b="0" i="0" u="none" strike="noStrike" baseline="0" dirty="0">
                <a:latin typeface="CIDFont+F1"/>
              </a:rPr>
              <a:t> 2025</a:t>
            </a:r>
            <a:endParaRPr lang="en-US" dirty="0"/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2-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de-DE" sz="1800" b="0" i="0" u="none" strike="noStrike" baseline="0" dirty="0">
                <a:latin typeface="CIDFont+F2"/>
              </a:rPr>
              <a:t>1. A </a:t>
            </a:r>
            <a:r>
              <a:rPr lang="de-DE" sz="1800" b="0" i="0" u="none" strike="noStrike" baseline="0" dirty="0" err="1">
                <a:latin typeface="CIDFont+F2"/>
              </a:rPr>
              <a:t>comprehensive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train</a:t>
            </a:r>
            <a:r>
              <a:rPr lang="de-DE" sz="1800" b="0" i="0" u="none" strike="noStrike" baseline="0" dirty="0">
                <a:latin typeface="CIDFont+F2"/>
              </a:rPr>
              <a:t>-</a:t>
            </a:r>
            <a:r>
              <a:rPr lang="de-DE" sz="1800" b="0" i="0" u="none" strike="noStrike" baseline="0" dirty="0" err="1">
                <a:latin typeface="CIDFont+F2"/>
              </a:rPr>
              <a:t>the</a:t>
            </a:r>
            <a:r>
              <a:rPr lang="de-DE" sz="1800" b="0" i="0" u="none" strike="noStrike" baseline="0" dirty="0">
                <a:latin typeface="CIDFont+F2"/>
              </a:rPr>
              <a:t>-trainer </a:t>
            </a:r>
            <a:r>
              <a:rPr lang="de-DE" sz="1800" b="0" i="0" u="none" strike="noStrike" baseline="0" dirty="0" err="1">
                <a:latin typeface="CIDFont+F2"/>
              </a:rPr>
              <a:t>concept</a:t>
            </a:r>
            <a:r>
              <a:rPr lang="de-DE" sz="1800" b="0" i="0" u="none" strike="noStrike" baseline="0" dirty="0">
                <a:latin typeface="CIDFont+F2"/>
              </a:rPr>
              <a:t> and </a:t>
            </a:r>
            <a:r>
              <a:rPr lang="de-DE" sz="1800" b="0" i="0" u="none" strike="noStrike" baseline="0" dirty="0" err="1">
                <a:latin typeface="CIDFont+F2"/>
              </a:rPr>
              <a:t>guidelines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are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available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autumn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r>
              <a:rPr lang="de-DE" sz="1800" b="1" i="0" u="none" strike="noStrike" baseline="0" dirty="0">
                <a:latin typeface="CIDFont+F2"/>
              </a:rPr>
              <a:t> | </a:t>
            </a:r>
            <a:r>
              <a:rPr lang="en-US" sz="1800" b="0" i="0" u="none" strike="noStrike" baseline="0" dirty="0">
                <a:latin typeface="CIDFont+F2"/>
              </a:rPr>
              <a:t>2. </a:t>
            </a:r>
            <a:r>
              <a:rPr lang="en-US" sz="1800" b="0" i="0" u="none" strike="noStrike" baseline="0" dirty="0">
                <a:latin typeface="CIDFont+F5"/>
              </a:rPr>
              <a:t>10 members of the teaching </a:t>
            </a:r>
            <a:r>
              <a:rPr lang="de-DE" sz="1800" b="0" i="0" u="none" strike="noStrike" baseline="0" dirty="0" err="1">
                <a:latin typeface="CIDFont+F5"/>
              </a:rPr>
              <a:t>staff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of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Ghanaian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>
                <a:latin typeface="CIDFont+F5"/>
              </a:rPr>
              <a:t>universities had a one month stay in Germany to experience </a:t>
            </a:r>
            <a:r>
              <a:rPr lang="de-DE" sz="1800" b="0" i="0" u="none" strike="noStrike" baseline="0" dirty="0" err="1">
                <a:latin typeface="CIDFont+F5"/>
              </a:rPr>
              <a:t>engineering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work</a:t>
            </a:r>
            <a:r>
              <a:rPr lang="de-DE" sz="1800" b="0" i="0" u="none" strike="noStrike" baseline="0" dirty="0">
                <a:latin typeface="CIDFont+F5"/>
              </a:rPr>
              <a:t> in German </a:t>
            </a:r>
            <a:r>
              <a:rPr lang="de-DE" sz="1800" b="0" i="0" u="none" strike="noStrike" baseline="0" dirty="0" err="1">
                <a:latin typeface="CIDFont+F5"/>
              </a:rPr>
              <a:t>companies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project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en-US" sz="1800" b="0" i="0" u="none" strike="noStrike" baseline="0" dirty="0" err="1">
                <a:latin typeface="CIDFont+F5"/>
              </a:rPr>
              <a:t>practise</a:t>
            </a:r>
            <a:r>
              <a:rPr lang="en-US" sz="1800" b="0" i="0" u="none" strike="noStrike" baseline="0" dirty="0">
                <a:latin typeface="CIDFont+F5"/>
              </a:rPr>
              <a:t> at the TU Berlin until </a:t>
            </a:r>
            <a:r>
              <a:rPr lang="de-DE" sz="1800" b="0" i="0" u="none" strike="noStrike" baseline="0" dirty="0" err="1">
                <a:latin typeface="CIDFont+F5"/>
              </a:rPr>
              <a:t>summer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3. </a:t>
            </a:r>
            <a:r>
              <a:rPr lang="en-US" sz="1800" b="0" i="0" u="none" strike="noStrike" baseline="0" dirty="0">
                <a:latin typeface="CIDFont+F5"/>
              </a:rPr>
              <a:t>A total of 20 professors / lecturers have been trained in </a:t>
            </a:r>
            <a:r>
              <a:rPr lang="de-DE" sz="1800" b="0" i="0" u="none" strike="noStrike" baseline="0" dirty="0" err="1">
                <a:latin typeface="CIDFont+F5"/>
              </a:rPr>
              <a:t>the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new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teaching</a:t>
            </a:r>
            <a:r>
              <a:rPr lang="de-DE" sz="1800" b="0" i="0" u="none" strike="noStrike" baseline="0" dirty="0">
                <a:latin typeface="CIDFont+F5"/>
              </a:rPr>
              <a:t>/</a:t>
            </a:r>
            <a:r>
              <a:rPr lang="de-DE" sz="1800" b="0" i="0" u="none" strike="noStrike" baseline="0" dirty="0" err="1">
                <a:latin typeface="CIDFont+F5"/>
              </a:rPr>
              <a:t>learning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formats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2024 </a:t>
            </a:r>
            <a:r>
              <a:rPr lang="de-DE" sz="1800" b="1" i="0" u="none" strike="noStrike" baseline="0" dirty="0">
                <a:latin typeface="CIDFont+F5"/>
              </a:rPr>
              <a:t>| </a:t>
            </a:r>
            <a:r>
              <a:rPr lang="en-US" sz="1800" b="0" i="0" u="none" strike="noStrike" baseline="0" dirty="0">
                <a:latin typeface="CIDFont+F2"/>
              </a:rPr>
              <a:t>4. </a:t>
            </a:r>
            <a:r>
              <a:rPr lang="en-US" sz="1800" b="0" i="0" u="none" strike="noStrike" baseline="0" dirty="0">
                <a:latin typeface="CIDFont+F5"/>
              </a:rPr>
              <a:t>The teaching / learning process in the 10 new modules has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accompanied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by</a:t>
            </a:r>
            <a:r>
              <a:rPr lang="de-DE" sz="1800" b="0" i="0" u="none" strike="noStrike" baseline="0" dirty="0">
                <a:latin typeface="CIDFont+F5"/>
              </a:rPr>
              <a:t> a </a:t>
            </a:r>
            <a:r>
              <a:rPr lang="de-DE" sz="1800" b="0" i="0" u="none" strike="noStrike" baseline="0" dirty="0" err="1">
                <a:latin typeface="CIDFont+F5"/>
              </a:rPr>
              <a:t>coaching</a:t>
            </a:r>
            <a:r>
              <a:rPr lang="de-DE" sz="1800" b="0" i="0" u="none" strike="noStrike" baseline="0" dirty="0">
                <a:latin typeface="CIDFont+F5"/>
              </a:rPr>
              <a:t> and </a:t>
            </a:r>
            <a:r>
              <a:rPr lang="de-DE" sz="1800" b="0" i="0" u="none" strike="noStrike" baseline="0" dirty="0" err="1">
                <a:latin typeface="CIDFont+F5"/>
              </a:rPr>
              <a:t>has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been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evaluated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until</a:t>
            </a:r>
            <a:r>
              <a:rPr lang="de-DE" sz="1800" b="0" i="0" u="none" strike="noStrike" baseline="0" dirty="0">
                <a:latin typeface="CIDFont+F5"/>
              </a:rPr>
              <a:t> </a:t>
            </a:r>
            <a:r>
              <a:rPr lang="de-DE" sz="1800" b="0" i="0" u="none" strike="noStrike" baseline="0" dirty="0" err="1">
                <a:latin typeface="CIDFont+F5"/>
              </a:rPr>
              <a:t>autumn</a:t>
            </a:r>
            <a:r>
              <a:rPr lang="de-DE" sz="1800" b="0" i="0" u="none" strike="noStrike" baseline="0" dirty="0">
                <a:latin typeface="CIDFont+F5"/>
              </a:rPr>
              <a:t> 2025 </a:t>
            </a:r>
          </a:p>
          <a:p>
            <a:pPr algn="l"/>
            <a:r>
              <a:rPr lang="de-DE" b="1" dirty="0" err="1"/>
              <a:t>Objective</a:t>
            </a:r>
            <a:r>
              <a:rPr lang="de-DE" b="1" dirty="0"/>
              <a:t> 3- </a:t>
            </a:r>
            <a:r>
              <a:rPr lang="de-DE" b="1" dirty="0" err="1"/>
              <a:t>Issues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try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perform: </a:t>
            </a:r>
            <a:r>
              <a:rPr lang="en-US" b="0" dirty="0"/>
              <a:t>1. 10 companies for the “Council for Education and Renewable Energies” have been identified and declared their willingness to contribute until spring 2023 </a:t>
            </a:r>
            <a:r>
              <a:rPr lang="en-US" b="1" dirty="0"/>
              <a:t>| </a:t>
            </a:r>
            <a:r>
              <a:rPr lang="en-US" b="0" dirty="0"/>
              <a:t>2. 10 other members of the network have been identified and declared their willingness to contribute until summer 2023 </a:t>
            </a:r>
            <a:r>
              <a:rPr lang="en-US" b="1" dirty="0"/>
              <a:t>| </a:t>
            </a:r>
            <a:r>
              <a:rPr lang="en-US" b="0" dirty="0"/>
              <a:t>3. Network members are actively participating in mutual visits to Ghana and Germany until spring 2023 </a:t>
            </a:r>
            <a:r>
              <a:rPr lang="en-US" b="1" dirty="0"/>
              <a:t>| </a:t>
            </a:r>
            <a:r>
              <a:rPr lang="en-US" b="0" dirty="0"/>
              <a:t>4. 20 network members participated in the needs </a:t>
            </a:r>
            <a:r>
              <a:rPr lang="de-DE" sz="1800" b="0" i="0" u="none" strike="noStrike" baseline="0" dirty="0" err="1">
                <a:latin typeface="CIDFont+F2"/>
              </a:rPr>
              <a:t>analysis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until</a:t>
            </a:r>
            <a:r>
              <a:rPr lang="de-DE" sz="1800" b="0" i="0" u="none" strike="noStrike" baseline="0" dirty="0">
                <a:latin typeface="CIDFont+F2"/>
              </a:rPr>
              <a:t> </a:t>
            </a:r>
            <a:r>
              <a:rPr lang="de-DE" sz="1800" b="0" i="0" u="none" strike="noStrike" baseline="0" dirty="0" err="1">
                <a:latin typeface="CIDFont+F2"/>
              </a:rPr>
              <a:t>summer</a:t>
            </a:r>
            <a:r>
              <a:rPr lang="de-DE" sz="1800" b="0" i="0" u="none" strike="noStrike" baseline="0" dirty="0">
                <a:latin typeface="CIDFont+F2"/>
              </a:rPr>
              <a:t>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D0C71-324D-4DB9-A713-6ADF96CF4169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6987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910138"/>
            <a:ext cx="8061325" cy="38100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239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11402" y="1619589"/>
            <a:ext cx="1298114" cy="1714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CBA4B6-5B60-DDE1-0EEB-9654CADF55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09787"/>
            <a:ext cx="1611433" cy="6108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6366E4-5635-49D0-D725-AF290B017E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19504"/>
            <a:ext cx="1080120" cy="4308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3"/>
            <a:ext cx="1080120" cy="1452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C490BE3-B8D9-405F-58D7-521FA9056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b="8115"/>
          <a:stretch/>
        </p:blipFill>
        <p:spPr>
          <a:xfrm>
            <a:off x="5209516" y="3644742"/>
            <a:ext cx="1868835" cy="7282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E929D6B-2069-C8AD-8832-8963E278E5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62978"/>
            <a:ext cx="1842676" cy="7997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7A49D0-8BFC-F052-AD7A-4D81CEBE29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69" y="1463532"/>
            <a:ext cx="731051" cy="7992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46F7B4F-AC17-9167-57FF-AC58D957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2620" t="3224"/>
          <a:stretch/>
        </p:blipFill>
        <p:spPr>
          <a:xfrm>
            <a:off x="6516216" y="2535044"/>
            <a:ext cx="1794662" cy="7997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924050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0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24050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Titel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presentation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 </a:t>
            </a:r>
            <a:fld id="{43356BE0-3B32-415A-86E2-4B8861AC1F6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7884367" y="24114"/>
            <a:ext cx="1229295" cy="1623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diagramDrawing" Target="../diagrams/drawing1.xm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12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12.jpeg"/><Relationship Id="rId10" Type="http://schemas.openxmlformats.org/officeDocument/2006/relationships/diagramLayout" Target="../diagrams/layout1.xml"/><Relationship Id="rId4" Type="http://schemas.openxmlformats.org/officeDocument/2006/relationships/image" Target="../media/image7.jpg"/><Relationship Id="rId9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g"/><Relationship Id="rId4" Type="http://schemas.openxmlformats.org/officeDocument/2006/relationships/image" Target="../media/image7.jp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10" Type="http://schemas.openxmlformats.org/officeDocument/2006/relationships/image" Target="../media/image21.png"/><Relationship Id="rId4" Type="http://schemas.openxmlformats.org/officeDocument/2006/relationships/image" Target="../media/image7.jp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547858"/>
            <a:ext cx="8061325" cy="743280"/>
          </a:xfrm>
        </p:spPr>
        <p:txBody>
          <a:bodyPr/>
          <a:lstStyle/>
          <a:p>
            <a:r>
              <a:rPr lang="de-DE" altLang="de-DE" dirty="0"/>
              <a:t>Professional Education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en-GB" altLang="de-DE" dirty="0"/>
              <a:t>Renewable</a:t>
            </a:r>
            <a:r>
              <a:rPr lang="de-DE" altLang="de-DE" dirty="0"/>
              <a:t> Energies in Ghana - </a:t>
            </a:r>
            <a:r>
              <a:rPr lang="de-DE" altLang="de-DE" dirty="0" err="1"/>
              <a:t>ProREG</a:t>
            </a:r>
            <a:endParaRPr lang="de-DE" altLang="de-DE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686397"/>
            <a:ext cx="8061325" cy="252441"/>
          </a:xfrm>
        </p:spPr>
        <p:txBody>
          <a:bodyPr/>
          <a:lstStyle/>
          <a:p>
            <a:r>
              <a:rPr lang="en-GB" altLang="de-DE" dirty="0"/>
              <a:t>Andrea Ruiz | TU Berlin | Kick-Off Meeting of ProREG, 5</a:t>
            </a:r>
            <a:r>
              <a:rPr lang="en-GB" altLang="de-DE" baseline="30000" dirty="0"/>
              <a:t>th</a:t>
            </a:r>
            <a:r>
              <a:rPr lang="en-GB" altLang="de-DE" dirty="0"/>
              <a:t> December 2022 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A7C5822-CBF2-D18B-BF27-9A60A864BF30}"/>
              </a:ext>
            </a:extLst>
          </p:cNvPr>
          <p:cNvGrpSpPr/>
          <p:nvPr/>
        </p:nvGrpSpPr>
        <p:grpSpPr>
          <a:xfrm>
            <a:off x="5580112" y="6051032"/>
            <a:ext cx="3240360" cy="813912"/>
            <a:chOff x="5580112" y="6051032"/>
            <a:chExt cx="3240360" cy="81391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97BF26C-FBDC-22DA-05E2-1C26C10AC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A99E6A-CF36-101A-655C-2A925493E886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project-based courses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945660"/>
            <a:ext cx="7496967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2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43EC8B2D-C7BA-6E23-A640-A87D7A5DC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4878638"/>
              </p:ext>
            </p:extLst>
          </p:nvPr>
        </p:nvGraphicFramePr>
        <p:xfrm>
          <a:off x="1091763" y="1900639"/>
          <a:ext cx="643256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51944EEF-B1BE-E896-98AB-FF7730F5D69B}"/>
              </a:ext>
            </a:extLst>
          </p:cNvPr>
          <p:cNvSpPr txBox="1"/>
          <p:nvPr/>
        </p:nvSpPr>
        <p:spPr>
          <a:xfrm>
            <a:off x="139906" y="6029792"/>
            <a:ext cx="3819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*Funding </a:t>
            </a:r>
            <a:r>
              <a:rPr lang="de-DE" dirty="0" err="1"/>
              <a:t>duration</a:t>
            </a:r>
            <a:r>
              <a:rPr lang="de-DE" dirty="0"/>
              <a:t>: 2 </a:t>
            </a:r>
            <a:r>
              <a:rPr lang="de-DE" dirty="0" err="1"/>
              <a:t>years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2599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Solar Powers </a:t>
            </a:r>
            <a:r>
              <a:rPr lang="en-GB" altLang="de-DE" dirty="0" err="1"/>
              <a:t>e.V.</a:t>
            </a:r>
            <a:endParaRPr lang="en-GB" altLang="de-DE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5869"/>
            <a:ext cx="7468310" cy="4067175"/>
          </a:xfrm>
        </p:spPr>
        <p:txBody>
          <a:bodyPr/>
          <a:lstStyle/>
          <a:p>
            <a:pPr marL="447675" lvl="1" indent="-265113">
              <a:buFont typeface="Wingdings" panose="05000000000000000000" pitchFamily="2" charset="2"/>
              <a:buChar char="Ø"/>
            </a:pPr>
            <a:r>
              <a:rPr lang="en-GB" altLang="de-DE" sz="1600" dirty="0"/>
              <a:t>Emerged from the energy seminar 2014/2015 as a result of a feasibility study (previous: potential analysis for the use of solar energy on rooftops of the TU)</a:t>
            </a:r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r>
              <a:rPr lang="en-GB" altLang="de-DE" sz="1600" dirty="0"/>
              <a:t>Non-profit association since 2015, signed a contract with the TU for the use of the rooftop area</a:t>
            </a:r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r>
              <a:rPr lang="en-GB" altLang="de-DE" sz="1600" dirty="0"/>
              <a:t>Through cooperation with companies and crowdfunding campaigns the needed investment was gathered after 2 years</a:t>
            </a:r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r>
              <a:rPr lang="en-GB" altLang="de-DE" sz="1600" dirty="0"/>
              <a:t>Development of </a:t>
            </a:r>
            <a:r>
              <a:rPr lang="en-GB" altLang="de-DE" sz="1600" dirty="0" err="1"/>
              <a:t>tu</a:t>
            </a:r>
            <a:r>
              <a:rPr lang="en-GB" altLang="de-DE" sz="1600" dirty="0"/>
              <a:t> project</a:t>
            </a:r>
          </a:p>
          <a:p>
            <a:pPr marL="182562" lvl="1" indent="0">
              <a:buNone/>
            </a:pPr>
            <a:r>
              <a:rPr lang="en-GB" altLang="de-DE" sz="1600" dirty="0"/>
              <a:t>     “Renewables for the TU” and</a:t>
            </a:r>
          </a:p>
          <a:p>
            <a:pPr marL="182562" lvl="1" indent="0">
              <a:buNone/>
            </a:pPr>
            <a:r>
              <a:rPr lang="en-GB" altLang="de-DE" sz="1600" dirty="0"/>
              <a:t>     interdisciplinary courses with a focus</a:t>
            </a:r>
          </a:p>
          <a:p>
            <a:pPr marL="182562" lvl="1" indent="0">
              <a:buNone/>
            </a:pPr>
            <a:r>
              <a:rPr lang="en-GB" altLang="de-DE" sz="1600" dirty="0"/>
              <a:t>     on design of PV systems</a:t>
            </a:r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pic>
        <p:nvPicPr>
          <p:cNvPr id="15" name="Picture 1">
            <a:extLst>
              <a:ext uri="{FF2B5EF4-FFF2-40B4-BE49-F238E27FC236}">
                <a16:creationId xmlns:a16="http://schemas.microsoft.com/office/drawing/2014/main" id="{528DF892-FB4F-357C-6465-392B7C304E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726" y="4078756"/>
            <a:ext cx="3048875" cy="2032584"/>
          </a:xfrm>
          <a:prstGeom prst="rect">
            <a:avLst/>
          </a:prstGeom>
        </p:spPr>
      </p:pic>
      <p:pic>
        <p:nvPicPr>
          <p:cNvPr id="16" name="Google Shape;192;p22">
            <a:extLst>
              <a:ext uri="{FF2B5EF4-FFF2-40B4-BE49-F238E27FC236}">
                <a16:creationId xmlns:a16="http://schemas.microsoft.com/office/drawing/2014/main" id="{8B79858C-70B9-3C7B-EFD4-1A91E10DA715}"/>
              </a:ext>
            </a:extLst>
          </p:cNvPr>
          <p:cNvPicPr/>
          <p:nvPr/>
        </p:nvPicPr>
        <p:blipFill>
          <a:blip r:embed="rId9">
            <a:alphaModFix/>
          </a:blip>
          <a:srcRect t="50575"/>
          <a:stretch/>
        </p:blipFill>
        <p:spPr bwMode="auto">
          <a:xfrm>
            <a:off x="1562613" y="5487814"/>
            <a:ext cx="1929088" cy="768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Installation of PV system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926820"/>
            <a:ext cx="7496967" cy="4067175"/>
          </a:xfrm>
        </p:spPr>
        <p:txBody>
          <a:bodyPr/>
          <a:lstStyle/>
          <a:p>
            <a:pPr marL="447675" indent="-265113">
              <a:buFont typeface="Wingdings" panose="05000000000000000000" pitchFamily="2" charset="2"/>
              <a:buChar char="Ø"/>
            </a:pPr>
            <a:r>
              <a:rPr lang="en-GB" altLang="de-DE" sz="1600" dirty="0"/>
              <a:t>November 2016 with the support of professional engineers 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GB" altLang="de-DE" sz="1600" dirty="0">
                <a:sym typeface="Wingdings" panose="05000000000000000000" pitchFamily="2" charset="2"/>
              </a:rPr>
              <a:t>Brought into service in March 2017  since then official plant operator and in charge of O&amp;M </a:t>
            </a:r>
            <a:endParaRPr lang="en-GB" altLang="de-DE" sz="1600" dirty="0"/>
          </a:p>
          <a:p>
            <a:endParaRPr lang="en-US" sz="16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4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pic>
        <p:nvPicPr>
          <p:cNvPr id="4" name="Google Shape;140;p18">
            <a:extLst>
              <a:ext uri="{FF2B5EF4-FFF2-40B4-BE49-F238E27FC236}">
                <a16:creationId xmlns:a16="http://schemas.microsoft.com/office/drawing/2014/main" id="{F3531FB5-A0C9-5315-F001-9D2A77DD93CA}"/>
              </a:ext>
            </a:extLst>
          </p:cNvPr>
          <p:cNvPicPr/>
          <p:nvPr/>
        </p:nvPicPr>
        <p:blipFill>
          <a:blip r:embed="rId9">
            <a:alphaModFix/>
          </a:blip>
          <a:srcRect l="4960" t="5339" r="-4959" b="-5338"/>
          <a:stretch/>
        </p:blipFill>
        <p:spPr bwMode="auto">
          <a:xfrm>
            <a:off x="464230" y="3160981"/>
            <a:ext cx="4116659" cy="25722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oogle Shape;141;p18">
            <a:extLst>
              <a:ext uri="{FF2B5EF4-FFF2-40B4-BE49-F238E27FC236}">
                <a16:creationId xmlns:a16="http://schemas.microsoft.com/office/drawing/2014/main" id="{49CA608E-C8D6-A53F-3860-0D64C5DC14E0}"/>
              </a:ext>
            </a:extLst>
          </p:cNvPr>
          <p:cNvPicPr/>
          <p:nvPr/>
        </p:nvPicPr>
        <p:blipFill>
          <a:blip r:embed="rId10">
            <a:alphaModFix/>
          </a:blip>
          <a:srcRect b="16631"/>
          <a:stretch/>
        </p:blipFill>
        <p:spPr bwMode="auto">
          <a:xfrm>
            <a:off x="4427984" y="3160982"/>
            <a:ext cx="3668752" cy="2432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66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5EBD641-7A85-2E6E-EF3F-4ACC91FC367B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3DBA98D-85B3-828F-4790-28A6E4FA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833DB066-243F-DAE9-82C0-EDBBE4A2F5F1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pic>
        <p:nvPicPr>
          <p:cNvPr id="6" name="Picture 7" descr="TU_Logo_lang_RGB_rot_PPT-2">
            <a:extLst>
              <a:ext uri="{FF2B5EF4-FFF2-40B4-BE49-F238E27FC236}">
                <a16:creationId xmlns:a16="http://schemas.microsoft.com/office/drawing/2014/main" id="{7C92D2A1-A354-959E-8E36-1E80DC3482B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131678C-4C24-41D3-1021-9B0A71051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Facts and figures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FFD6B-9565-28D9-4ED2-628ECE07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926820"/>
            <a:ext cx="7496967" cy="4067175"/>
          </a:xfrm>
        </p:spPr>
        <p:txBody>
          <a:bodyPr/>
          <a:lstStyle/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altLang="de-DE" sz="1600" dirty="0"/>
              <a:t>Capacity: 30 </a:t>
            </a:r>
            <a:r>
              <a:rPr lang="en-US" altLang="de-DE" sz="1600" dirty="0" err="1"/>
              <a:t>kWp</a:t>
            </a:r>
            <a:r>
              <a:rPr lang="en-US" altLang="de-DE" sz="1600" dirty="0"/>
              <a:t> </a:t>
            </a:r>
          </a:p>
          <a:p>
            <a:pPr marL="182562" indent="0"/>
            <a:r>
              <a:rPr lang="en-US" altLang="de-DE" sz="1600" dirty="0">
                <a:sym typeface="Wingdings" panose="05000000000000000000" pitchFamily="2" charset="2"/>
              </a:rPr>
              <a:t>     </a:t>
            </a:r>
            <a:r>
              <a:rPr lang="en-US" altLang="de-DE" sz="1600" dirty="0"/>
              <a:t> 28.500 kWh/a 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US" altLang="de-DE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altLang="de-DE" sz="1600" dirty="0"/>
              <a:t>107 solar panels and</a:t>
            </a:r>
          </a:p>
          <a:p>
            <a:pPr marL="182562" indent="0"/>
            <a:r>
              <a:rPr lang="en-US" altLang="de-DE" sz="1600" dirty="0"/>
              <a:t>     1 SMA inverter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US" altLang="de-DE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altLang="de-DE" sz="1600" dirty="0"/>
              <a:t>Installation costs: </a:t>
            </a:r>
          </a:p>
          <a:p>
            <a:pPr marL="182562" indent="0"/>
            <a:r>
              <a:rPr lang="en-US" altLang="de-DE" sz="1600" dirty="0"/>
              <a:t>     approx. 52.000 €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US" altLang="de-DE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altLang="de-DE" sz="1600" dirty="0"/>
              <a:t>LCOE: 9,58 </a:t>
            </a:r>
            <a:r>
              <a:rPr lang="en-US" altLang="de-DE" sz="1600" dirty="0" err="1"/>
              <a:t>ct</a:t>
            </a:r>
            <a:r>
              <a:rPr lang="en-US" altLang="de-DE" sz="1600" dirty="0"/>
              <a:t>/kWh</a:t>
            </a:r>
          </a:p>
          <a:p>
            <a:pPr marL="182562" indent="0"/>
            <a:endParaRPr lang="en-US" altLang="de-DE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altLang="de-DE" sz="1600" dirty="0"/>
              <a:t>The engendered electricity is fed into the grid </a:t>
            </a:r>
            <a:r>
              <a:rPr lang="en-US" altLang="de-DE" sz="1600" dirty="0">
                <a:sym typeface="Wingdings" panose="05000000000000000000" pitchFamily="2" charset="2"/>
              </a:rPr>
              <a:t></a:t>
            </a:r>
            <a:r>
              <a:rPr lang="en-US" altLang="de-DE" sz="1600" dirty="0"/>
              <a:t> the generated revenue of about 3.000 € is used to fund other non-profit student initiatives or other projects in the fields of RE, environmental protection and education.</a:t>
            </a:r>
          </a:p>
          <a:p>
            <a:endParaRPr lang="en-US" sz="16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9E3588-83AA-F625-50A0-79F2B2984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5</a:t>
            </a:fld>
            <a:endParaRPr lang="de-DE" altLang="de-DE" dirty="0"/>
          </a:p>
        </p:txBody>
      </p:sp>
      <p:pic>
        <p:nvPicPr>
          <p:cNvPr id="7" name="Picture 23" descr="TU_130227_PPT_Bild-Aussicht_Streifen">
            <a:extLst>
              <a:ext uri="{FF2B5EF4-FFF2-40B4-BE49-F238E27FC236}">
                <a16:creationId xmlns:a16="http://schemas.microsoft.com/office/drawing/2014/main" id="{F3C03787-4529-BBB9-4EB7-2BEB497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E4B407A-0775-41FB-A19B-87F7EDB59C67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6B45AD7-D888-D41F-1DC0-9A483336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57A41FA-DE02-2E12-B378-82502D9B30DD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9C637D9-3F7B-641C-F866-89A1FFBD60CC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6243A7C-289E-827A-D7CC-1A6DCF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933E3FA-3A4D-F5B7-3253-A1D8D01DF039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1B44C173-C6A5-4BBC-DC9F-90F152A16D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pic>
        <p:nvPicPr>
          <p:cNvPr id="19" name="Google Shape;150;p19">
            <a:extLst>
              <a:ext uri="{FF2B5EF4-FFF2-40B4-BE49-F238E27FC236}">
                <a16:creationId xmlns:a16="http://schemas.microsoft.com/office/drawing/2014/main" id="{BCF0AB2F-3456-091F-840D-5C810C6CCAE7}"/>
              </a:ext>
            </a:extLst>
          </p:cNvPr>
          <p:cNvPicPr/>
          <p:nvPr/>
        </p:nvPicPr>
        <p:blipFill>
          <a:blip r:embed="rId9">
            <a:alphaModFix/>
          </a:blip>
          <a:srcRect/>
          <a:stretch/>
        </p:blipFill>
        <p:spPr bwMode="auto">
          <a:xfrm>
            <a:off x="3275856" y="1956192"/>
            <a:ext cx="4627359" cy="2657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21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Study reform project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6873"/>
            <a:ext cx="7468310" cy="4067175"/>
          </a:xfrm>
        </p:spPr>
        <p:txBody>
          <a:bodyPr/>
          <a:lstStyle/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sz="1600" i="1" dirty="0" err="1">
                <a:sym typeface="Wingdings" panose="05000000000000000000" pitchFamily="2" charset="2"/>
              </a:rPr>
              <a:t>Projektlehre</a:t>
            </a:r>
            <a:r>
              <a:rPr lang="en-US" sz="1600" i="1" dirty="0">
                <a:sym typeface="Wingdings" panose="05000000000000000000" pitchFamily="2" charset="2"/>
              </a:rPr>
              <a:t> </a:t>
            </a:r>
            <a:r>
              <a:rPr lang="en-US" sz="1600" i="1" dirty="0" err="1">
                <a:sym typeface="Wingdings" panose="05000000000000000000" pitchFamily="2" charset="2"/>
              </a:rPr>
              <a:t>Photovoltaik</a:t>
            </a:r>
            <a:r>
              <a:rPr lang="en-US" sz="1600" i="1" dirty="0">
                <a:sym typeface="Wingdings" panose="05000000000000000000" pitchFamily="2" charset="2"/>
              </a:rPr>
              <a:t> (Project Teaching Photovoltaics) </a:t>
            </a:r>
            <a:r>
              <a:rPr lang="en-US" sz="1600" dirty="0">
                <a:sym typeface="Wingdings" panose="05000000000000000000" pitchFamily="2" charset="2"/>
              </a:rPr>
              <a:t>to teach students how to design a PV system considering not only technical, but also legal and economical aspects based on a specific project </a:t>
            </a:r>
          </a:p>
          <a:p>
            <a:pPr marL="855663" lvl="2" indent="-265113">
              <a:buNone/>
            </a:pPr>
            <a:r>
              <a:rPr lang="en-US" sz="1600" dirty="0">
                <a:sym typeface="Wingdings" panose="05000000000000000000" pitchFamily="2" charset="2"/>
              </a:rPr>
              <a:t>	 eligible by any student, but in the </a:t>
            </a:r>
            <a:r>
              <a:rPr lang="en-US" sz="1600" dirty="0" err="1">
                <a:sym typeface="Wingdings" panose="05000000000000000000" pitchFamily="2" charset="2"/>
              </a:rPr>
              <a:t>currila</a:t>
            </a:r>
            <a:r>
              <a:rPr lang="en-US" sz="1600" dirty="0">
                <a:sym typeface="Wingdings" panose="05000000000000000000" pitchFamily="2" charset="2"/>
              </a:rPr>
              <a:t> of students from electrical, mechanical, civil, industrial and physical engineering 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US" sz="1600" dirty="0">
              <a:sym typeface="Wingdings" panose="05000000000000000000" pitchFamily="2" charset="2"/>
            </a:endParaRPr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sz="1600" i="1" dirty="0" err="1"/>
              <a:t>Projektlehre</a:t>
            </a:r>
            <a:r>
              <a:rPr lang="en-US" sz="1600" i="1" dirty="0"/>
              <a:t> </a:t>
            </a:r>
            <a:r>
              <a:rPr lang="en-US" sz="1600" i="1" dirty="0" err="1"/>
              <a:t>Solarenergie</a:t>
            </a:r>
            <a:r>
              <a:rPr lang="en-US" sz="1600" i="1" dirty="0"/>
              <a:t> </a:t>
            </a:r>
            <a:r>
              <a:rPr lang="en-US" sz="1600" i="1" dirty="0">
                <a:sym typeface="Wingdings" panose="05000000000000000000" pitchFamily="2" charset="2"/>
              </a:rPr>
              <a:t>(Project Teaching Solar Energy)</a:t>
            </a:r>
            <a:r>
              <a:rPr lang="en-US" sz="1600" b="1" dirty="0"/>
              <a:t> </a:t>
            </a: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/>
              <a:t> expansion to include the heat sector through solar thermal (until 2021) </a:t>
            </a:r>
          </a:p>
          <a:p>
            <a:pPr marL="447675" indent="-265113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indent="-265113">
              <a:buFont typeface="Wingdings" panose="05000000000000000000" pitchFamily="2" charset="2"/>
              <a:buChar char="Ø"/>
            </a:pPr>
            <a:r>
              <a:rPr lang="en-US" sz="1600" dirty="0"/>
              <a:t>Since July 2021 </a:t>
            </a:r>
            <a:r>
              <a:rPr lang="en-US" sz="1600" i="1" dirty="0" err="1"/>
              <a:t>Praxislehre</a:t>
            </a:r>
            <a:r>
              <a:rPr lang="en-US" sz="1600" i="1" dirty="0"/>
              <a:t> </a:t>
            </a:r>
            <a:r>
              <a:rPr lang="en-US" sz="1600" i="1" dirty="0" err="1"/>
              <a:t>Solarcampus</a:t>
            </a:r>
            <a:r>
              <a:rPr lang="en-US" sz="1600" i="1" dirty="0"/>
              <a:t> </a:t>
            </a:r>
            <a:r>
              <a:rPr lang="en-US" sz="1600" dirty="0"/>
              <a:t>(Praxis Teaching Solar Campus) as a new SRP until 2023</a:t>
            </a:r>
          </a:p>
          <a:p>
            <a:pPr marL="855663" lvl="2" indent="-265113">
              <a:buNone/>
            </a:pPr>
            <a:r>
              <a:rPr lang="en-US" sz="1600" dirty="0">
                <a:sym typeface="Wingdings" panose="05000000000000000000" pitchFamily="2" charset="2"/>
              </a:rPr>
              <a:t>	 h</a:t>
            </a:r>
            <a:r>
              <a:rPr lang="en-US" sz="1600" dirty="0"/>
              <a:t>eat is no longer part of the lecture part, integration of safety technology and development of a guideline, focus on public buildings</a:t>
            </a: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62078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Building blocks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52137"/>
            <a:ext cx="7468310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10145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sp>
        <p:nvSpPr>
          <p:cNvPr id="15" name="Google Shape;231;p25">
            <a:extLst>
              <a:ext uri="{FF2B5EF4-FFF2-40B4-BE49-F238E27FC236}">
                <a16:creationId xmlns:a16="http://schemas.microsoft.com/office/drawing/2014/main" id="{5DE64438-8346-4AE2-1633-C8CAF45C8B92}"/>
              </a:ext>
            </a:extLst>
          </p:cNvPr>
          <p:cNvSpPr/>
          <p:nvPr/>
        </p:nvSpPr>
        <p:spPr bwMode="auto">
          <a:xfrm>
            <a:off x="523269" y="1909154"/>
            <a:ext cx="2978659" cy="2960006"/>
          </a:xfrm>
          <a:prstGeom prst="ellipse">
            <a:avLst/>
          </a:prstGeom>
          <a:solidFill>
            <a:schemeClr val="accent5">
              <a:lumMod val="40000"/>
              <a:lumOff val="60000"/>
              <a:alpha val="74902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1800" b="1" dirty="0">
                <a:latin typeface="Oswald"/>
                <a:ea typeface="Oswald"/>
                <a:cs typeface="Oswald"/>
              </a:rPr>
              <a:t>Theory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1800" dirty="0">
                <a:latin typeface="Oswald"/>
                <a:ea typeface="Oswald"/>
                <a:cs typeface="Oswald"/>
              </a:rPr>
              <a:t>Teaching </a:t>
            </a:r>
            <a:r>
              <a:rPr lang="de-DE" sz="1800" dirty="0" err="1">
                <a:latin typeface="Oswald"/>
                <a:ea typeface="Oswald"/>
                <a:cs typeface="Oswald"/>
              </a:rPr>
              <a:t>of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technical</a:t>
            </a:r>
            <a:r>
              <a:rPr lang="de-DE" sz="1800" dirty="0">
                <a:latin typeface="Oswald"/>
                <a:ea typeface="Oswald"/>
                <a:cs typeface="Oswald"/>
              </a:rPr>
              <a:t>, legal and </a:t>
            </a:r>
            <a:r>
              <a:rPr lang="de-DE" sz="1800" dirty="0" err="1">
                <a:latin typeface="Oswald"/>
                <a:ea typeface="Oswald"/>
                <a:cs typeface="Oswald"/>
              </a:rPr>
              <a:t>economical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basics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regarding</a:t>
            </a:r>
            <a:r>
              <a:rPr lang="de-DE" sz="1800" dirty="0">
                <a:latin typeface="Oswald"/>
                <a:ea typeface="Oswald"/>
                <a:cs typeface="Oswald"/>
              </a:rPr>
              <a:t> PV</a:t>
            </a:r>
            <a:endParaRPr sz="1050" dirty="0"/>
          </a:p>
        </p:txBody>
      </p:sp>
      <p:sp>
        <p:nvSpPr>
          <p:cNvPr id="16" name="Google Shape;232;p25">
            <a:extLst>
              <a:ext uri="{FF2B5EF4-FFF2-40B4-BE49-F238E27FC236}">
                <a16:creationId xmlns:a16="http://schemas.microsoft.com/office/drawing/2014/main" id="{11BA0E23-E0BB-4ABA-4026-9BCD0CFBC7F7}"/>
              </a:ext>
            </a:extLst>
          </p:cNvPr>
          <p:cNvSpPr/>
          <p:nvPr/>
        </p:nvSpPr>
        <p:spPr bwMode="auto">
          <a:xfrm>
            <a:off x="4506673" y="1790674"/>
            <a:ext cx="3506679" cy="3473391"/>
          </a:xfrm>
          <a:prstGeom prst="ellipse">
            <a:avLst/>
          </a:prstGeom>
          <a:solidFill>
            <a:schemeClr val="accent5">
              <a:lumMod val="40000"/>
              <a:lumOff val="60000"/>
              <a:alpha val="56078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1800" b="1" dirty="0" err="1">
                <a:latin typeface="Oswald"/>
                <a:ea typeface="Oswald"/>
                <a:cs typeface="Oswald"/>
              </a:rPr>
              <a:t>Practical</a:t>
            </a:r>
            <a:r>
              <a:rPr lang="de-DE" sz="1800" b="1" dirty="0">
                <a:latin typeface="Oswald"/>
                <a:ea typeface="Oswald"/>
                <a:cs typeface="Oswald"/>
              </a:rPr>
              <a:t> 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1800" dirty="0" err="1">
                <a:latin typeface="Oswald"/>
                <a:ea typeface="Oswald"/>
                <a:cs typeface="Oswald"/>
              </a:rPr>
              <a:t>Application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of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theory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through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the</a:t>
            </a:r>
            <a:r>
              <a:rPr lang="de-DE" sz="1800" dirty="0">
                <a:latin typeface="Oswald"/>
                <a:ea typeface="Oswald"/>
                <a:cs typeface="Oswald"/>
              </a:rPr>
              <a:t> design </a:t>
            </a:r>
            <a:r>
              <a:rPr lang="de-DE" sz="1800" dirty="0" err="1">
                <a:latin typeface="Oswald"/>
                <a:ea typeface="Oswald"/>
                <a:cs typeface="Oswald"/>
              </a:rPr>
              <a:t>of</a:t>
            </a:r>
            <a:r>
              <a:rPr lang="de-DE" sz="1800" dirty="0">
                <a:latin typeface="Oswald"/>
                <a:ea typeface="Oswald"/>
                <a:cs typeface="Oswald"/>
              </a:rPr>
              <a:t> a PV </a:t>
            </a:r>
            <a:r>
              <a:rPr lang="de-DE" sz="1800" dirty="0" err="1">
                <a:latin typeface="Oswald"/>
                <a:ea typeface="Oswald"/>
                <a:cs typeface="Oswald"/>
              </a:rPr>
              <a:t>system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including</a:t>
            </a:r>
            <a:r>
              <a:rPr lang="de-DE" sz="1800" dirty="0">
                <a:latin typeface="Oswald"/>
                <a:ea typeface="Oswald"/>
                <a:cs typeface="Oswald"/>
              </a:rPr>
              <a:t> all relevant </a:t>
            </a:r>
            <a:r>
              <a:rPr lang="de-DE" sz="1800" dirty="0" err="1">
                <a:latin typeface="Oswald"/>
                <a:ea typeface="Oswald"/>
                <a:cs typeface="Oswald"/>
              </a:rPr>
              <a:t>aspects</a:t>
            </a:r>
            <a:r>
              <a:rPr lang="de-DE" sz="1800" dirty="0">
                <a:latin typeface="Oswald"/>
                <a:ea typeface="Oswald"/>
                <a:cs typeface="Oswald"/>
              </a:rPr>
              <a:t>, </a:t>
            </a:r>
            <a:r>
              <a:rPr lang="de-DE" sz="1800" dirty="0" err="1">
                <a:latin typeface="Oswald"/>
                <a:ea typeface="Oswald"/>
                <a:cs typeface="Oswald"/>
              </a:rPr>
              <a:t>validation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of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results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with</a:t>
            </a:r>
            <a:r>
              <a:rPr lang="de-DE" sz="1800" dirty="0">
                <a:latin typeface="Oswald"/>
                <a:ea typeface="Oswald"/>
                <a:cs typeface="Oswald"/>
              </a:rPr>
              <a:t> PV*Sol </a:t>
            </a:r>
            <a:r>
              <a:rPr lang="de-DE" sz="1800" dirty="0">
                <a:latin typeface="Oswald"/>
                <a:ea typeface="Oswald"/>
                <a:cs typeface="Oswald"/>
                <a:sym typeface="Wingdings" panose="05000000000000000000" pitchFamily="2" charset="2"/>
              </a:rPr>
              <a:t> </a:t>
            </a:r>
            <a:r>
              <a:rPr lang="de-DE" sz="1800" dirty="0" err="1">
                <a:latin typeface="Oswald"/>
                <a:ea typeface="Oswald"/>
                <a:cs typeface="Oswald"/>
                <a:sym typeface="Wingdings" panose="05000000000000000000" pitchFamily="2" charset="2"/>
              </a:rPr>
              <a:t>report</a:t>
            </a:r>
            <a:r>
              <a:rPr lang="de-DE" sz="1800" dirty="0">
                <a:latin typeface="Oswald"/>
                <a:ea typeface="Oswald"/>
                <a:cs typeface="Oswald"/>
                <a:sym typeface="Wingdings" panose="05000000000000000000" pitchFamily="2" charset="2"/>
              </a:rPr>
              <a:t> +</a:t>
            </a:r>
            <a:r>
              <a:rPr lang="de-DE" sz="1800" dirty="0">
                <a:latin typeface="Oswald"/>
                <a:ea typeface="Oswald"/>
                <a:cs typeface="Oswald"/>
              </a:rPr>
              <a:t> “Pitch” </a:t>
            </a:r>
            <a:r>
              <a:rPr lang="de-DE" sz="1800" dirty="0" err="1">
                <a:latin typeface="Oswald"/>
                <a:ea typeface="Oswald"/>
                <a:cs typeface="Oswald"/>
              </a:rPr>
              <a:t>with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results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for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customer</a:t>
            </a:r>
            <a:endParaRPr sz="1050" dirty="0"/>
          </a:p>
        </p:txBody>
      </p:sp>
      <p:sp>
        <p:nvSpPr>
          <p:cNvPr id="17" name="Google Shape;233;p25">
            <a:extLst>
              <a:ext uri="{FF2B5EF4-FFF2-40B4-BE49-F238E27FC236}">
                <a16:creationId xmlns:a16="http://schemas.microsoft.com/office/drawing/2014/main" id="{6A383983-7289-A452-78EF-39FB907BF303}"/>
              </a:ext>
            </a:extLst>
          </p:cNvPr>
          <p:cNvSpPr/>
          <p:nvPr/>
        </p:nvSpPr>
        <p:spPr bwMode="auto">
          <a:xfrm>
            <a:off x="2341833" y="3837196"/>
            <a:ext cx="2153953" cy="206392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1800" dirty="0">
                <a:latin typeface="Oswald"/>
                <a:ea typeface="Oswald"/>
                <a:cs typeface="Oswald"/>
              </a:rPr>
              <a:t>Input/</a:t>
            </a:r>
            <a:r>
              <a:rPr lang="de-DE" sz="1800" dirty="0" err="1">
                <a:latin typeface="Oswald"/>
                <a:ea typeface="Oswald"/>
                <a:cs typeface="Oswald"/>
              </a:rPr>
              <a:t>short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presentation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of</a:t>
            </a:r>
            <a:r>
              <a:rPr lang="de-DE" sz="1800" dirty="0">
                <a:latin typeface="Oswald"/>
                <a:ea typeface="Oswald"/>
                <a:cs typeface="Oswald"/>
              </a:rPr>
              <a:t> a </a:t>
            </a:r>
            <a:r>
              <a:rPr lang="de-DE" sz="1800" dirty="0" err="1">
                <a:latin typeface="Oswald"/>
                <a:ea typeface="Oswald"/>
                <a:cs typeface="Oswald"/>
              </a:rPr>
              <a:t>topic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for</a:t>
            </a:r>
            <a:r>
              <a:rPr lang="de-DE" sz="1800" dirty="0">
                <a:latin typeface="Oswald"/>
                <a:ea typeface="Oswald"/>
                <a:cs typeface="Oswald"/>
              </a:rPr>
              <a:t> a </a:t>
            </a:r>
            <a:r>
              <a:rPr lang="de-DE" sz="1800" dirty="0" err="1">
                <a:latin typeface="Oswald"/>
                <a:ea typeface="Oswald"/>
                <a:cs typeface="Oswald"/>
              </a:rPr>
              <a:t>deeper</a:t>
            </a:r>
            <a:r>
              <a:rPr lang="de-DE" sz="1800" dirty="0">
                <a:latin typeface="Oswald"/>
                <a:ea typeface="Oswald"/>
                <a:cs typeface="Oswald"/>
              </a:rPr>
              <a:t> </a:t>
            </a:r>
            <a:r>
              <a:rPr lang="de-DE" sz="1800" dirty="0" err="1">
                <a:latin typeface="Oswald"/>
                <a:ea typeface="Oswald"/>
                <a:cs typeface="Oswald"/>
              </a:rPr>
              <a:t>understanding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325874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Installation workshop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66873"/>
            <a:ext cx="7468310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02017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pic>
        <p:nvPicPr>
          <p:cNvPr id="25" name="Grafik 24">
            <a:extLst>
              <a:ext uri="{FF2B5EF4-FFF2-40B4-BE49-F238E27FC236}">
                <a16:creationId xmlns:a16="http://schemas.microsoft.com/office/drawing/2014/main" id="{2866D6B5-5D9D-869D-F991-23E73C4683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2148" y="3157025"/>
            <a:ext cx="5148763" cy="2896179"/>
          </a:xfrm>
          <a:prstGeom prst="rect">
            <a:avLst/>
          </a:prstGeom>
        </p:spPr>
      </p:pic>
      <p:pic>
        <p:nvPicPr>
          <p:cNvPr id="23" name="Grafik 22" descr="Ein Bild, das Solarzelle, Outdoorobjekt enthält.&#10;&#10;Automatisch generierte Beschreibung">
            <a:extLst>
              <a:ext uri="{FF2B5EF4-FFF2-40B4-BE49-F238E27FC236}">
                <a16:creationId xmlns:a16="http://schemas.microsoft.com/office/drawing/2014/main" id="{CF7EEC4A-7A3B-5F24-6ECE-A7D0ED2DC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75036" y="1751181"/>
            <a:ext cx="4409331" cy="2480249"/>
          </a:xfrm>
          <a:prstGeom prst="rect">
            <a:avLst/>
          </a:prstGeom>
        </p:spPr>
      </p:pic>
      <p:pic>
        <p:nvPicPr>
          <p:cNvPr id="26" name="Google Shape;195;p22">
            <a:extLst>
              <a:ext uri="{FF2B5EF4-FFF2-40B4-BE49-F238E27FC236}">
                <a16:creationId xmlns:a16="http://schemas.microsoft.com/office/drawing/2014/main" id="{EA6D8302-B3AF-BCE5-D643-79E0804E9AF5}"/>
              </a:ext>
            </a:extLst>
          </p:cNvPr>
          <p:cNvPicPr/>
          <p:nvPr/>
        </p:nvPicPr>
        <p:blipFill>
          <a:blip r:embed="rId10">
            <a:alphaModFix/>
          </a:blip>
          <a:srcRect/>
          <a:stretch/>
        </p:blipFill>
        <p:spPr bwMode="auto">
          <a:xfrm>
            <a:off x="818954" y="1980263"/>
            <a:ext cx="2337575" cy="957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264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Boden, Himmel, Natur enthält.&#10;&#10;Automatisch generierte Beschreibung">
            <a:extLst>
              <a:ext uri="{FF2B5EF4-FFF2-40B4-BE49-F238E27FC236}">
                <a16:creationId xmlns:a16="http://schemas.microsoft.com/office/drawing/2014/main" id="{6804D60F-23B0-4D45-A12B-F5B047068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97" r="19981"/>
          <a:stretch/>
        </p:blipFill>
        <p:spPr>
          <a:xfrm>
            <a:off x="-1526299" y="0"/>
            <a:ext cx="12752753" cy="717341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8445" y="4647089"/>
            <a:ext cx="3746962" cy="9620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Thank you </a:t>
            </a:r>
          </a:p>
          <a:p>
            <a:r>
              <a:rPr lang="en-US" b="1" dirty="0">
                <a:solidFill>
                  <a:srgbClr val="FFFFFF"/>
                </a:solidFill>
              </a:rPr>
              <a:t>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12442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Exemplary Timeline – Technical part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52137"/>
            <a:ext cx="7468310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10145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pic>
        <p:nvPicPr>
          <p:cNvPr id="18" name="Google Shape;244;p26">
            <a:extLst>
              <a:ext uri="{FF2B5EF4-FFF2-40B4-BE49-F238E27FC236}">
                <a16:creationId xmlns:a16="http://schemas.microsoft.com/office/drawing/2014/main" id="{D9DEBE00-CB7F-101D-93FD-BEF9AD890C67}"/>
              </a:ext>
            </a:extLst>
          </p:cNvPr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587917" y="2423286"/>
            <a:ext cx="7382560" cy="2351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215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Exemplary Timeline – Legal and economical part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52137"/>
            <a:ext cx="7468310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10145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pic>
        <p:nvPicPr>
          <p:cNvPr id="15" name="Google Shape;254;p27">
            <a:extLst>
              <a:ext uri="{FF2B5EF4-FFF2-40B4-BE49-F238E27FC236}">
                <a16:creationId xmlns:a16="http://schemas.microsoft.com/office/drawing/2014/main" id="{298BD56B-51A8-C805-2086-48F69482F867}"/>
              </a:ext>
            </a:extLst>
          </p:cNvPr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2267744" y="2348880"/>
            <a:ext cx="3543980" cy="247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42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U_Logo_lang_RGB_rot_PPT-2">
            <a:extLst>
              <a:ext uri="{FF2B5EF4-FFF2-40B4-BE49-F238E27FC236}">
                <a16:creationId xmlns:a16="http://schemas.microsoft.com/office/drawing/2014/main" id="{78F40DB4-47F1-9773-8078-2CE9A52C6F2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71" y="5553048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9D6D89-8E56-FCC7-2FF3-F2EABBB1DA16}"/>
              </a:ext>
            </a:extLst>
          </p:cNvPr>
          <p:cNvGrpSpPr/>
          <p:nvPr/>
        </p:nvGrpSpPr>
        <p:grpSpPr>
          <a:xfrm>
            <a:off x="8172256" y="2687062"/>
            <a:ext cx="845840" cy="1308786"/>
            <a:chOff x="6971304" y="4307944"/>
            <a:chExt cx="845840" cy="130878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5D40B05-CCBD-0FC3-C34F-6D4BA2C3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6824" y="4307944"/>
              <a:ext cx="694800" cy="1034648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680205-9398-C504-4FB7-522CC9CF9464}"/>
                </a:ext>
              </a:extLst>
            </p:cNvPr>
            <p:cNvSpPr txBox="1"/>
            <p:nvPr/>
          </p:nvSpPr>
          <p:spPr>
            <a:xfrm>
              <a:off x="6971304" y="5339731"/>
              <a:ext cx="8458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KNUST</a:t>
              </a:r>
              <a:endParaRPr lang="de-DE" dirty="0"/>
            </a:p>
          </p:txBody>
        </p:sp>
      </p:grp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B7131D81-5241-8F44-0974-5A13686F86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dirty="0"/>
              <a:t>ProREG Short explanation </a:t>
            </a:r>
            <a:r>
              <a:rPr lang="en-GB" altLang="de-DE" b="0" dirty="0"/>
              <a:t>|</a:t>
            </a:r>
            <a:r>
              <a:rPr lang="en-GB" altLang="de-DE" dirty="0"/>
              <a:t> </a:t>
            </a:r>
            <a:r>
              <a:rPr lang="en-GB" altLang="de-DE" b="0" dirty="0"/>
              <a:t>Andrea Ruiz | Kick-Off Meeting of ProREG, 5</a:t>
            </a:r>
            <a:r>
              <a:rPr lang="en-GB" altLang="de-DE" b="0" baseline="30000" dirty="0"/>
              <a:t>th</a:t>
            </a:r>
            <a:r>
              <a:rPr lang="en-GB" altLang="de-DE" b="0" dirty="0"/>
              <a:t> December 2022 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29CCA33-6928-C0B9-954F-9915461475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B5009D1B-B038-439F-9F8E-50308A75E7B0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771D6FA-5171-CD10-270F-0B5487B3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de-DE" dirty="0"/>
              <a:t>Exemplary Timeline – Practical part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3ED626-5C2C-CD43-B119-9B437E89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5042" y="1852137"/>
            <a:ext cx="7468310" cy="4067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447675" lvl="1" indent="-265113">
              <a:buFont typeface="Wingdings" panose="05000000000000000000" pitchFamily="2" charset="2"/>
              <a:buChar char="Ø"/>
            </a:pPr>
            <a:endParaRPr lang="en-GB" altLang="de-DE" sz="1600" dirty="0"/>
          </a:p>
        </p:txBody>
      </p:sp>
      <p:pic>
        <p:nvPicPr>
          <p:cNvPr id="8" name="Picture 23" descr="TU_130227_PPT_Bild-Aussicht_Streifen">
            <a:extLst>
              <a:ext uri="{FF2B5EF4-FFF2-40B4-BE49-F238E27FC236}">
                <a16:creationId xmlns:a16="http://schemas.microsoft.com/office/drawing/2014/main" id="{59DEA65D-D0BC-C97E-0861-A8B4EEAB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9A25D2-9514-3164-06A2-1E9C82354CD6}"/>
              </a:ext>
            </a:extLst>
          </p:cNvPr>
          <p:cNvGrpSpPr/>
          <p:nvPr/>
        </p:nvGrpSpPr>
        <p:grpSpPr>
          <a:xfrm>
            <a:off x="6012160" y="6101456"/>
            <a:ext cx="3240360" cy="813912"/>
            <a:chOff x="5580112" y="6051032"/>
            <a:chExt cx="3240360" cy="81391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3292EFC-4FBE-A39C-8266-9B1E598AD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6051032"/>
              <a:ext cx="2232248" cy="813912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005E270-108D-74F1-7487-36E24FD035BF}"/>
                </a:ext>
              </a:extLst>
            </p:cNvPr>
            <p:cNvSpPr txBox="1"/>
            <p:nvPr/>
          </p:nvSpPr>
          <p:spPr>
            <a:xfrm>
              <a:off x="5580112" y="6319488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Funded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5061150-C984-76CE-F94B-81CC180B56FB}"/>
              </a:ext>
            </a:extLst>
          </p:cNvPr>
          <p:cNvGrpSpPr/>
          <p:nvPr/>
        </p:nvGrpSpPr>
        <p:grpSpPr>
          <a:xfrm>
            <a:off x="8254232" y="4307944"/>
            <a:ext cx="693686" cy="1192743"/>
            <a:chOff x="5076056" y="4858707"/>
            <a:chExt cx="693686" cy="119274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A554C3C-3BCF-A7E6-4674-93AB4C1F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4858707"/>
              <a:ext cx="693686" cy="93300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0B68559-F83D-2DC8-F2B9-8256222CA7BC}"/>
                </a:ext>
              </a:extLst>
            </p:cNvPr>
            <p:cNvSpPr txBox="1"/>
            <p:nvPr/>
          </p:nvSpPr>
          <p:spPr>
            <a:xfrm>
              <a:off x="5092964" y="5774451"/>
              <a:ext cx="6480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UENR</a:t>
              </a:r>
              <a:endParaRPr lang="de-DE" dirty="0"/>
            </a:p>
          </p:txBody>
        </p:sp>
      </p:grpSp>
      <p:pic>
        <p:nvPicPr>
          <p:cNvPr id="16" name="Google Shape;265;p28">
            <a:extLst>
              <a:ext uri="{FF2B5EF4-FFF2-40B4-BE49-F238E27FC236}">
                <a16:creationId xmlns:a16="http://schemas.microsoft.com/office/drawing/2014/main" id="{CAC43E9E-E5F6-E421-DDA6-F3006452F32A}"/>
              </a:ext>
            </a:extLst>
          </p:cNvPr>
          <p:cNvPicPr/>
          <p:nvPr/>
        </p:nvPicPr>
        <p:blipFill>
          <a:blip r:embed="rId8">
            <a:alphaModFix/>
          </a:blip>
          <a:stretch/>
        </p:blipFill>
        <p:spPr bwMode="auto">
          <a:xfrm>
            <a:off x="651969" y="2401371"/>
            <a:ext cx="7254456" cy="2488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4004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TU_PPT_Master_ohneBild_HDL-einzeilig</Template>
  <TotalTime>0</TotalTime>
  <Words>1698</Words>
  <Application>Microsoft Office PowerPoint</Application>
  <PresentationFormat>Bildschirmpräsentation (4:3)</PresentationFormat>
  <Paragraphs>127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CIDFont+F1</vt:lpstr>
      <vt:lpstr>CIDFont+F2</vt:lpstr>
      <vt:lpstr>CIDFont+F5</vt:lpstr>
      <vt:lpstr>Oswald</vt:lpstr>
      <vt:lpstr>Wingdings</vt:lpstr>
      <vt:lpstr>Technische Universität Berlin | PowerPoint Master</vt:lpstr>
      <vt:lpstr>Professional Education for Renewable Energies in Ghana - ProREG</vt:lpstr>
      <vt:lpstr>Overview of project-based courses</vt:lpstr>
      <vt:lpstr>Solar Powers e.V.</vt:lpstr>
      <vt:lpstr>Installation of PV system</vt:lpstr>
      <vt:lpstr>Facts and figures</vt:lpstr>
      <vt:lpstr>Study reform project</vt:lpstr>
      <vt:lpstr>Building blocks</vt:lpstr>
      <vt:lpstr>Installation workshop</vt:lpstr>
      <vt:lpstr>PowerPoint-Präsentation</vt:lpstr>
      <vt:lpstr>Exemplary Timeline – Technical part</vt:lpstr>
      <vt:lpstr>Exemplary Timeline – Legal and economical part</vt:lpstr>
      <vt:lpstr>Exemplary Timeline – Practical part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lastModifiedBy>TU-Pseudonym 9403373351793141</cp:lastModifiedBy>
  <cp:revision>14</cp:revision>
  <dcterms:created xsi:type="dcterms:W3CDTF">2022-11-24T21:22:57Z</dcterms:created>
  <dcterms:modified xsi:type="dcterms:W3CDTF">2022-12-05T10:51:35Z</dcterms:modified>
</cp:coreProperties>
</file>