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59" r:id="rId3"/>
    <p:sldId id="366" r:id="rId4"/>
    <p:sldId id="257" r:id="rId5"/>
    <p:sldId id="261" r:id="rId6"/>
    <p:sldId id="312" r:id="rId7"/>
    <p:sldId id="314" r:id="rId8"/>
    <p:sldId id="315" r:id="rId9"/>
    <p:sldId id="316" r:id="rId10"/>
    <p:sldId id="370" r:id="rId11"/>
    <p:sldId id="371" r:id="rId12"/>
    <p:sldId id="372" r:id="rId13"/>
    <p:sldId id="373" r:id="rId14"/>
    <p:sldId id="374" r:id="rId15"/>
    <p:sldId id="375" r:id="rId16"/>
    <p:sldId id="323" r:id="rId17"/>
    <p:sldId id="324" r:id="rId18"/>
    <p:sldId id="359" r:id="rId19"/>
    <p:sldId id="360" r:id="rId20"/>
    <p:sldId id="376" r:id="rId21"/>
    <p:sldId id="330" r:id="rId22"/>
    <p:sldId id="331" r:id="rId23"/>
    <p:sldId id="332" r:id="rId24"/>
    <p:sldId id="377" r:id="rId25"/>
    <p:sldId id="378" r:id="rId26"/>
    <p:sldId id="367" r:id="rId27"/>
  </p:sldIdLst>
  <p:sldSz cx="9144000" cy="6858000" type="screen4x3"/>
  <p:notesSz cx="6858000" cy="9144000"/>
  <p:defaultTextStyle>
    <a:defPPr>
      <a:defRPr lang="en-US"/>
    </a:defPPr>
    <a:lvl1pPr marL="0" algn="l" defTabSz="457144" rtl="0" eaLnBrk="1" latinLnBrk="0" hangingPunct="1">
      <a:defRPr sz="1800" kern="1200">
        <a:solidFill>
          <a:schemeClr val="tx1"/>
        </a:solidFill>
        <a:latin typeface="+mn-lt"/>
        <a:ea typeface="+mn-ea"/>
        <a:cs typeface="+mn-cs"/>
      </a:defRPr>
    </a:lvl1pPr>
    <a:lvl2pPr marL="457144" algn="l" defTabSz="457144" rtl="0" eaLnBrk="1" latinLnBrk="0" hangingPunct="1">
      <a:defRPr sz="1800" kern="1200">
        <a:solidFill>
          <a:schemeClr val="tx1"/>
        </a:solidFill>
        <a:latin typeface="+mn-lt"/>
        <a:ea typeface="+mn-ea"/>
        <a:cs typeface="+mn-cs"/>
      </a:defRPr>
    </a:lvl2pPr>
    <a:lvl3pPr marL="914288" algn="l" defTabSz="457144" rtl="0" eaLnBrk="1" latinLnBrk="0" hangingPunct="1">
      <a:defRPr sz="1800" kern="1200">
        <a:solidFill>
          <a:schemeClr val="tx1"/>
        </a:solidFill>
        <a:latin typeface="+mn-lt"/>
        <a:ea typeface="+mn-ea"/>
        <a:cs typeface="+mn-cs"/>
      </a:defRPr>
    </a:lvl3pPr>
    <a:lvl4pPr marL="1371432" algn="l" defTabSz="457144" rtl="0" eaLnBrk="1" latinLnBrk="0" hangingPunct="1">
      <a:defRPr sz="1800" kern="1200">
        <a:solidFill>
          <a:schemeClr val="tx1"/>
        </a:solidFill>
        <a:latin typeface="+mn-lt"/>
        <a:ea typeface="+mn-ea"/>
        <a:cs typeface="+mn-cs"/>
      </a:defRPr>
    </a:lvl4pPr>
    <a:lvl5pPr marL="1828576" algn="l" defTabSz="457144" rtl="0" eaLnBrk="1" latinLnBrk="0" hangingPunct="1">
      <a:defRPr sz="1800" kern="1200">
        <a:solidFill>
          <a:schemeClr val="tx1"/>
        </a:solidFill>
        <a:latin typeface="+mn-lt"/>
        <a:ea typeface="+mn-ea"/>
        <a:cs typeface="+mn-cs"/>
      </a:defRPr>
    </a:lvl5pPr>
    <a:lvl6pPr marL="2285719" algn="l" defTabSz="457144" rtl="0" eaLnBrk="1" latinLnBrk="0" hangingPunct="1">
      <a:defRPr sz="1800" kern="1200">
        <a:solidFill>
          <a:schemeClr val="tx1"/>
        </a:solidFill>
        <a:latin typeface="+mn-lt"/>
        <a:ea typeface="+mn-ea"/>
        <a:cs typeface="+mn-cs"/>
      </a:defRPr>
    </a:lvl6pPr>
    <a:lvl7pPr marL="2742864" algn="l" defTabSz="457144" rtl="0" eaLnBrk="1" latinLnBrk="0" hangingPunct="1">
      <a:defRPr sz="1800" kern="1200">
        <a:solidFill>
          <a:schemeClr val="tx1"/>
        </a:solidFill>
        <a:latin typeface="+mn-lt"/>
        <a:ea typeface="+mn-ea"/>
        <a:cs typeface="+mn-cs"/>
      </a:defRPr>
    </a:lvl7pPr>
    <a:lvl8pPr marL="3200008" algn="l" defTabSz="457144" rtl="0" eaLnBrk="1" latinLnBrk="0" hangingPunct="1">
      <a:defRPr sz="1800" kern="1200">
        <a:solidFill>
          <a:schemeClr val="tx1"/>
        </a:solidFill>
        <a:latin typeface="+mn-lt"/>
        <a:ea typeface="+mn-ea"/>
        <a:cs typeface="+mn-cs"/>
      </a:defRPr>
    </a:lvl8pPr>
    <a:lvl9pPr marL="3657148" algn="l" defTabSz="457144"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5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511" autoAdjust="0"/>
    <p:restoredTop sz="78485" autoAdjust="0"/>
  </p:normalViewPr>
  <p:slideViewPr>
    <p:cSldViewPr snapToGrid="0" snapToObjects="1">
      <p:cViewPr varScale="1">
        <p:scale>
          <a:sx n="58" d="100"/>
          <a:sy n="58" d="100"/>
        </p:scale>
        <p:origin x="916" y="56"/>
      </p:cViewPr>
      <p:guideLst>
        <p:guide orient="horz" pos="2160"/>
        <p:guide pos="2856"/>
      </p:guideLst>
    </p:cSldViewPr>
  </p:slideViewPr>
  <p:notesTextViewPr>
    <p:cViewPr>
      <p:scale>
        <a:sx n="100" d="100"/>
        <a:sy n="100" d="100"/>
      </p:scale>
      <p:origin x="0" y="0"/>
    </p:cViewPr>
  </p:notesTextViewPr>
  <p:sorterViewPr>
    <p:cViewPr>
      <p:scale>
        <a:sx n="100" d="100"/>
        <a:sy n="100" d="100"/>
      </p:scale>
      <p:origin x="0" y="313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F68FBD-C80E-4605-B601-8E40885FA9C3}" type="datetimeFigureOut">
              <a:rPr lang="en-US" smtClean="0"/>
              <a:t>3/19/2024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FA2A77-6310-4D81-9829-4D03944A399D}" type="slidenum">
              <a:rPr lang="en-US" smtClean="0"/>
              <a:t>‹#›</a:t>
            </a:fld>
            <a:endParaRPr lang="en-US"/>
          </a:p>
        </p:txBody>
      </p:sp>
    </p:spTree>
    <p:extLst>
      <p:ext uri="{BB962C8B-B14F-4D97-AF65-F5344CB8AC3E}">
        <p14:creationId xmlns:p14="http://schemas.microsoft.com/office/powerpoint/2010/main" val="351666824"/>
      </p:ext>
    </p:extLst>
  </p:cSld>
  <p:clrMap bg1="lt1" tx1="dk1" bg2="lt2" tx2="dk2" accent1="accent1" accent2="accent2" accent3="accent3" accent4="accent4" accent5="accent5" accent6="accent6" hlink="hlink" folHlink="folHlink"/>
  <p:notesStyle>
    <a:lvl1pPr marL="0" algn="l" defTabSz="914288" rtl="0" eaLnBrk="1" latinLnBrk="0" hangingPunct="1">
      <a:defRPr sz="1200" kern="1200">
        <a:solidFill>
          <a:schemeClr val="tx1"/>
        </a:solidFill>
        <a:latin typeface="+mn-lt"/>
        <a:ea typeface="+mn-ea"/>
        <a:cs typeface="+mn-cs"/>
      </a:defRPr>
    </a:lvl1pPr>
    <a:lvl2pPr marL="457144" algn="l" defTabSz="914288" rtl="0" eaLnBrk="1" latinLnBrk="0" hangingPunct="1">
      <a:defRPr sz="1200" kern="1200">
        <a:solidFill>
          <a:schemeClr val="tx1"/>
        </a:solidFill>
        <a:latin typeface="+mn-lt"/>
        <a:ea typeface="+mn-ea"/>
        <a:cs typeface="+mn-cs"/>
      </a:defRPr>
    </a:lvl2pPr>
    <a:lvl3pPr marL="914288" algn="l" defTabSz="914288" rtl="0" eaLnBrk="1" latinLnBrk="0" hangingPunct="1">
      <a:defRPr sz="1200" kern="1200">
        <a:solidFill>
          <a:schemeClr val="tx1"/>
        </a:solidFill>
        <a:latin typeface="+mn-lt"/>
        <a:ea typeface="+mn-ea"/>
        <a:cs typeface="+mn-cs"/>
      </a:defRPr>
    </a:lvl3pPr>
    <a:lvl4pPr marL="1371432" algn="l" defTabSz="914288" rtl="0" eaLnBrk="1" latinLnBrk="0" hangingPunct="1">
      <a:defRPr sz="1200" kern="1200">
        <a:solidFill>
          <a:schemeClr val="tx1"/>
        </a:solidFill>
        <a:latin typeface="+mn-lt"/>
        <a:ea typeface="+mn-ea"/>
        <a:cs typeface="+mn-cs"/>
      </a:defRPr>
    </a:lvl4pPr>
    <a:lvl5pPr marL="1828576" algn="l" defTabSz="914288" rtl="0" eaLnBrk="1" latinLnBrk="0" hangingPunct="1">
      <a:defRPr sz="1200" kern="1200">
        <a:solidFill>
          <a:schemeClr val="tx1"/>
        </a:solidFill>
        <a:latin typeface="+mn-lt"/>
        <a:ea typeface="+mn-ea"/>
        <a:cs typeface="+mn-cs"/>
      </a:defRPr>
    </a:lvl5pPr>
    <a:lvl6pPr marL="2285719" algn="l" defTabSz="914288" rtl="0" eaLnBrk="1" latinLnBrk="0" hangingPunct="1">
      <a:defRPr sz="1200" kern="1200">
        <a:solidFill>
          <a:schemeClr val="tx1"/>
        </a:solidFill>
        <a:latin typeface="+mn-lt"/>
        <a:ea typeface="+mn-ea"/>
        <a:cs typeface="+mn-cs"/>
      </a:defRPr>
    </a:lvl6pPr>
    <a:lvl7pPr marL="2742864" algn="l" defTabSz="914288" rtl="0" eaLnBrk="1" latinLnBrk="0" hangingPunct="1">
      <a:defRPr sz="1200" kern="1200">
        <a:solidFill>
          <a:schemeClr val="tx1"/>
        </a:solidFill>
        <a:latin typeface="+mn-lt"/>
        <a:ea typeface="+mn-ea"/>
        <a:cs typeface="+mn-cs"/>
      </a:defRPr>
    </a:lvl7pPr>
    <a:lvl8pPr marL="3200008" algn="l" defTabSz="914288" rtl="0" eaLnBrk="1" latinLnBrk="0" hangingPunct="1">
      <a:defRPr sz="1200" kern="1200">
        <a:solidFill>
          <a:schemeClr val="tx1"/>
        </a:solidFill>
        <a:latin typeface="+mn-lt"/>
        <a:ea typeface="+mn-ea"/>
        <a:cs typeface="+mn-cs"/>
      </a:defRPr>
    </a:lvl8pPr>
    <a:lvl9pPr marL="3657148" algn="l" defTabSz="91428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A2A77-6310-4D81-9829-4D03944A399D}" type="slidenum">
              <a:rPr lang="en-US" smtClean="0"/>
              <a:t>17</a:t>
            </a:fld>
            <a:endParaRPr lang="en-US"/>
          </a:p>
        </p:txBody>
      </p:sp>
    </p:spTree>
    <p:extLst>
      <p:ext uri="{BB962C8B-B14F-4D97-AF65-F5344CB8AC3E}">
        <p14:creationId xmlns:p14="http://schemas.microsoft.com/office/powerpoint/2010/main" val="20595007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www.knust.edu.gh/" TargetMode="External"/><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hyperlink" Target="https://www.facebook.com/knust.Ghana/" TargetMode="External"/><Relationship Id="rId5" Type="http://schemas.openxmlformats.org/officeDocument/2006/relationships/image" Target="../media/image2.jpg"/><Relationship Id="rId4" Type="http://schemas.openxmlformats.org/officeDocument/2006/relationships/hyperlink" Target="https://twitter.com/_knust_"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2D751C0-DD79-0043-A8DE-0BFEC2DE753E}" type="datetimeFigureOut">
              <a:rPr lang="en-US" smtClean="0"/>
              <a:t>3/19/2024</a:t>
            </a:fld>
            <a:endParaRPr lang="en-US"/>
          </a:p>
        </p:txBody>
      </p:sp>
      <p:sp>
        <p:nvSpPr>
          <p:cNvPr id="6" name="Slide Number Placeholder 5"/>
          <p:cNvSpPr>
            <a:spLocks noGrp="1"/>
          </p:cNvSpPr>
          <p:nvPr>
            <p:ph type="sldNum" sz="quarter" idx="12"/>
          </p:nvPr>
        </p:nvSpPr>
        <p:spPr/>
        <p:txBody>
          <a:bodyPr/>
          <a:lstStyle/>
          <a:p>
            <a:fld id="{F4801FD5-11B4-DE43-ACA2-E85EEB9A6F9C}" type="slidenum">
              <a:rPr lang="en-US" smtClean="0"/>
              <a:t>‹#›</a:t>
            </a:fld>
            <a:endParaRPr lang="en-US"/>
          </a:p>
        </p:txBody>
      </p:sp>
      <p:grpSp>
        <p:nvGrpSpPr>
          <p:cNvPr id="7" name="Group 6"/>
          <p:cNvGrpSpPr/>
          <p:nvPr userDrawn="1"/>
        </p:nvGrpSpPr>
        <p:grpSpPr>
          <a:xfrm>
            <a:off x="0" y="1"/>
            <a:ext cx="9144000" cy="854748"/>
            <a:chOff x="0" y="1"/>
            <a:chExt cx="9144000" cy="854748"/>
          </a:xfrm>
        </p:grpSpPr>
        <p:sp>
          <p:nvSpPr>
            <p:cNvPr id="8" name="Rectangle 7"/>
            <p:cNvSpPr/>
            <p:nvPr/>
          </p:nvSpPr>
          <p:spPr>
            <a:xfrm>
              <a:off x="0" y="1"/>
              <a:ext cx="9144000" cy="854748"/>
            </a:xfrm>
            <a:prstGeom prst="rect">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5487656" y="241270"/>
              <a:ext cx="3445328" cy="523220"/>
            </a:xfrm>
            <a:prstGeom prst="rect">
              <a:avLst/>
            </a:prstGeom>
            <a:noFill/>
          </p:spPr>
          <p:txBody>
            <a:bodyPr wrap="square" rtlCol="0">
              <a:spAutoFit/>
            </a:bodyPr>
            <a:lstStyle/>
            <a:p>
              <a:r>
                <a:rPr lang="en-US" sz="1400" dirty="0">
                  <a:solidFill>
                    <a:schemeClr val="bg1"/>
                  </a:solidFill>
                  <a:latin typeface="Helvetica"/>
                  <a:cs typeface="Helvetica"/>
                </a:rPr>
                <a:t>Kwame Nkrumah University of </a:t>
              </a:r>
            </a:p>
            <a:p>
              <a:r>
                <a:rPr lang="en-US" sz="1400" dirty="0">
                  <a:solidFill>
                    <a:schemeClr val="bg1"/>
                  </a:solidFill>
                  <a:latin typeface="Helvetica"/>
                  <a:cs typeface="Helvetica"/>
                </a:rPr>
                <a:t>Science &amp; Technology, Kumasi, Ghana</a:t>
              </a:r>
            </a:p>
          </p:txBody>
        </p:sp>
        <p:pic>
          <p:nvPicPr>
            <p:cNvPr id="10" name="Picture 9" descr="KNUST_logo Vector.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5789" y="157852"/>
              <a:ext cx="491867" cy="625979"/>
            </a:xfrm>
            <a:prstGeom prst="rect">
              <a:avLst/>
            </a:prstGeom>
          </p:spPr>
        </p:pic>
      </p:grpSp>
      <p:sp>
        <p:nvSpPr>
          <p:cNvPr id="11" name="Title 1"/>
          <p:cNvSpPr>
            <a:spLocks noGrp="1"/>
          </p:cNvSpPr>
          <p:nvPr>
            <p:ph type="ctrTitle"/>
          </p:nvPr>
        </p:nvSpPr>
        <p:spPr>
          <a:xfrm>
            <a:off x="685800" y="2167738"/>
            <a:ext cx="7772400" cy="1470025"/>
          </a:xfrm>
          <a:prstGeom prst="rect">
            <a:avLst/>
          </a:prstGeom>
        </p:spPr>
        <p:txBody>
          <a:bodyPr lIns="91429" tIns="45714" rIns="91429" bIns="45714">
            <a:normAutofit/>
          </a:bodyPr>
          <a:lstStyle/>
          <a:p>
            <a:pPr algn="l"/>
            <a:r>
              <a:rPr lang="en-US" dirty="0">
                <a:latin typeface="Helvetica"/>
                <a:cs typeface="Helvetica"/>
              </a:rPr>
              <a:t>Title</a:t>
            </a:r>
          </a:p>
        </p:txBody>
      </p:sp>
      <p:sp>
        <p:nvSpPr>
          <p:cNvPr id="12" name="Subtitle 2"/>
          <p:cNvSpPr>
            <a:spLocks noGrp="1"/>
          </p:cNvSpPr>
          <p:nvPr>
            <p:ph type="subTitle" idx="1"/>
          </p:nvPr>
        </p:nvSpPr>
        <p:spPr>
          <a:xfrm>
            <a:off x="728506" y="4010849"/>
            <a:ext cx="6400800" cy="1599330"/>
          </a:xfrm>
        </p:spPr>
        <p:txBody>
          <a:bodyPr>
            <a:normAutofit/>
          </a:bodyPr>
          <a:lstStyle>
            <a:lvl1pPr marL="0" indent="0">
              <a:buNone/>
              <a:defRPr>
                <a:solidFill>
                  <a:schemeClr val="bg1">
                    <a:lumMod val="50000"/>
                  </a:schemeClr>
                </a:solidFill>
              </a:defRPr>
            </a:lvl1pPr>
          </a:lstStyle>
          <a:p>
            <a:pPr algn="l"/>
            <a:r>
              <a:rPr lang="en-US" b="1" dirty="0">
                <a:solidFill>
                  <a:schemeClr val="tx1"/>
                </a:solidFill>
                <a:latin typeface="Helvetica"/>
                <a:cs typeface="Helvetica"/>
              </a:rPr>
              <a:t>Name</a:t>
            </a:r>
          </a:p>
          <a:p>
            <a:pPr algn="l"/>
            <a:r>
              <a:rPr lang="en-US" sz="2400" b="1" dirty="0">
                <a:latin typeface="Helvetica"/>
                <a:cs typeface="Helvetica"/>
              </a:rPr>
              <a:t>Department</a:t>
            </a:r>
          </a:p>
          <a:p>
            <a:pPr algn="l"/>
            <a:r>
              <a:rPr lang="en-US" sz="2400" b="1" dirty="0">
                <a:latin typeface="Helvetica"/>
                <a:cs typeface="Helvetica"/>
              </a:rPr>
              <a:t>Faculty &amp; College</a:t>
            </a:r>
          </a:p>
        </p:txBody>
      </p:sp>
    </p:spTree>
    <p:extLst>
      <p:ext uri="{BB962C8B-B14F-4D97-AF65-F5344CB8AC3E}">
        <p14:creationId xmlns:p14="http://schemas.microsoft.com/office/powerpoint/2010/main" val="1026681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2D751C0-DD79-0043-A8DE-0BFEC2DE753E}" type="datetimeFigureOut">
              <a:rPr lang="en-US" smtClean="0"/>
              <a:t>3/19/2024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801FD5-11B4-DE43-ACA2-E85EEB9A6F9C}" type="slidenum">
              <a:rPr lang="en-US" smtClean="0"/>
              <a:t>‹#›</a:t>
            </a:fld>
            <a:endParaRPr lang="en-US"/>
          </a:p>
        </p:txBody>
      </p:sp>
      <p:grpSp>
        <p:nvGrpSpPr>
          <p:cNvPr id="7" name="Group 6"/>
          <p:cNvGrpSpPr/>
          <p:nvPr userDrawn="1"/>
        </p:nvGrpSpPr>
        <p:grpSpPr>
          <a:xfrm>
            <a:off x="0" y="5992944"/>
            <a:ext cx="9144000" cy="865057"/>
            <a:chOff x="0" y="5992943"/>
            <a:chExt cx="9144000" cy="865057"/>
          </a:xfrm>
        </p:grpSpPr>
        <p:sp>
          <p:nvSpPr>
            <p:cNvPr id="8" name="Rectangle 7"/>
            <p:cNvSpPr/>
            <p:nvPr/>
          </p:nvSpPr>
          <p:spPr>
            <a:xfrm>
              <a:off x="0" y="6377674"/>
              <a:ext cx="9144000" cy="480326"/>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0" y="5992943"/>
              <a:ext cx="9144000" cy="363407"/>
            </a:xfrm>
            <a:prstGeom prst="rect">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KNUST_logo Vector.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7208" y="6021427"/>
              <a:ext cx="205238" cy="283189"/>
            </a:xfrm>
            <a:prstGeom prst="rect">
              <a:avLst/>
            </a:prstGeom>
          </p:spPr>
        </p:pic>
        <p:sp>
          <p:nvSpPr>
            <p:cNvPr id="11" name="TextBox 10">
              <a:hlinkClick r:id="rId3"/>
            </p:cNvPr>
            <p:cNvSpPr txBox="1"/>
            <p:nvPr/>
          </p:nvSpPr>
          <p:spPr>
            <a:xfrm>
              <a:off x="7137936" y="6036146"/>
              <a:ext cx="1548864" cy="276999"/>
            </a:xfrm>
            <a:prstGeom prst="rect">
              <a:avLst/>
            </a:prstGeom>
            <a:noFill/>
          </p:spPr>
          <p:txBody>
            <a:bodyPr wrap="square" rtlCol="0">
              <a:spAutoFit/>
            </a:bodyPr>
            <a:lstStyle/>
            <a:p>
              <a:r>
                <a:rPr lang="en-US" sz="1200" dirty="0" err="1">
                  <a:solidFill>
                    <a:schemeClr val="bg1"/>
                  </a:solidFill>
                  <a:latin typeface="Helvetica"/>
                  <a:cs typeface="Helvetica"/>
                </a:rPr>
                <a:t>www.knust.edu.gh</a:t>
              </a:r>
              <a:endParaRPr lang="en-US" sz="1200" dirty="0">
                <a:solidFill>
                  <a:schemeClr val="bg1"/>
                </a:solidFill>
                <a:latin typeface="Helvetica"/>
                <a:cs typeface="Helvetica"/>
              </a:endParaRPr>
            </a:p>
          </p:txBody>
        </p:sp>
        <p:pic>
          <p:nvPicPr>
            <p:cNvPr id="12" name="Picture 11">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1258" y="6042056"/>
              <a:ext cx="268162" cy="268162"/>
            </a:xfrm>
            <a:prstGeom prst="rect">
              <a:avLst/>
            </a:prstGeom>
          </p:spPr>
        </p:pic>
        <p:pic>
          <p:nvPicPr>
            <p:cNvPr id="13" name="Picture 12">
              <a:hlinkClick r:id="rId6"/>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7791" y="6029719"/>
              <a:ext cx="292217" cy="292217"/>
            </a:xfrm>
            <a:prstGeom prst="rect">
              <a:avLst/>
            </a:prstGeom>
          </p:spPr>
        </p:pic>
      </p:grpSp>
      <p:sp>
        <p:nvSpPr>
          <p:cNvPr id="14" name="Title 1"/>
          <p:cNvSpPr>
            <a:spLocks noGrp="1"/>
          </p:cNvSpPr>
          <p:nvPr>
            <p:ph type="title"/>
          </p:nvPr>
        </p:nvSpPr>
        <p:spPr>
          <a:xfrm>
            <a:off x="457200" y="274638"/>
            <a:ext cx="8229600" cy="1143000"/>
          </a:xfrm>
          <a:prstGeom prst="rect">
            <a:avLst/>
          </a:prstGeom>
        </p:spPr>
        <p:txBody>
          <a:bodyPr lIns="91429" tIns="45714" rIns="91429" bIns="45714"/>
          <a:lstStyle/>
          <a:p>
            <a:pPr algn="l"/>
            <a:r>
              <a:rPr lang="en-US" dirty="0">
                <a:solidFill>
                  <a:srgbClr val="008000"/>
                </a:solidFill>
                <a:latin typeface="Helvetica"/>
                <a:cs typeface="Helvetica"/>
              </a:rPr>
              <a:t>Introduction</a:t>
            </a:r>
          </a:p>
        </p:txBody>
      </p:sp>
    </p:spTree>
    <p:extLst>
      <p:ext uri="{BB962C8B-B14F-4D97-AF65-F5344CB8AC3E}">
        <p14:creationId xmlns:p14="http://schemas.microsoft.com/office/powerpoint/2010/main" val="3793904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lIns="91429" tIns="45714" rIns="91429" bIns="45714"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44" indent="0">
              <a:buNone/>
              <a:defRPr sz="1800">
                <a:solidFill>
                  <a:schemeClr val="tx1">
                    <a:tint val="75000"/>
                  </a:schemeClr>
                </a:solidFill>
              </a:defRPr>
            </a:lvl2pPr>
            <a:lvl3pPr marL="914288" indent="0">
              <a:buNone/>
              <a:defRPr sz="1600">
                <a:solidFill>
                  <a:schemeClr val="tx1">
                    <a:tint val="75000"/>
                  </a:schemeClr>
                </a:solidFill>
              </a:defRPr>
            </a:lvl3pPr>
            <a:lvl4pPr marL="1371432" indent="0">
              <a:buNone/>
              <a:defRPr sz="1400">
                <a:solidFill>
                  <a:schemeClr val="tx1">
                    <a:tint val="75000"/>
                  </a:schemeClr>
                </a:solidFill>
              </a:defRPr>
            </a:lvl4pPr>
            <a:lvl5pPr marL="1828576" indent="0">
              <a:buNone/>
              <a:defRPr sz="1400">
                <a:solidFill>
                  <a:schemeClr val="tx1">
                    <a:tint val="75000"/>
                  </a:schemeClr>
                </a:solidFill>
              </a:defRPr>
            </a:lvl5pPr>
            <a:lvl6pPr marL="2285719" indent="0">
              <a:buNone/>
              <a:defRPr sz="1400">
                <a:solidFill>
                  <a:schemeClr val="tx1">
                    <a:tint val="75000"/>
                  </a:schemeClr>
                </a:solidFill>
              </a:defRPr>
            </a:lvl6pPr>
            <a:lvl7pPr marL="2742864" indent="0">
              <a:buNone/>
              <a:defRPr sz="1400">
                <a:solidFill>
                  <a:schemeClr val="tx1">
                    <a:tint val="75000"/>
                  </a:schemeClr>
                </a:solidFill>
              </a:defRPr>
            </a:lvl7pPr>
            <a:lvl8pPr marL="3200008" indent="0">
              <a:buNone/>
              <a:defRPr sz="1400">
                <a:solidFill>
                  <a:schemeClr val="tx1">
                    <a:tint val="75000"/>
                  </a:schemeClr>
                </a:solidFill>
              </a:defRPr>
            </a:lvl8pPr>
            <a:lvl9pPr marL="3657148"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D751C0-DD79-0043-A8DE-0BFEC2DE753E}" type="datetimeFigureOut">
              <a:rPr lang="en-US" smtClean="0"/>
              <a:t>3/19/2024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801FD5-11B4-DE43-ACA2-E85EEB9A6F9C}" type="slidenum">
              <a:rPr lang="en-US" smtClean="0"/>
              <a:t>‹#›</a:t>
            </a:fld>
            <a:endParaRPr lang="en-US"/>
          </a:p>
        </p:txBody>
      </p:sp>
    </p:spTree>
    <p:extLst>
      <p:ext uri="{BB962C8B-B14F-4D97-AF65-F5344CB8AC3E}">
        <p14:creationId xmlns:p14="http://schemas.microsoft.com/office/powerpoint/2010/main" val="3130215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29" tIns="45714" rIns="91429" bIns="45714"/>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2D751C0-DD79-0043-A8DE-0BFEC2DE753E}" type="datetimeFigureOut">
              <a:rPr lang="en-US" smtClean="0"/>
              <a:t>3/19/2024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801FD5-11B4-DE43-ACA2-E85EEB9A6F9C}" type="slidenum">
              <a:rPr lang="en-US" smtClean="0"/>
              <a:t>‹#›</a:t>
            </a:fld>
            <a:endParaRPr lang="en-US"/>
          </a:p>
        </p:txBody>
      </p:sp>
    </p:spTree>
    <p:extLst>
      <p:ext uri="{BB962C8B-B14F-4D97-AF65-F5344CB8AC3E}">
        <p14:creationId xmlns:p14="http://schemas.microsoft.com/office/powerpoint/2010/main" val="2121567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29" tIns="45714" rIns="91429" bIns="45714"/>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44" indent="0">
              <a:buNone/>
              <a:defRPr sz="2000" b="1"/>
            </a:lvl2pPr>
            <a:lvl3pPr marL="914288" indent="0">
              <a:buNone/>
              <a:defRPr sz="1800" b="1"/>
            </a:lvl3pPr>
            <a:lvl4pPr marL="1371432" indent="0">
              <a:buNone/>
              <a:defRPr sz="1600" b="1"/>
            </a:lvl4pPr>
            <a:lvl5pPr marL="1828576" indent="0">
              <a:buNone/>
              <a:defRPr sz="1600" b="1"/>
            </a:lvl5pPr>
            <a:lvl6pPr marL="2285719" indent="0">
              <a:buNone/>
              <a:defRPr sz="1600" b="1"/>
            </a:lvl6pPr>
            <a:lvl7pPr marL="2742864" indent="0">
              <a:buNone/>
              <a:defRPr sz="1600" b="1"/>
            </a:lvl7pPr>
            <a:lvl8pPr marL="3200008" indent="0">
              <a:buNone/>
              <a:defRPr sz="1600" b="1"/>
            </a:lvl8pPr>
            <a:lvl9pPr marL="365714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144" indent="0">
              <a:buNone/>
              <a:defRPr sz="2000" b="1"/>
            </a:lvl2pPr>
            <a:lvl3pPr marL="914288" indent="0">
              <a:buNone/>
              <a:defRPr sz="1800" b="1"/>
            </a:lvl3pPr>
            <a:lvl4pPr marL="1371432" indent="0">
              <a:buNone/>
              <a:defRPr sz="1600" b="1"/>
            </a:lvl4pPr>
            <a:lvl5pPr marL="1828576" indent="0">
              <a:buNone/>
              <a:defRPr sz="1600" b="1"/>
            </a:lvl5pPr>
            <a:lvl6pPr marL="2285719" indent="0">
              <a:buNone/>
              <a:defRPr sz="1600" b="1"/>
            </a:lvl6pPr>
            <a:lvl7pPr marL="2742864" indent="0">
              <a:buNone/>
              <a:defRPr sz="1600" b="1"/>
            </a:lvl7pPr>
            <a:lvl8pPr marL="3200008" indent="0">
              <a:buNone/>
              <a:defRPr sz="1600" b="1"/>
            </a:lvl8pPr>
            <a:lvl9pPr marL="365714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2D751C0-DD79-0043-A8DE-0BFEC2DE753E}" type="datetimeFigureOut">
              <a:rPr lang="en-US" smtClean="0"/>
              <a:t>3/19/2024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801FD5-11B4-DE43-ACA2-E85EEB9A6F9C}" type="slidenum">
              <a:rPr lang="en-US" smtClean="0"/>
              <a:t>‹#›</a:t>
            </a:fld>
            <a:endParaRPr lang="en-US"/>
          </a:p>
        </p:txBody>
      </p:sp>
    </p:spTree>
    <p:extLst>
      <p:ext uri="{BB962C8B-B14F-4D97-AF65-F5344CB8AC3E}">
        <p14:creationId xmlns:p14="http://schemas.microsoft.com/office/powerpoint/2010/main" val="1501875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29" tIns="45714" rIns="91429" bIns="45714"/>
          <a:lstStyle/>
          <a:p>
            <a:r>
              <a:rPr lang="en-US"/>
              <a:t>Click to edit Master title style</a:t>
            </a:r>
          </a:p>
        </p:txBody>
      </p:sp>
      <p:sp>
        <p:nvSpPr>
          <p:cNvPr id="3" name="Date Placeholder 2"/>
          <p:cNvSpPr>
            <a:spLocks noGrp="1"/>
          </p:cNvSpPr>
          <p:nvPr>
            <p:ph type="dt" sz="half" idx="10"/>
          </p:nvPr>
        </p:nvSpPr>
        <p:spPr/>
        <p:txBody>
          <a:bodyPr/>
          <a:lstStyle/>
          <a:p>
            <a:fld id="{E2D751C0-DD79-0043-A8DE-0BFEC2DE753E}" type="datetimeFigureOut">
              <a:rPr lang="en-US" smtClean="0"/>
              <a:t>3/19/2024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801FD5-11B4-DE43-ACA2-E85EEB9A6F9C}" type="slidenum">
              <a:rPr lang="en-US" smtClean="0"/>
              <a:t>‹#›</a:t>
            </a:fld>
            <a:endParaRPr lang="en-US"/>
          </a:p>
        </p:txBody>
      </p:sp>
    </p:spTree>
    <p:extLst>
      <p:ext uri="{BB962C8B-B14F-4D97-AF65-F5344CB8AC3E}">
        <p14:creationId xmlns:p14="http://schemas.microsoft.com/office/powerpoint/2010/main" val="3821190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D751C0-DD79-0043-A8DE-0BFEC2DE753E}" type="datetimeFigureOut">
              <a:rPr lang="en-US" smtClean="0"/>
              <a:t>3/19/2024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801FD5-11B4-DE43-ACA2-E85EEB9A6F9C}" type="slidenum">
              <a:rPr lang="en-US" smtClean="0"/>
              <a:t>‹#›</a:t>
            </a:fld>
            <a:endParaRPr lang="en-US"/>
          </a:p>
        </p:txBody>
      </p:sp>
    </p:spTree>
    <p:extLst>
      <p:ext uri="{BB962C8B-B14F-4D97-AF65-F5344CB8AC3E}">
        <p14:creationId xmlns:p14="http://schemas.microsoft.com/office/powerpoint/2010/main" val="2112669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a:prstGeom prst="rect">
            <a:avLst/>
          </a:prstGeom>
        </p:spPr>
        <p:txBody>
          <a:bodyPr lIns="91429" tIns="45714" rIns="91429" bIns="45714"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4"/>
            <a:ext cx="3008313" cy="4691063"/>
          </a:xfrm>
        </p:spPr>
        <p:txBody>
          <a:bodyPr/>
          <a:lstStyle>
            <a:lvl1pPr marL="0" indent="0">
              <a:buNone/>
              <a:defRPr sz="1400"/>
            </a:lvl1pPr>
            <a:lvl2pPr marL="457144" indent="0">
              <a:buNone/>
              <a:defRPr sz="1200"/>
            </a:lvl2pPr>
            <a:lvl3pPr marL="914288" indent="0">
              <a:buNone/>
              <a:defRPr sz="1000"/>
            </a:lvl3pPr>
            <a:lvl4pPr marL="1371432" indent="0">
              <a:buNone/>
              <a:defRPr sz="900"/>
            </a:lvl4pPr>
            <a:lvl5pPr marL="1828576" indent="0">
              <a:buNone/>
              <a:defRPr sz="900"/>
            </a:lvl5pPr>
            <a:lvl6pPr marL="2285719" indent="0">
              <a:buNone/>
              <a:defRPr sz="900"/>
            </a:lvl6pPr>
            <a:lvl7pPr marL="2742864" indent="0">
              <a:buNone/>
              <a:defRPr sz="900"/>
            </a:lvl7pPr>
            <a:lvl8pPr marL="3200008" indent="0">
              <a:buNone/>
              <a:defRPr sz="900"/>
            </a:lvl8pPr>
            <a:lvl9pPr marL="3657148"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D751C0-DD79-0043-A8DE-0BFEC2DE753E}" type="datetimeFigureOut">
              <a:rPr lang="en-US" smtClean="0"/>
              <a:t>3/19/2024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801FD5-11B4-DE43-ACA2-E85EEB9A6F9C}" type="slidenum">
              <a:rPr lang="en-US" smtClean="0"/>
              <a:t>‹#›</a:t>
            </a:fld>
            <a:endParaRPr lang="en-US"/>
          </a:p>
        </p:txBody>
      </p:sp>
    </p:spTree>
    <p:extLst>
      <p:ext uri="{BB962C8B-B14F-4D97-AF65-F5344CB8AC3E}">
        <p14:creationId xmlns:p14="http://schemas.microsoft.com/office/powerpoint/2010/main" val="914271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429" tIns="45714" rIns="91429" bIns="45714"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44" indent="0">
              <a:buNone/>
              <a:defRPr sz="2800"/>
            </a:lvl2pPr>
            <a:lvl3pPr marL="914288" indent="0">
              <a:buNone/>
              <a:defRPr sz="2400"/>
            </a:lvl3pPr>
            <a:lvl4pPr marL="1371432" indent="0">
              <a:buNone/>
              <a:defRPr sz="2000"/>
            </a:lvl4pPr>
            <a:lvl5pPr marL="1828576" indent="0">
              <a:buNone/>
              <a:defRPr sz="2000"/>
            </a:lvl5pPr>
            <a:lvl6pPr marL="2285719" indent="0">
              <a:buNone/>
              <a:defRPr sz="2000"/>
            </a:lvl6pPr>
            <a:lvl7pPr marL="2742864" indent="0">
              <a:buNone/>
              <a:defRPr sz="2000"/>
            </a:lvl7pPr>
            <a:lvl8pPr marL="3200008" indent="0">
              <a:buNone/>
              <a:defRPr sz="2000"/>
            </a:lvl8pPr>
            <a:lvl9pPr marL="3657148"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44" indent="0">
              <a:buNone/>
              <a:defRPr sz="1200"/>
            </a:lvl2pPr>
            <a:lvl3pPr marL="914288" indent="0">
              <a:buNone/>
              <a:defRPr sz="1000"/>
            </a:lvl3pPr>
            <a:lvl4pPr marL="1371432" indent="0">
              <a:buNone/>
              <a:defRPr sz="900"/>
            </a:lvl4pPr>
            <a:lvl5pPr marL="1828576" indent="0">
              <a:buNone/>
              <a:defRPr sz="900"/>
            </a:lvl5pPr>
            <a:lvl6pPr marL="2285719" indent="0">
              <a:buNone/>
              <a:defRPr sz="900"/>
            </a:lvl6pPr>
            <a:lvl7pPr marL="2742864" indent="0">
              <a:buNone/>
              <a:defRPr sz="900"/>
            </a:lvl7pPr>
            <a:lvl8pPr marL="3200008" indent="0">
              <a:buNone/>
              <a:defRPr sz="900"/>
            </a:lvl8pPr>
            <a:lvl9pPr marL="3657148"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D751C0-DD79-0043-A8DE-0BFEC2DE753E}" type="datetimeFigureOut">
              <a:rPr lang="en-US" smtClean="0"/>
              <a:t>3/19/2024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801FD5-11B4-DE43-ACA2-E85EEB9A6F9C}" type="slidenum">
              <a:rPr lang="en-US" smtClean="0"/>
              <a:t>‹#›</a:t>
            </a:fld>
            <a:endParaRPr lang="en-US"/>
          </a:p>
        </p:txBody>
      </p:sp>
    </p:spTree>
    <p:extLst>
      <p:ext uri="{BB962C8B-B14F-4D97-AF65-F5344CB8AC3E}">
        <p14:creationId xmlns:p14="http://schemas.microsoft.com/office/powerpoint/2010/main" val="2278298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29" tIns="45714" rIns="91429" bIns="45714"/>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D751C0-DD79-0043-A8DE-0BFEC2DE753E}" type="datetimeFigureOut">
              <a:rPr lang="en-US" smtClean="0"/>
              <a:t>3/19/2024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801FD5-11B4-DE43-ACA2-E85EEB9A6F9C}" type="slidenum">
              <a:rPr lang="en-US" smtClean="0"/>
              <a:t>‹#›</a:t>
            </a:fld>
            <a:endParaRPr lang="en-US"/>
          </a:p>
        </p:txBody>
      </p:sp>
    </p:spTree>
    <p:extLst>
      <p:ext uri="{BB962C8B-B14F-4D97-AF65-F5344CB8AC3E}">
        <p14:creationId xmlns:p14="http://schemas.microsoft.com/office/powerpoint/2010/main" val="41281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a:prstGeom prst="rect">
            <a:avLst/>
          </a:prstGeom>
        </p:spPr>
        <p:txBody>
          <a:bodyPr vert="eaVert" lIns="91429" tIns="45714" rIns="91429" bIns="45714"/>
          <a:lstStyle/>
          <a:p>
            <a:r>
              <a:rPr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D751C0-DD79-0043-A8DE-0BFEC2DE753E}" type="datetimeFigureOut">
              <a:rPr lang="en-US" smtClean="0"/>
              <a:t>3/19/2024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801FD5-11B4-DE43-ACA2-E85EEB9A6F9C}" type="slidenum">
              <a:rPr lang="en-US" smtClean="0"/>
              <a:t>‹#›</a:t>
            </a:fld>
            <a:endParaRPr lang="en-US"/>
          </a:p>
        </p:txBody>
      </p:sp>
    </p:spTree>
    <p:extLst>
      <p:ext uri="{BB962C8B-B14F-4D97-AF65-F5344CB8AC3E}">
        <p14:creationId xmlns:p14="http://schemas.microsoft.com/office/powerpoint/2010/main" val="2670795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29" tIns="45714" rIns="91429" bIns="45714"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1" y="6356354"/>
            <a:ext cx="2133600" cy="365125"/>
          </a:xfrm>
          <a:prstGeom prst="rect">
            <a:avLst/>
          </a:prstGeom>
        </p:spPr>
        <p:txBody>
          <a:bodyPr vert="horz" lIns="91429" tIns="45714" rIns="91429" bIns="45714" rtlCol="0" anchor="ctr"/>
          <a:lstStyle>
            <a:lvl1pPr algn="l">
              <a:defRPr sz="1200">
                <a:solidFill>
                  <a:schemeClr val="tx1">
                    <a:tint val="75000"/>
                  </a:schemeClr>
                </a:solidFill>
              </a:defRPr>
            </a:lvl1pPr>
          </a:lstStyle>
          <a:p>
            <a:fld id="{E2D751C0-DD79-0043-A8DE-0BFEC2DE753E}" type="datetimeFigureOut">
              <a:rPr lang="en-US" smtClean="0"/>
              <a:t>3/19/2024</a:t>
            </a:fld>
            <a:endParaRPr lang="en-US"/>
          </a:p>
        </p:txBody>
      </p:sp>
      <p:sp>
        <p:nvSpPr>
          <p:cNvPr id="5" name="Footer Placeholder 4"/>
          <p:cNvSpPr>
            <a:spLocks noGrp="1"/>
          </p:cNvSpPr>
          <p:nvPr>
            <p:ph type="ftr" sz="quarter" idx="3"/>
          </p:nvPr>
        </p:nvSpPr>
        <p:spPr>
          <a:xfrm>
            <a:off x="3124203" y="6356354"/>
            <a:ext cx="2895600" cy="365125"/>
          </a:xfrm>
          <a:prstGeom prst="rect">
            <a:avLst/>
          </a:prstGeom>
        </p:spPr>
        <p:txBody>
          <a:bodyPr vert="horz" lIns="91429" tIns="45714" rIns="91429" bIns="45714"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29" tIns="45714" rIns="91429" bIns="45714" rtlCol="0" anchor="ctr"/>
          <a:lstStyle>
            <a:lvl1pPr algn="r">
              <a:defRPr sz="1200">
                <a:solidFill>
                  <a:schemeClr val="tx1">
                    <a:tint val="75000"/>
                  </a:schemeClr>
                </a:solidFill>
              </a:defRPr>
            </a:lvl1pPr>
          </a:lstStyle>
          <a:p>
            <a:fld id="{F4801FD5-11B4-DE43-ACA2-E85EEB9A6F9C}" type="slidenum">
              <a:rPr lang="en-US" smtClean="0"/>
              <a:t>‹#›</a:t>
            </a:fld>
            <a:endParaRPr lang="en-US"/>
          </a:p>
        </p:txBody>
      </p:sp>
    </p:spTree>
    <p:extLst>
      <p:ext uri="{BB962C8B-B14F-4D97-AF65-F5344CB8AC3E}">
        <p14:creationId xmlns:p14="http://schemas.microsoft.com/office/powerpoint/2010/main" val="2954336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144" rtl="0" eaLnBrk="1" latinLnBrk="0" hangingPunct="1">
        <a:spcBef>
          <a:spcPct val="0"/>
        </a:spcBef>
        <a:buNone/>
        <a:defRPr sz="4400" kern="1200">
          <a:solidFill>
            <a:schemeClr val="tx1"/>
          </a:solidFill>
          <a:latin typeface="+mj-lt"/>
          <a:ea typeface="+mj-ea"/>
          <a:cs typeface="+mj-cs"/>
        </a:defRPr>
      </a:lvl1pPr>
    </p:titleStyle>
    <p:bodyStyle>
      <a:lvl1pPr marL="342858" indent="-342858" algn="l" defTabSz="457144" rtl="0" eaLnBrk="1" latinLnBrk="0" hangingPunct="1">
        <a:spcBef>
          <a:spcPct val="20000"/>
        </a:spcBef>
        <a:buFont typeface="Arial"/>
        <a:buChar char="•"/>
        <a:defRPr sz="3200" kern="1200">
          <a:solidFill>
            <a:schemeClr val="tx1"/>
          </a:solidFill>
          <a:latin typeface="+mn-lt"/>
          <a:ea typeface="+mn-ea"/>
          <a:cs typeface="+mn-cs"/>
        </a:defRPr>
      </a:lvl1pPr>
      <a:lvl2pPr marL="742858" indent="-285714" algn="l" defTabSz="457144" rtl="0" eaLnBrk="1" latinLnBrk="0" hangingPunct="1">
        <a:spcBef>
          <a:spcPct val="20000"/>
        </a:spcBef>
        <a:buFont typeface="Arial"/>
        <a:buChar char="–"/>
        <a:defRPr sz="2800" kern="1200">
          <a:solidFill>
            <a:schemeClr val="tx1"/>
          </a:solidFill>
          <a:latin typeface="+mn-lt"/>
          <a:ea typeface="+mn-ea"/>
          <a:cs typeface="+mn-cs"/>
        </a:defRPr>
      </a:lvl2pPr>
      <a:lvl3pPr marL="1142860" indent="-228572" algn="l" defTabSz="457144" rtl="0" eaLnBrk="1" latinLnBrk="0" hangingPunct="1">
        <a:spcBef>
          <a:spcPct val="20000"/>
        </a:spcBef>
        <a:buFont typeface="Arial"/>
        <a:buChar char="•"/>
        <a:defRPr sz="2400" kern="1200">
          <a:solidFill>
            <a:schemeClr val="tx1"/>
          </a:solidFill>
          <a:latin typeface="+mn-lt"/>
          <a:ea typeface="+mn-ea"/>
          <a:cs typeface="+mn-cs"/>
        </a:defRPr>
      </a:lvl3pPr>
      <a:lvl4pPr marL="1600004" indent="-228572" algn="l" defTabSz="457144" rtl="0" eaLnBrk="1" latinLnBrk="0" hangingPunct="1">
        <a:spcBef>
          <a:spcPct val="20000"/>
        </a:spcBef>
        <a:buFont typeface="Arial"/>
        <a:buChar char="–"/>
        <a:defRPr sz="2000" kern="1200">
          <a:solidFill>
            <a:schemeClr val="tx1"/>
          </a:solidFill>
          <a:latin typeface="+mn-lt"/>
          <a:ea typeface="+mn-ea"/>
          <a:cs typeface="+mn-cs"/>
        </a:defRPr>
      </a:lvl4pPr>
      <a:lvl5pPr marL="2057148" indent="-228572" algn="l" defTabSz="457144" rtl="0" eaLnBrk="1" latinLnBrk="0" hangingPunct="1">
        <a:spcBef>
          <a:spcPct val="20000"/>
        </a:spcBef>
        <a:buFont typeface="Arial"/>
        <a:buChar char="»"/>
        <a:defRPr sz="2000" kern="1200">
          <a:solidFill>
            <a:schemeClr val="tx1"/>
          </a:solidFill>
          <a:latin typeface="+mn-lt"/>
          <a:ea typeface="+mn-ea"/>
          <a:cs typeface="+mn-cs"/>
        </a:defRPr>
      </a:lvl5pPr>
      <a:lvl6pPr marL="2514292" indent="-228572" algn="l" defTabSz="457144" rtl="0" eaLnBrk="1" latinLnBrk="0" hangingPunct="1">
        <a:spcBef>
          <a:spcPct val="20000"/>
        </a:spcBef>
        <a:buFont typeface="Arial"/>
        <a:buChar char="•"/>
        <a:defRPr sz="2000" kern="1200">
          <a:solidFill>
            <a:schemeClr val="tx1"/>
          </a:solidFill>
          <a:latin typeface="+mn-lt"/>
          <a:ea typeface="+mn-ea"/>
          <a:cs typeface="+mn-cs"/>
        </a:defRPr>
      </a:lvl6pPr>
      <a:lvl7pPr marL="2971434" indent="-228572" algn="l" defTabSz="457144" rtl="0" eaLnBrk="1" latinLnBrk="0" hangingPunct="1">
        <a:spcBef>
          <a:spcPct val="20000"/>
        </a:spcBef>
        <a:buFont typeface="Arial"/>
        <a:buChar char="•"/>
        <a:defRPr sz="2000" kern="1200">
          <a:solidFill>
            <a:schemeClr val="tx1"/>
          </a:solidFill>
          <a:latin typeface="+mn-lt"/>
          <a:ea typeface="+mn-ea"/>
          <a:cs typeface="+mn-cs"/>
        </a:defRPr>
      </a:lvl7pPr>
      <a:lvl8pPr marL="3428580" indent="-228572" algn="l" defTabSz="457144" rtl="0" eaLnBrk="1" latinLnBrk="0" hangingPunct="1">
        <a:spcBef>
          <a:spcPct val="20000"/>
        </a:spcBef>
        <a:buFont typeface="Arial"/>
        <a:buChar char="•"/>
        <a:defRPr sz="2000" kern="1200">
          <a:solidFill>
            <a:schemeClr val="tx1"/>
          </a:solidFill>
          <a:latin typeface="+mn-lt"/>
          <a:ea typeface="+mn-ea"/>
          <a:cs typeface="+mn-cs"/>
        </a:defRPr>
      </a:lvl8pPr>
      <a:lvl9pPr marL="3885723" indent="-228572" algn="l" defTabSz="457144"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44" rtl="0" eaLnBrk="1" latinLnBrk="0" hangingPunct="1">
        <a:defRPr sz="1800" kern="1200">
          <a:solidFill>
            <a:schemeClr val="tx1"/>
          </a:solidFill>
          <a:latin typeface="+mn-lt"/>
          <a:ea typeface="+mn-ea"/>
          <a:cs typeface="+mn-cs"/>
        </a:defRPr>
      </a:lvl1pPr>
      <a:lvl2pPr marL="457144" algn="l" defTabSz="457144" rtl="0" eaLnBrk="1" latinLnBrk="0" hangingPunct="1">
        <a:defRPr sz="1800" kern="1200">
          <a:solidFill>
            <a:schemeClr val="tx1"/>
          </a:solidFill>
          <a:latin typeface="+mn-lt"/>
          <a:ea typeface="+mn-ea"/>
          <a:cs typeface="+mn-cs"/>
        </a:defRPr>
      </a:lvl2pPr>
      <a:lvl3pPr marL="914288" algn="l" defTabSz="457144" rtl="0" eaLnBrk="1" latinLnBrk="0" hangingPunct="1">
        <a:defRPr sz="1800" kern="1200">
          <a:solidFill>
            <a:schemeClr val="tx1"/>
          </a:solidFill>
          <a:latin typeface="+mn-lt"/>
          <a:ea typeface="+mn-ea"/>
          <a:cs typeface="+mn-cs"/>
        </a:defRPr>
      </a:lvl3pPr>
      <a:lvl4pPr marL="1371432" algn="l" defTabSz="457144" rtl="0" eaLnBrk="1" latinLnBrk="0" hangingPunct="1">
        <a:defRPr sz="1800" kern="1200">
          <a:solidFill>
            <a:schemeClr val="tx1"/>
          </a:solidFill>
          <a:latin typeface="+mn-lt"/>
          <a:ea typeface="+mn-ea"/>
          <a:cs typeface="+mn-cs"/>
        </a:defRPr>
      </a:lvl4pPr>
      <a:lvl5pPr marL="1828576" algn="l" defTabSz="457144" rtl="0" eaLnBrk="1" latinLnBrk="0" hangingPunct="1">
        <a:defRPr sz="1800" kern="1200">
          <a:solidFill>
            <a:schemeClr val="tx1"/>
          </a:solidFill>
          <a:latin typeface="+mn-lt"/>
          <a:ea typeface="+mn-ea"/>
          <a:cs typeface="+mn-cs"/>
        </a:defRPr>
      </a:lvl5pPr>
      <a:lvl6pPr marL="2285719" algn="l" defTabSz="457144" rtl="0" eaLnBrk="1" latinLnBrk="0" hangingPunct="1">
        <a:defRPr sz="1800" kern="1200">
          <a:solidFill>
            <a:schemeClr val="tx1"/>
          </a:solidFill>
          <a:latin typeface="+mn-lt"/>
          <a:ea typeface="+mn-ea"/>
          <a:cs typeface="+mn-cs"/>
        </a:defRPr>
      </a:lvl6pPr>
      <a:lvl7pPr marL="2742864" algn="l" defTabSz="457144" rtl="0" eaLnBrk="1" latinLnBrk="0" hangingPunct="1">
        <a:defRPr sz="1800" kern="1200">
          <a:solidFill>
            <a:schemeClr val="tx1"/>
          </a:solidFill>
          <a:latin typeface="+mn-lt"/>
          <a:ea typeface="+mn-ea"/>
          <a:cs typeface="+mn-cs"/>
        </a:defRPr>
      </a:lvl7pPr>
      <a:lvl8pPr marL="3200008" algn="l" defTabSz="457144" rtl="0" eaLnBrk="1" latinLnBrk="0" hangingPunct="1">
        <a:defRPr sz="1800" kern="1200">
          <a:solidFill>
            <a:schemeClr val="tx1"/>
          </a:solidFill>
          <a:latin typeface="+mn-lt"/>
          <a:ea typeface="+mn-ea"/>
          <a:cs typeface="+mn-cs"/>
        </a:defRPr>
      </a:lvl8pPr>
      <a:lvl9pPr marL="3657148" algn="l" defTabSz="45714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6.jpg"/><Relationship Id="rId10" Type="http://schemas.openxmlformats.org/officeDocument/2006/relationships/image" Target="../media/image11.jpg"/><Relationship Id="rId4" Type="http://schemas.openxmlformats.org/officeDocument/2006/relationships/image" Target="../media/image5.png"/><Relationship Id="rId9" Type="http://schemas.openxmlformats.org/officeDocument/2006/relationships/image" Target="../media/image10.jp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4.png"/><Relationship Id="rId7" Type="http://schemas.openxmlformats.org/officeDocument/2006/relationships/image" Target="../media/image7.jpeg"/><Relationship Id="rId12" Type="http://schemas.openxmlformats.org/officeDocument/2006/relationships/image" Target="../media/image12.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6.jpg"/><Relationship Id="rId11" Type="http://schemas.openxmlformats.org/officeDocument/2006/relationships/image" Target="../media/image11.jpg"/><Relationship Id="rId5" Type="http://schemas.openxmlformats.org/officeDocument/2006/relationships/image" Target="../media/image5.png"/><Relationship Id="rId10" Type="http://schemas.openxmlformats.org/officeDocument/2006/relationships/image" Target="../media/image10.jpg"/><Relationship Id="rId4" Type="http://schemas.openxmlformats.org/officeDocument/2006/relationships/image" Target="../media/image14.jpg"/><Relationship Id="rId9" Type="http://schemas.openxmlformats.org/officeDocument/2006/relationships/image" Target="../media/image9.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7.web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web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pngimg.com/download/66676" TargetMode="Externa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hyperlink" Target="https://creativecommons.org/licenses/by-nc/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165326" y="1084114"/>
            <a:ext cx="8867838" cy="1615547"/>
          </a:xfrm>
        </p:spPr>
        <p:txBody>
          <a:bodyPr>
            <a:normAutofit/>
          </a:bodyPr>
          <a:lstStyle/>
          <a:p>
            <a:pPr algn="l"/>
            <a:r>
              <a:rPr lang="en-US" dirty="0">
                <a:latin typeface="Helvetica"/>
                <a:cs typeface="Helvetica"/>
              </a:rPr>
              <a:t>Title</a:t>
            </a:r>
          </a:p>
        </p:txBody>
      </p:sp>
      <p:sp>
        <p:nvSpPr>
          <p:cNvPr id="5" name="Subtitle 2"/>
          <p:cNvSpPr>
            <a:spLocks noGrp="1"/>
          </p:cNvSpPr>
          <p:nvPr>
            <p:ph type="subTitle" idx="1"/>
          </p:nvPr>
        </p:nvSpPr>
        <p:spPr>
          <a:xfrm>
            <a:off x="110836" y="4808692"/>
            <a:ext cx="3962537" cy="913344"/>
          </a:xfrm>
        </p:spPr>
        <p:txBody>
          <a:bodyPr>
            <a:noAutofit/>
          </a:bodyPr>
          <a:lstStyle/>
          <a:p>
            <a:pPr algn="l"/>
            <a:r>
              <a:rPr lang="en-US" sz="1600" b="1" dirty="0">
                <a:solidFill>
                  <a:schemeClr val="tx1"/>
                </a:solidFill>
                <a:latin typeface="Helvetica"/>
                <a:cs typeface="Helvetica"/>
              </a:rPr>
              <a:t>Name: WILLIAM ODURO</a:t>
            </a:r>
          </a:p>
          <a:p>
            <a:pPr algn="l"/>
            <a:r>
              <a:rPr lang="en-US" sz="1600" b="1" dirty="0">
                <a:latin typeface="Helvetica"/>
                <a:cs typeface="Helvetica"/>
              </a:rPr>
              <a:t>Department: WRM</a:t>
            </a:r>
          </a:p>
          <a:p>
            <a:pPr algn="l"/>
            <a:r>
              <a:rPr lang="en-US" sz="1600" b="1" dirty="0">
                <a:latin typeface="Helvetica"/>
                <a:cs typeface="Helvetica"/>
              </a:rPr>
              <a:t>Faculty &amp; College: FRNR, CANR</a:t>
            </a:r>
          </a:p>
        </p:txBody>
      </p:sp>
      <p:sp>
        <p:nvSpPr>
          <p:cNvPr id="7" name="Rectangle 6"/>
          <p:cNvSpPr/>
          <p:nvPr/>
        </p:nvSpPr>
        <p:spPr>
          <a:xfrm>
            <a:off x="1611086" y="982705"/>
            <a:ext cx="5682343" cy="1046428"/>
          </a:xfrm>
          <a:prstGeom prst="rect">
            <a:avLst/>
          </a:prstGeom>
        </p:spPr>
        <p:txBody>
          <a:bodyPr wrap="square" lIns="91429" tIns="45714" rIns="91429" bIns="45714">
            <a:spAutoFit/>
          </a:bodyPr>
          <a:lstStyle/>
          <a:p>
            <a:endParaRPr lang="en-US" sz="1400" dirty="0">
              <a:solidFill>
                <a:srgbClr val="000000"/>
              </a:solidFill>
              <a:latin typeface="Verdana"/>
            </a:endParaRPr>
          </a:p>
          <a:p>
            <a:r>
              <a:rPr lang="en-US" sz="2400" b="1" dirty="0">
                <a:solidFill>
                  <a:srgbClr val="000000"/>
                </a:solidFill>
                <a:latin typeface="Verdana"/>
              </a:rPr>
              <a:t>RCEES STAKEHOLDER ENGAGEMENT WORKSHOP</a:t>
            </a:r>
            <a:endParaRPr lang="en-US" sz="2400" dirty="0">
              <a:solidFill>
                <a:srgbClr val="000000"/>
              </a:solidFill>
              <a:latin typeface="Verdana"/>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330" y="5795965"/>
            <a:ext cx="8630331" cy="96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2906495" y="2405719"/>
            <a:ext cx="5120476" cy="1477315"/>
          </a:xfrm>
          <a:prstGeom prst="rect">
            <a:avLst/>
          </a:prstGeom>
          <a:noFill/>
        </p:spPr>
        <p:txBody>
          <a:bodyPr wrap="square" lIns="91429" tIns="45714" rIns="91429" bIns="45714" rtlCol="0">
            <a:spAutoFit/>
          </a:bodyPr>
          <a:lstStyle/>
          <a:p>
            <a:pPr lvl="0" algn="ctr"/>
            <a:r>
              <a:rPr lang="it-IT" b="1" dirty="0">
                <a:solidFill>
                  <a:srgbClr val="C00000"/>
                </a:solidFill>
                <a:latin typeface="Verdana"/>
              </a:rPr>
              <a:t>28 February -1st. March 2024 </a:t>
            </a:r>
          </a:p>
          <a:p>
            <a:pPr lvl="0" algn="ctr"/>
            <a:r>
              <a:rPr lang="en-US" b="1" dirty="0">
                <a:solidFill>
                  <a:srgbClr val="C00000"/>
                </a:solidFill>
                <a:latin typeface="Verdana"/>
              </a:rPr>
              <a:t>Conference language: English </a:t>
            </a:r>
          </a:p>
          <a:p>
            <a:pPr lvl="0" algn="ctr"/>
            <a:endParaRPr lang="en-US" b="1" dirty="0">
              <a:solidFill>
                <a:srgbClr val="C00000"/>
              </a:solidFill>
              <a:latin typeface="Verdana"/>
            </a:endParaRPr>
          </a:p>
          <a:p>
            <a:pPr lvl="0" algn="ctr"/>
            <a:r>
              <a:rPr lang="en-US" b="1" dirty="0">
                <a:solidFill>
                  <a:srgbClr val="C00000"/>
                </a:solidFill>
                <a:latin typeface="Verdana"/>
              </a:rPr>
              <a:t>Venue: </a:t>
            </a:r>
          </a:p>
          <a:p>
            <a:pPr lvl="0" algn="ctr"/>
            <a:r>
              <a:rPr lang="en-US" b="1" dirty="0">
                <a:solidFill>
                  <a:srgbClr val="C00000"/>
                </a:solidFill>
                <a:latin typeface="Verdana"/>
              </a:rPr>
              <a:t>EUSBETTE HOTEL , Sunyani</a:t>
            </a:r>
          </a:p>
        </p:txBody>
      </p:sp>
      <p:grpSp>
        <p:nvGrpSpPr>
          <p:cNvPr id="6" name="Gruppieren 17">
            <a:extLst>
              <a:ext uri="{FF2B5EF4-FFF2-40B4-BE49-F238E27FC236}">
                <a16:creationId xmlns:a16="http://schemas.microsoft.com/office/drawing/2014/main" id="{62A84D6B-EB62-6453-8DF4-5C0BA9ACEAA0}"/>
              </a:ext>
            </a:extLst>
          </p:cNvPr>
          <p:cNvGrpSpPr/>
          <p:nvPr/>
        </p:nvGrpSpPr>
        <p:grpSpPr>
          <a:xfrm>
            <a:off x="8034941" y="1110665"/>
            <a:ext cx="888298" cy="1192743"/>
            <a:chOff x="5076056" y="4858707"/>
            <a:chExt cx="693686" cy="1192743"/>
          </a:xfrm>
        </p:grpSpPr>
        <p:pic>
          <p:nvPicPr>
            <p:cNvPr id="9" name="Grafik 11">
              <a:extLst>
                <a:ext uri="{FF2B5EF4-FFF2-40B4-BE49-F238E27FC236}">
                  <a16:creationId xmlns:a16="http://schemas.microsoft.com/office/drawing/2014/main" id="{6A3F771D-AB74-6EB7-0E2E-E92B82654C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6056" y="4858707"/>
              <a:ext cx="693686" cy="933008"/>
            </a:xfrm>
            <a:prstGeom prst="rect">
              <a:avLst/>
            </a:prstGeom>
          </p:spPr>
        </p:pic>
        <p:sp>
          <p:nvSpPr>
            <p:cNvPr id="10" name="Textfeld 16">
              <a:extLst>
                <a:ext uri="{FF2B5EF4-FFF2-40B4-BE49-F238E27FC236}">
                  <a16:creationId xmlns:a16="http://schemas.microsoft.com/office/drawing/2014/main" id="{56D8D8E6-3B4D-4544-0086-7931B2A4329C}"/>
                </a:ext>
              </a:extLst>
            </p:cNvPr>
            <p:cNvSpPr txBox="1"/>
            <p:nvPr/>
          </p:nvSpPr>
          <p:spPr>
            <a:xfrm>
              <a:off x="5092964" y="5774451"/>
              <a:ext cx="648072" cy="276999"/>
            </a:xfrm>
            <a:prstGeom prst="rect">
              <a:avLst/>
            </a:prstGeom>
            <a:noFill/>
          </p:spPr>
          <p:txBody>
            <a:bodyPr wrap="square">
              <a:spAutoFit/>
            </a:bodyPr>
            <a:lstStyle/>
            <a:p>
              <a:r>
                <a:rPr lang="en-US" dirty="0"/>
                <a:t>UENR</a:t>
              </a:r>
              <a:endParaRPr lang="de-DE" dirty="0"/>
            </a:p>
          </p:txBody>
        </p:sp>
      </p:grpSp>
      <p:grpSp>
        <p:nvGrpSpPr>
          <p:cNvPr id="11" name="Gruppieren 20">
            <a:extLst>
              <a:ext uri="{FF2B5EF4-FFF2-40B4-BE49-F238E27FC236}">
                <a16:creationId xmlns:a16="http://schemas.microsoft.com/office/drawing/2014/main" id="{04186DDB-425B-F5A3-8E28-0AB6A47A48D2}"/>
              </a:ext>
            </a:extLst>
          </p:cNvPr>
          <p:cNvGrpSpPr/>
          <p:nvPr/>
        </p:nvGrpSpPr>
        <p:grpSpPr>
          <a:xfrm>
            <a:off x="8040640" y="2757442"/>
            <a:ext cx="845840" cy="1308786"/>
            <a:chOff x="6971304" y="4307944"/>
            <a:chExt cx="845840" cy="1308786"/>
          </a:xfrm>
        </p:grpSpPr>
        <p:pic>
          <p:nvPicPr>
            <p:cNvPr id="12" name="Grafik 12">
              <a:extLst>
                <a:ext uri="{FF2B5EF4-FFF2-40B4-BE49-F238E27FC236}">
                  <a16:creationId xmlns:a16="http://schemas.microsoft.com/office/drawing/2014/main" id="{E6ED1C24-33D2-72BA-46BF-39665ACAC8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46824" y="4307944"/>
              <a:ext cx="694800" cy="1034648"/>
            </a:xfrm>
            <a:prstGeom prst="rect">
              <a:avLst/>
            </a:prstGeom>
          </p:spPr>
        </p:pic>
        <p:sp>
          <p:nvSpPr>
            <p:cNvPr id="13" name="Textfeld 19">
              <a:extLst>
                <a:ext uri="{FF2B5EF4-FFF2-40B4-BE49-F238E27FC236}">
                  <a16:creationId xmlns:a16="http://schemas.microsoft.com/office/drawing/2014/main" id="{3994D8A0-F339-AB16-79EC-169C340F7D58}"/>
                </a:ext>
              </a:extLst>
            </p:cNvPr>
            <p:cNvSpPr txBox="1"/>
            <p:nvPr/>
          </p:nvSpPr>
          <p:spPr>
            <a:xfrm>
              <a:off x="6971304" y="5339731"/>
              <a:ext cx="845840" cy="276999"/>
            </a:xfrm>
            <a:prstGeom prst="rect">
              <a:avLst/>
            </a:prstGeom>
            <a:noFill/>
          </p:spPr>
          <p:txBody>
            <a:bodyPr wrap="square">
              <a:spAutoFit/>
            </a:bodyPr>
            <a:lstStyle/>
            <a:p>
              <a:r>
                <a:rPr lang="en-US" dirty="0"/>
                <a:t>KNUST</a:t>
              </a:r>
              <a:endParaRPr lang="de-DE" dirty="0"/>
            </a:p>
          </p:txBody>
        </p:sp>
      </p:grpSp>
      <p:pic>
        <p:nvPicPr>
          <p:cNvPr id="14" name="Picture 7" descr="TU_Logo_lang_RGB_rot_PPT-2">
            <a:extLst>
              <a:ext uri="{FF2B5EF4-FFF2-40B4-BE49-F238E27FC236}">
                <a16:creationId xmlns:a16="http://schemas.microsoft.com/office/drawing/2014/main" id="{2F77595C-026B-3B5D-84B6-7A37241EDA11}"/>
              </a:ext>
            </a:extLst>
          </p:cNvPr>
          <p:cNvPicPr>
            <a:picLocks noChangeAspect="1" noChangeArrowheads="1"/>
          </p:cNvPicPr>
          <p:nvPr>
            <p:custDataLst>
              <p:tags r:id="rId1"/>
            </p:custDataLst>
          </p:nvPr>
        </p:nvPicPr>
        <p:blipFill>
          <a:blip r:embed="rId6">
            <a:extLst>
              <a:ext uri="{28A0092B-C50C-407E-A947-70E740481C1C}">
                <a14:useLocalDpi xmlns:a14="http://schemas.microsoft.com/office/drawing/2010/main" val="0"/>
              </a:ext>
            </a:extLst>
          </a:blip>
          <a:srcRect/>
          <a:stretch>
            <a:fillRect/>
          </a:stretch>
        </p:blipFill>
        <p:spPr bwMode="auto">
          <a:xfrm>
            <a:off x="400167" y="2609738"/>
            <a:ext cx="13684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Grafik 14">
            <a:extLst>
              <a:ext uri="{FF2B5EF4-FFF2-40B4-BE49-F238E27FC236}">
                <a16:creationId xmlns:a16="http://schemas.microsoft.com/office/drawing/2014/main" id="{1D5EFFBE-BF57-01BA-9D4E-0000E983999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082" y="4124010"/>
            <a:ext cx="1048653" cy="455134"/>
          </a:xfrm>
          <a:prstGeom prst="rect">
            <a:avLst/>
          </a:prstGeom>
        </p:spPr>
      </p:pic>
      <p:pic>
        <p:nvPicPr>
          <p:cNvPr id="18" name="Grafik 18">
            <a:extLst>
              <a:ext uri="{FF2B5EF4-FFF2-40B4-BE49-F238E27FC236}">
                <a16:creationId xmlns:a16="http://schemas.microsoft.com/office/drawing/2014/main" id="{853B6D5A-B6BD-9F1F-2A29-CA40FAFB7597}"/>
              </a:ext>
            </a:extLst>
          </p:cNvPr>
          <p:cNvPicPr>
            <a:picLocks noChangeAspect="1"/>
          </p:cNvPicPr>
          <p:nvPr/>
        </p:nvPicPr>
        <p:blipFill rotWithShape="1">
          <a:blip r:embed="rId8"/>
          <a:srcRect l="2620" t="3224"/>
          <a:stretch/>
        </p:blipFill>
        <p:spPr>
          <a:xfrm>
            <a:off x="1460222" y="4084305"/>
            <a:ext cx="1199526" cy="534544"/>
          </a:xfrm>
          <a:prstGeom prst="rect">
            <a:avLst/>
          </a:prstGeom>
        </p:spPr>
      </p:pic>
      <p:pic>
        <p:nvPicPr>
          <p:cNvPr id="19" name="Grafik 10">
            <a:extLst>
              <a:ext uri="{FF2B5EF4-FFF2-40B4-BE49-F238E27FC236}">
                <a16:creationId xmlns:a16="http://schemas.microsoft.com/office/drawing/2014/main" id="{07AD795E-A7A6-3CE9-80F6-18CB7A1BF9D2}"/>
              </a:ext>
            </a:extLst>
          </p:cNvPr>
          <p:cNvPicPr>
            <a:picLocks noChangeAspect="1"/>
          </p:cNvPicPr>
          <p:nvPr/>
        </p:nvPicPr>
        <p:blipFill rotWithShape="1">
          <a:blip r:embed="rId9">
            <a:extLst>
              <a:ext uri="{28A0092B-C50C-407E-A947-70E740481C1C}">
                <a14:useLocalDpi xmlns:a14="http://schemas.microsoft.com/office/drawing/2010/main" val="0"/>
              </a:ext>
            </a:extLst>
          </a:blip>
          <a:srcRect l="5684" b="8115"/>
          <a:stretch/>
        </p:blipFill>
        <p:spPr>
          <a:xfrm>
            <a:off x="2701664" y="4090903"/>
            <a:ext cx="1371709" cy="534544"/>
          </a:xfrm>
          <a:prstGeom prst="rect">
            <a:avLst/>
          </a:prstGeom>
        </p:spPr>
      </p:pic>
      <p:pic>
        <p:nvPicPr>
          <p:cNvPr id="20" name="Grafik 4">
            <a:extLst>
              <a:ext uri="{FF2B5EF4-FFF2-40B4-BE49-F238E27FC236}">
                <a16:creationId xmlns:a16="http://schemas.microsoft.com/office/drawing/2014/main" id="{AD287B17-C617-A8EF-B3EF-F16DA9F2AE8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267207" y="4157897"/>
            <a:ext cx="1199526" cy="454695"/>
          </a:xfrm>
          <a:prstGeom prst="rect">
            <a:avLst/>
          </a:prstGeom>
        </p:spPr>
      </p:pic>
      <p:pic>
        <p:nvPicPr>
          <p:cNvPr id="21" name="Grafik 6">
            <a:extLst>
              <a:ext uri="{FF2B5EF4-FFF2-40B4-BE49-F238E27FC236}">
                <a16:creationId xmlns:a16="http://schemas.microsoft.com/office/drawing/2014/main" id="{2E20E05C-389C-3605-D1AD-A321849AADA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499382" y="4157897"/>
            <a:ext cx="796936" cy="317879"/>
          </a:xfrm>
          <a:prstGeom prst="rect">
            <a:avLst/>
          </a:prstGeom>
        </p:spPr>
      </p:pic>
      <p:pic>
        <p:nvPicPr>
          <p:cNvPr id="22" name="Grafik 16">
            <a:extLst>
              <a:ext uri="{FF2B5EF4-FFF2-40B4-BE49-F238E27FC236}">
                <a16:creationId xmlns:a16="http://schemas.microsoft.com/office/drawing/2014/main" id="{08CB6987-55E1-2D05-47AE-454AFD78EE8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744658" y="4093599"/>
            <a:ext cx="655071" cy="716137"/>
          </a:xfrm>
          <a:prstGeom prst="rect">
            <a:avLst/>
          </a:prstGeom>
        </p:spPr>
      </p:pic>
    </p:spTree>
    <p:extLst>
      <p:ext uri="{BB962C8B-B14F-4D97-AF65-F5344CB8AC3E}">
        <p14:creationId xmlns:p14="http://schemas.microsoft.com/office/powerpoint/2010/main" val="1525543897"/>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360612" y="1968725"/>
            <a:ext cx="8630331" cy="1274412"/>
          </a:xfrm>
        </p:spPr>
        <p:txBody>
          <a:bodyPr>
            <a:normAutofit/>
          </a:bodyPr>
          <a:lstStyle/>
          <a:p>
            <a:pPr algn="l"/>
            <a:r>
              <a:rPr lang="en-US" dirty="0">
                <a:latin typeface="Helvetica"/>
                <a:cs typeface="Helvetica"/>
              </a:rPr>
              <a:t>Title:</a:t>
            </a:r>
          </a:p>
        </p:txBody>
      </p:sp>
      <p:sp>
        <p:nvSpPr>
          <p:cNvPr id="5" name="Subtitle 2"/>
          <p:cNvSpPr>
            <a:spLocks noGrp="1"/>
          </p:cNvSpPr>
          <p:nvPr>
            <p:ph type="subTitle" idx="1"/>
          </p:nvPr>
        </p:nvSpPr>
        <p:spPr>
          <a:xfrm>
            <a:off x="360613" y="4272787"/>
            <a:ext cx="4431323" cy="962025"/>
          </a:xfrm>
        </p:spPr>
        <p:txBody>
          <a:bodyPr>
            <a:normAutofit/>
          </a:bodyPr>
          <a:lstStyle/>
          <a:p>
            <a:pPr algn="l"/>
            <a:r>
              <a:rPr lang="en-US" sz="1600" b="1" dirty="0">
                <a:solidFill>
                  <a:schemeClr val="tx1"/>
                </a:solidFill>
                <a:latin typeface="Helvetica"/>
                <a:cs typeface="Helvetica"/>
              </a:rPr>
              <a:t>Name: WILLIAM ODURO</a:t>
            </a:r>
          </a:p>
          <a:p>
            <a:pPr algn="l"/>
            <a:r>
              <a:rPr lang="en-US" sz="1600" b="1" dirty="0">
                <a:latin typeface="Helvetica"/>
                <a:cs typeface="Helvetica"/>
              </a:rPr>
              <a:t>Department: WRM</a:t>
            </a:r>
          </a:p>
          <a:p>
            <a:pPr algn="l"/>
            <a:r>
              <a:rPr lang="en-US" sz="1600" b="1" dirty="0">
                <a:latin typeface="Helvetica"/>
                <a:cs typeface="Helvetica"/>
              </a:rPr>
              <a:t>Faculty &amp; College: FRNR, CANR</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613" y="5795965"/>
            <a:ext cx="8630331" cy="96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1695941" y="1923060"/>
            <a:ext cx="6937920" cy="1446538"/>
          </a:xfrm>
          <a:prstGeom prst="rect">
            <a:avLst/>
          </a:prstGeom>
        </p:spPr>
        <p:txBody>
          <a:bodyPr wrap="square" lIns="91429" tIns="45714" rIns="91429" bIns="45714">
            <a:spAutoFit/>
          </a:bodyPr>
          <a:lstStyle/>
          <a:p>
            <a:pPr algn="ctr"/>
            <a:r>
              <a:rPr lang="en-US" sz="4400" b="1" kern="0" dirty="0">
                <a:solidFill>
                  <a:srgbClr val="FF0000"/>
                </a:solidFill>
                <a:effectLst/>
                <a:latin typeface="Helvetica" panose="020B0604020202020204" pitchFamily="34" charset="0"/>
                <a:ea typeface="Tahoma" panose="020B0604030504040204" pitchFamily="34" charset="0"/>
                <a:cs typeface="Helvetica" panose="020B0604020202020204" pitchFamily="34" charset="0"/>
              </a:rPr>
              <a:t>What Academia Expects from Industry</a:t>
            </a:r>
            <a:r>
              <a:rPr lang="en-US" sz="4400" b="1" dirty="0">
                <a:solidFill>
                  <a:srgbClr val="C00000"/>
                </a:solidFill>
                <a:latin typeface="Helvetica" panose="020B0604020202020204" pitchFamily="34" charset="0"/>
                <a:cs typeface="Helvetica" panose="020B0604020202020204" pitchFamily="34" charset="0"/>
              </a:rPr>
              <a:t> </a:t>
            </a:r>
            <a:r>
              <a:rPr lang="en-US" dirty="0">
                <a:solidFill>
                  <a:srgbClr val="000000"/>
                </a:solidFill>
                <a:latin typeface="Arial"/>
              </a:rPr>
              <a:t>	</a:t>
            </a:r>
          </a:p>
        </p:txBody>
      </p:sp>
      <p:grpSp>
        <p:nvGrpSpPr>
          <p:cNvPr id="2" name="Group 1">
            <a:extLst>
              <a:ext uri="{FF2B5EF4-FFF2-40B4-BE49-F238E27FC236}">
                <a16:creationId xmlns:a16="http://schemas.microsoft.com/office/drawing/2014/main" id="{81AB7B5B-FBCA-28BA-9DD5-419AB42CFD5B}"/>
              </a:ext>
            </a:extLst>
          </p:cNvPr>
          <p:cNvGrpSpPr/>
          <p:nvPr/>
        </p:nvGrpSpPr>
        <p:grpSpPr>
          <a:xfrm>
            <a:off x="360613" y="981484"/>
            <a:ext cx="3013010" cy="923217"/>
            <a:chOff x="-93506" y="-135182"/>
            <a:chExt cx="3138161" cy="923217"/>
          </a:xfrm>
        </p:grpSpPr>
        <p:sp>
          <p:nvSpPr>
            <p:cNvPr id="3" name="Rectangle 2">
              <a:extLst>
                <a:ext uri="{FF2B5EF4-FFF2-40B4-BE49-F238E27FC236}">
                  <a16:creationId xmlns:a16="http://schemas.microsoft.com/office/drawing/2014/main" id="{79CC395D-CB2A-3520-157C-99E00756529F}"/>
                </a:ext>
              </a:extLst>
            </p:cNvPr>
            <p:cNvSpPr/>
            <p:nvPr/>
          </p:nvSpPr>
          <p:spPr>
            <a:xfrm>
              <a:off x="2509012" y="122126"/>
              <a:ext cx="4505" cy="18080"/>
            </a:xfrm>
            <a:prstGeom prst="rect">
              <a:avLst/>
            </a:prstGeom>
            <a:ln>
              <a:noFill/>
            </a:ln>
          </p:spPr>
          <p:txBody>
            <a:bodyPr vert="horz" lIns="0" tIns="0" rIns="0" bIns="0" rtlCol="0">
              <a:noAutofit/>
            </a:bodyPr>
            <a:lstStyle/>
            <a:p>
              <a:pPr marL="0" marR="0" indent="0" algn="l">
                <a:lnSpc>
                  <a:spcPct val="107000"/>
                </a:lnSpc>
                <a:spcBef>
                  <a:spcPts val="0"/>
                </a:spcBef>
                <a:spcAft>
                  <a:spcPts val="800"/>
                </a:spcAft>
              </a:pPr>
              <a:r>
                <a:rPr lang="en-US" sz="100" kern="100">
                  <a:solidFill>
                    <a:srgbClr val="000000"/>
                  </a:solidFill>
                  <a:effectLst/>
                  <a:latin typeface="Arial" panose="020B0604020202020204" pitchFamily="34" charset="0"/>
                  <a:ea typeface="Arial" panose="020B0604020202020204" pitchFamily="34" charset="0"/>
                </a:rPr>
                <a:t> </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6" name="Rectangle 5">
              <a:extLst>
                <a:ext uri="{FF2B5EF4-FFF2-40B4-BE49-F238E27FC236}">
                  <a16:creationId xmlns:a16="http://schemas.microsoft.com/office/drawing/2014/main" id="{AEF6E79A-0BD9-FDD6-CB0F-C2B8DD57F954}"/>
                </a:ext>
              </a:extLst>
            </p:cNvPr>
            <p:cNvSpPr/>
            <p:nvPr/>
          </p:nvSpPr>
          <p:spPr>
            <a:xfrm>
              <a:off x="1626616" y="141542"/>
              <a:ext cx="56314" cy="226002"/>
            </a:xfrm>
            <a:prstGeom prst="rect">
              <a:avLst/>
            </a:prstGeom>
            <a:ln>
              <a:noFill/>
            </a:ln>
          </p:spPr>
          <p:txBody>
            <a:bodyPr vert="horz" lIns="0" tIns="0" rIns="0" bIns="0" rtlCol="0">
              <a:noAutofit/>
            </a:bodyPr>
            <a:lstStyle/>
            <a:p>
              <a:pPr marL="0" marR="0" indent="0" algn="l">
                <a:lnSpc>
                  <a:spcPct val="107000"/>
                </a:lnSpc>
                <a:spcBef>
                  <a:spcPts val="0"/>
                </a:spcBef>
                <a:spcAft>
                  <a:spcPts val="800"/>
                </a:spcAft>
              </a:pPr>
              <a:r>
                <a:rPr lang="en-US" sz="1200" kern="100">
                  <a:solidFill>
                    <a:srgbClr val="000000"/>
                  </a:solidFill>
                  <a:effectLst/>
                  <a:latin typeface="Arial" panose="020B0604020202020204" pitchFamily="34" charset="0"/>
                  <a:ea typeface="Arial" panose="020B0604020202020204" pitchFamily="34" charset="0"/>
                </a:rPr>
                <a:t> </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7" name="Rectangle 6">
              <a:extLst>
                <a:ext uri="{FF2B5EF4-FFF2-40B4-BE49-F238E27FC236}">
                  <a16:creationId xmlns:a16="http://schemas.microsoft.com/office/drawing/2014/main" id="{194D2279-8FE4-0F84-9F95-FC5BA9BE38DE}"/>
                </a:ext>
              </a:extLst>
            </p:cNvPr>
            <p:cNvSpPr/>
            <p:nvPr/>
          </p:nvSpPr>
          <p:spPr>
            <a:xfrm>
              <a:off x="2438908" y="141542"/>
              <a:ext cx="56314" cy="226002"/>
            </a:xfrm>
            <a:prstGeom prst="rect">
              <a:avLst/>
            </a:prstGeom>
            <a:ln>
              <a:noFill/>
            </a:ln>
          </p:spPr>
          <p:txBody>
            <a:bodyPr vert="horz" lIns="0" tIns="0" rIns="0" bIns="0" rtlCol="0">
              <a:noAutofit/>
            </a:bodyPr>
            <a:lstStyle/>
            <a:p>
              <a:pPr marL="0" marR="0" indent="0" algn="l">
                <a:lnSpc>
                  <a:spcPct val="107000"/>
                </a:lnSpc>
                <a:spcBef>
                  <a:spcPts val="0"/>
                </a:spcBef>
                <a:spcAft>
                  <a:spcPts val="800"/>
                </a:spcAft>
              </a:pPr>
              <a:r>
                <a:rPr lang="en-US" sz="1200" kern="100">
                  <a:solidFill>
                    <a:srgbClr val="000000"/>
                  </a:solidFill>
                  <a:effectLst/>
                  <a:latin typeface="Arial" panose="020B0604020202020204" pitchFamily="34" charset="0"/>
                  <a:ea typeface="Arial" panose="020B0604020202020204" pitchFamily="34" charset="0"/>
                </a:rPr>
                <a:t> </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9" name="Rectangle 8">
              <a:extLst>
                <a:ext uri="{FF2B5EF4-FFF2-40B4-BE49-F238E27FC236}">
                  <a16:creationId xmlns:a16="http://schemas.microsoft.com/office/drawing/2014/main" id="{385B225C-F809-A168-C298-93AC96DDFFC8}"/>
                </a:ext>
              </a:extLst>
            </p:cNvPr>
            <p:cNvSpPr/>
            <p:nvPr/>
          </p:nvSpPr>
          <p:spPr>
            <a:xfrm>
              <a:off x="2438908" y="380809"/>
              <a:ext cx="56314" cy="226002"/>
            </a:xfrm>
            <a:prstGeom prst="rect">
              <a:avLst/>
            </a:prstGeom>
            <a:ln>
              <a:noFill/>
            </a:ln>
          </p:spPr>
          <p:txBody>
            <a:bodyPr vert="horz" lIns="0" tIns="0" rIns="0" bIns="0" rtlCol="0">
              <a:noAutofit/>
            </a:bodyPr>
            <a:lstStyle/>
            <a:p>
              <a:pPr marL="0" marR="0" indent="0" algn="l">
                <a:lnSpc>
                  <a:spcPct val="107000"/>
                </a:lnSpc>
                <a:spcBef>
                  <a:spcPts val="0"/>
                </a:spcBef>
                <a:spcAft>
                  <a:spcPts val="800"/>
                </a:spcAft>
              </a:pPr>
              <a:r>
                <a:rPr lang="en-US" sz="1200" kern="100">
                  <a:solidFill>
                    <a:srgbClr val="000000"/>
                  </a:solidFill>
                  <a:effectLst/>
                  <a:latin typeface="Arial" panose="020B0604020202020204" pitchFamily="34" charset="0"/>
                  <a:ea typeface="Arial" panose="020B0604020202020204" pitchFamily="34" charset="0"/>
                </a:rPr>
                <a:t> </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10" name="Rectangle 9">
              <a:extLst>
                <a:ext uri="{FF2B5EF4-FFF2-40B4-BE49-F238E27FC236}">
                  <a16:creationId xmlns:a16="http://schemas.microsoft.com/office/drawing/2014/main" id="{014688FE-A5FF-DBC8-0800-0BA45EDBF7A8}"/>
                </a:ext>
              </a:extLst>
            </p:cNvPr>
            <p:cNvSpPr/>
            <p:nvPr/>
          </p:nvSpPr>
          <p:spPr>
            <a:xfrm>
              <a:off x="2202688" y="638210"/>
              <a:ext cx="230867" cy="142889"/>
            </a:xfrm>
            <a:prstGeom prst="rect">
              <a:avLst/>
            </a:prstGeom>
            <a:ln>
              <a:noFill/>
            </a:ln>
          </p:spPr>
          <p:txBody>
            <a:bodyPr vert="horz" lIns="0" tIns="0" rIns="0" bIns="0" rtlCol="0">
              <a:noAutofit/>
            </a:bodyPr>
            <a:lstStyle/>
            <a:p>
              <a:pPr marL="0" marR="0" indent="0" algn="l">
                <a:lnSpc>
                  <a:spcPct val="107000"/>
                </a:lnSpc>
                <a:spcBef>
                  <a:spcPts val="0"/>
                </a:spcBef>
                <a:spcAft>
                  <a:spcPts val="800"/>
                </a:spcAft>
              </a:pPr>
              <a:r>
                <a:rPr lang="en-US" sz="900" kern="100">
                  <a:solidFill>
                    <a:srgbClr val="A6A6A6"/>
                  </a:solidFill>
                  <a:effectLst/>
                  <a:latin typeface="Arial" panose="020B0604020202020204" pitchFamily="34" charset="0"/>
                  <a:ea typeface="Arial" panose="020B0604020202020204" pitchFamily="34" charset="0"/>
                </a:rPr>
                <a:t>F │</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11" name="Rectangle 10">
              <a:extLst>
                <a:ext uri="{FF2B5EF4-FFF2-40B4-BE49-F238E27FC236}">
                  <a16:creationId xmlns:a16="http://schemas.microsoft.com/office/drawing/2014/main" id="{09ECF86C-DD1D-95F3-AF36-09A56604C0F2}"/>
                </a:ext>
              </a:extLst>
            </p:cNvPr>
            <p:cNvSpPr/>
            <p:nvPr/>
          </p:nvSpPr>
          <p:spPr>
            <a:xfrm>
              <a:off x="2376424" y="617982"/>
              <a:ext cx="84546" cy="169502"/>
            </a:xfrm>
            <a:prstGeom prst="rect">
              <a:avLst/>
            </a:prstGeom>
            <a:ln>
              <a:noFill/>
            </a:ln>
          </p:spPr>
          <p:txBody>
            <a:bodyPr vert="horz" lIns="0" tIns="0" rIns="0" bIns="0" rtlCol="0">
              <a:noAutofit/>
            </a:bodyPr>
            <a:lstStyle/>
            <a:p>
              <a:pPr marL="0" marR="0" indent="0" algn="l">
                <a:lnSpc>
                  <a:spcPct val="107000"/>
                </a:lnSpc>
                <a:spcBef>
                  <a:spcPts val="0"/>
                </a:spcBef>
                <a:spcAft>
                  <a:spcPts val="800"/>
                </a:spcAft>
              </a:pPr>
              <a:r>
                <a:rPr lang="en-US" sz="900" kern="100">
                  <a:solidFill>
                    <a:srgbClr val="A6A6A6"/>
                  </a:solidFill>
                  <a:effectLst/>
                  <a:latin typeface="Arial" panose="020B0604020202020204" pitchFamily="34" charset="0"/>
                  <a:ea typeface="Arial" panose="020B0604020202020204" pitchFamily="34" charset="0"/>
                </a:rPr>
                <a:t>2</a:t>
              </a:r>
              <a:endParaRPr lang="en-US" sz="1100" kern="100">
                <a:solidFill>
                  <a:srgbClr val="000000"/>
                </a:solidFill>
                <a:effectLst/>
                <a:latin typeface="Calibri" panose="020F0502020204030204" pitchFamily="34" charset="0"/>
                <a:ea typeface="Calibri" panose="020F0502020204030204" pitchFamily="34" charset="0"/>
              </a:endParaRPr>
            </a:p>
          </p:txBody>
        </p:sp>
        <p:sp>
          <p:nvSpPr>
            <p:cNvPr id="12" name="Rectangle 11">
              <a:extLst>
                <a:ext uri="{FF2B5EF4-FFF2-40B4-BE49-F238E27FC236}">
                  <a16:creationId xmlns:a16="http://schemas.microsoft.com/office/drawing/2014/main" id="{5C554743-1B45-74E4-0BC1-B3A5C1923116}"/>
                </a:ext>
              </a:extLst>
            </p:cNvPr>
            <p:cNvSpPr/>
            <p:nvPr/>
          </p:nvSpPr>
          <p:spPr>
            <a:xfrm>
              <a:off x="2438908" y="617982"/>
              <a:ext cx="42236" cy="169502"/>
            </a:xfrm>
            <a:prstGeom prst="rect">
              <a:avLst/>
            </a:prstGeom>
            <a:ln>
              <a:noFill/>
            </a:ln>
          </p:spPr>
          <p:txBody>
            <a:bodyPr vert="horz" lIns="0" tIns="0" rIns="0" bIns="0" rtlCol="0">
              <a:noAutofit/>
            </a:bodyPr>
            <a:lstStyle/>
            <a:p>
              <a:pPr marL="0" marR="0" indent="0" algn="l">
                <a:lnSpc>
                  <a:spcPct val="107000"/>
                </a:lnSpc>
                <a:spcBef>
                  <a:spcPts val="0"/>
                </a:spcBef>
                <a:spcAft>
                  <a:spcPts val="800"/>
                </a:spcAft>
              </a:pPr>
              <a:r>
                <a:rPr lang="en-US" sz="900" kern="100">
                  <a:solidFill>
                    <a:srgbClr val="000000"/>
                  </a:solidFill>
                  <a:effectLst/>
                  <a:latin typeface="Arial" panose="020B0604020202020204" pitchFamily="34" charset="0"/>
                  <a:ea typeface="Arial" panose="020B0604020202020204" pitchFamily="34" charset="0"/>
                </a:rPr>
                <a:t> </a:t>
              </a:r>
              <a:endParaRPr lang="en-US" sz="1100" kern="100">
                <a:solidFill>
                  <a:srgbClr val="000000"/>
                </a:solidFill>
                <a:effectLst/>
                <a:latin typeface="Calibri" panose="020F0502020204030204" pitchFamily="34" charset="0"/>
                <a:ea typeface="Calibri" panose="020F0502020204030204" pitchFamily="34" charset="0"/>
              </a:endParaRPr>
            </a:p>
          </p:txBody>
        </p:sp>
        <p:pic>
          <p:nvPicPr>
            <p:cNvPr id="13" name="Picture 12">
              <a:extLst>
                <a:ext uri="{FF2B5EF4-FFF2-40B4-BE49-F238E27FC236}">
                  <a16:creationId xmlns:a16="http://schemas.microsoft.com/office/drawing/2014/main" id="{285320A6-EF64-077D-F09A-71784E87B59A}"/>
                </a:ext>
              </a:extLst>
            </p:cNvPr>
            <p:cNvPicPr/>
            <p:nvPr/>
          </p:nvPicPr>
          <p:blipFill>
            <a:blip r:embed="rId4"/>
            <a:stretch>
              <a:fillRect/>
            </a:stretch>
          </p:blipFill>
          <p:spPr>
            <a:xfrm>
              <a:off x="-93506" y="-135182"/>
              <a:ext cx="3138161" cy="923217"/>
            </a:xfrm>
            <a:prstGeom prst="rect">
              <a:avLst/>
            </a:prstGeom>
          </p:spPr>
        </p:pic>
      </p:grpSp>
      <p:grpSp>
        <p:nvGrpSpPr>
          <p:cNvPr id="16" name="Gruppieren 17">
            <a:extLst>
              <a:ext uri="{FF2B5EF4-FFF2-40B4-BE49-F238E27FC236}">
                <a16:creationId xmlns:a16="http://schemas.microsoft.com/office/drawing/2014/main" id="{8B30102E-5630-D79B-8398-58786E237DE9}"/>
              </a:ext>
            </a:extLst>
          </p:cNvPr>
          <p:cNvGrpSpPr/>
          <p:nvPr/>
        </p:nvGrpSpPr>
        <p:grpSpPr>
          <a:xfrm>
            <a:off x="7947341" y="4518200"/>
            <a:ext cx="888298" cy="1192743"/>
            <a:chOff x="5076056" y="4858707"/>
            <a:chExt cx="693686" cy="1192743"/>
          </a:xfrm>
        </p:grpSpPr>
        <p:pic>
          <p:nvPicPr>
            <p:cNvPr id="17" name="Grafik 11">
              <a:extLst>
                <a:ext uri="{FF2B5EF4-FFF2-40B4-BE49-F238E27FC236}">
                  <a16:creationId xmlns:a16="http://schemas.microsoft.com/office/drawing/2014/main" id="{24C07E87-3D31-778B-CDA5-19519505C8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6056" y="4858707"/>
              <a:ext cx="693686" cy="933008"/>
            </a:xfrm>
            <a:prstGeom prst="rect">
              <a:avLst/>
            </a:prstGeom>
          </p:spPr>
        </p:pic>
        <p:sp>
          <p:nvSpPr>
            <p:cNvPr id="18" name="Textfeld 16">
              <a:extLst>
                <a:ext uri="{FF2B5EF4-FFF2-40B4-BE49-F238E27FC236}">
                  <a16:creationId xmlns:a16="http://schemas.microsoft.com/office/drawing/2014/main" id="{995E6B32-2472-7BE5-6EFF-C07294429FF9}"/>
                </a:ext>
              </a:extLst>
            </p:cNvPr>
            <p:cNvSpPr txBox="1"/>
            <p:nvPr/>
          </p:nvSpPr>
          <p:spPr>
            <a:xfrm>
              <a:off x="5092964" y="5774451"/>
              <a:ext cx="648072" cy="276999"/>
            </a:xfrm>
            <a:prstGeom prst="rect">
              <a:avLst/>
            </a:prstGeom>
            <a:noFill/>
          </p:spPr>
          <p:txBody>
            <a:bodyPr wrap="square">
              <a:spAutoFit/>
            </a:bodyPr>
            <a:lstStyle/>
            <a:p>
              <a:r>
                <a:rPr lang="en-US" dirty="0"/>
                <a:t>UENR</a:t>
              </a:r>
              <a:endParaRPr lang="de-DE" dirty="0"/>
            </a:p>
          </p:txBody>
        </p:sp>
      </p:grpSp>
      <p:grpSp>
        <p:nvGrpSpPr>
          <p:cNvPr id="19" name="Gruppieren 20">
            <a:extLst>
              <a:ext uri="{FF2B5EF4-FFF2-40B4-BE49-F238E27FC236}">
                <a16:creationId xmlns:a16="http://schemas.microsoft.com/office/drawing/2014/main" id="{53A7EF16-8ADF-14AD-27CB-62D64A923B85}"/>
              </a:ext>
            </a:extLst>
          </p:cNvPr>
          <p:cNvGrpSpPr/>
          <p:nvPr/>
        </p:nvGrpSpPr>
        <p:grpSpPr>
          <a:xfrm>
            <a:off x="7850777" y="2787327"/>
            <a:ext cx="1060382" cy="1308786"/>
            <a:chOff x="6971304" y="4307944"/>
            <a:chExt cx="845840" cy="1308786"/>
          </a:xfrm>
        </p:grpSpPr>
        <p:pic>
          <p:nvPicPr>
            <p:cNvPr id="20" name="Grafik 12">
              <a:extLst>
                <a:ext uri="{FF2B5EF4-FFF2-40B4-BE49-F238E27FC236}">
                  <a16:creationId xmlns:a16="http://schemas.microsoft.com/office/drawing/2014/main" id="{00F84458-BB5C-3DC6-66C7-27A20202D24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46824" y="4307944"/>
              <a:ext cx="694800" cy="1034648"/>
            </a:xfrm>
            <a:prstGeom prst="rect">
              <a:avLst/>
            </a:prstGeom>
          </p:spPr>
        </p:pic>
        <p:sp>
          <p:nvSpPr>
            <p:cNvPr id="21" name="Textfeld 19">
              <a:extLst>
                <a:ext uri="{FF2B5EF4-FFF2-40B4-BE49-F238E27FC236}">
                  <a16:creationId xmlns:a16="http://schemas.microsoft.com/office/drawing/2014/main" id="{79762A89-077F-0F59-0FE5-56969109CE61}"/>
                </a:ext>
              </a:extLst>
            </p:cNvPr>
            <p:cNvSpPr txBox="1"/>
            <p:nvPr/>
          </p:nvSpPr>
          <p:spPr>
            <a:xfrm>
              <a:off x="6971304" y="5339731"/>
              <a:ext cx="845840" cy="276999"/>
            </a:xfrm>
            <a:prstGeom prst="rect">
              <a:avLst/>
            </a:prstGeom>
            <a:noFill/>
          </p:spPr>
          <p:txBody>
            <a:bodyPr wrap="square">
              <a:spAutoFit/>
            </a:bodyPr>
            <a:lstStyle/>
            <a:p>
              <a:r>
                <a:rPr lang="en-US" dirty="0"/>
                <a:t>KNUST</a:t>
              </a:r>
              <a:endParaRPr lang="de-DE" dirty="0"/>
            </a:p>
          </p:txBody>
        </p:sp>
      </p:grpSp>
      <p:pic>
        <p:nvPicPr>
          <p:cNvPr id="22" name="Picture 7" descr="TU_Logo_lang_RGB_rot_PPT-2">
            <a:extLst>
              <a:ext uri="{FF2B5EF4-FFF2-40B4-BE49-F238E27FC236}">
                <a16:creationId xmlns:a16="http://schemas.microsoft.com/office/drawing/2014/main" id="{53C6E62A-E5B0-9563-F2CC-BC8119B49889}"/>
              </a:ext>
            </a:extLst>
          </p:cNvPr>
          <p:cNvPicPr>
            <a:picLocks noChangeAspect="1" noChangeArrowheads="1"/>
          </p:cNvPicPr>
          <p:nvPr>
            <p:custDataLst>
              <p:tags r:id="rId1"/>
            </p:custDataLst>
          </p:nvPr>
        </p:nvPicPr>
        <p:blipFill>
          <a:blip r:embed="rId7">
            <a:extLst>
              <a:ext uri="{28A0092B-C50C-407E-A947-70E740481C1C}">
                <a14:useLocalDpi xmlns:a14="http://schemas.microsoft.com/office/drawing/2010/main" val="0"/>
              </a:ext>
            </a:extLst>
          </a:blip>
          <a:srcRect/>
          <a:stretch>
            <a:fillRect/>
          </a:stretch>
        </p:blipFill>
        <p:spPr bwMode="auto">
          <a:xfrm>
            <a:off x="327516" y="3088894"/>
            <a:ext cx="13684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Grafik 14">
            <a:extLst>
              <a:ext uri="{FF2B5EF4-FFF2-40B4-BE49-F238E27FC236}">
                <a16:creationId xmlns:a16="http://schemas.microsoft.com/office/drawing/2014/main" id="{3075C6B4-7D1F-D905-8C13-2141ABCF1B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66745" y="3497613"/>
            <a:ext cx="1048653" cy="455134"/>
          </a:xfrm>
          <a:prstGeom prst="rect">
            <a:avLst/>
          </a:prstGeom>
        </p:spPr>
      </p:pic>
      <p:pic>
        <p:nvPicPr>
          <p:cNvPr id="24" name="Grafik 18">
            <a:extLst>
              <a:ext uri="{FF2B5EF4-FFF2-40B4-BE49-F238E27FC236}">
                <a16:creationId xmlns:a16="http://schemas.microsoft.com/office/drawing/2014/main" id="{92D863FF-0ED5-2403-40D2-BF29F28C2F3E}"/>
              </a:ext>
            </a:extLst>
          </p:cNvPr>
          <p:cNvPicPr>
            <a:picLocks noChangeAspect="1"/>
          </p:cNvPicPr>
          <p:nvPr/>
        </p:nvPicPr>
        <p:blipFill rotWithShape="1">
          <a:blip r:embed="rId9"/>
          <a:srcRect l="2620" t="3224"/>
          <a:stretch/>
        </p:blipFill>
        <p:spPr>
          <a:xfrm>
            <a:off x="3715872" y="4219255"/>
            <a:ext cx="1199526" cy="534544"/>
          </a:xfrm>
          <a:prstGeom prst="rect">
            <a:avLst/>
          </a:prstGeom>
        </p:spPr>
      </p:pic>
      <p:pic>
        <p:nvPicPr>
          <p:cNvPr id="25" name="Grafik 10">
            <a:extLst>
              <a:ext uri="{FF2B5EF4-FFF2-40B4-BE49-F238E27FC236}">
                <a16:creationId xmlns:a16="http://schemas.microsoft.com/office/drawing/2014/main" id="{62B036C6-3AD8-E226-5475-52B215B1165E}"/>
              </a:ext>
            </a:extLst>
          </p:cNvPr>
          <p:cNvPicPr>
            <a:picLocks noChangeAspect="1"/>
          </p:cNvPicPr>
          <p:nvPr/>
        </p:nvPicPr>
        <p:blipFill rotWithShape="1">
          <a:blip r:embed="rId10">
            <a:extLst>
              <a:ext uri="{28A0092B-C50C-407E-A947-70E740481C1C}">
                <a14:useLocalDpi xmlns:a14="http://schemas.microsoft.com/office/drawing/2010/main" val="0"/>
              </a:ext>
            </a:extLst>
          </a:blip>
          <a:srcRect l="5684" b="8115"/>
          <a:stretch/>
        </p:blipFill>
        <p:spPr>
          <a:xfrm flipV="1">
            <a:off x="3787823" y="5098555"/>
            <a:ext cx="1199526" cy="735078"/>
          </a:xfrm>
          <a:prstGeom prst="rect">
            <a:avLst/>
          </a:prstGeom>
        </p:spPr>
      </p:pic>
      <p:pic>
        <p:nvPicPr>
          <p:cNvPr id="26" name="Grafik 4">
            <a:extLst>
              <a:ext uri="{FF2B5EF4-FFF2-40B4-BE49-F238E27FC236}">
                <a16:creationId xmlns:a16="http://schemas.microsoft.com/office/drawing/2014/main" id="{25030FE4-AC39-E3CB-F80D-D93DD873FC1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735987" y="3498052"/>
            <a:ext cx="1199526" cy="454695"/>
          </a:xfrm>
          <a:prstGeom prst="rect">
            <a:avLst/>
          </a:prstGeom>
        </p:spPr>
      </p:pic>
      <p:pic>
        <p:nvPicPr>
          <p:cNvPr id="27" name="Grafik 6">
            <a:extLst>
              <a:ext uri="{FF2B5EF4-FFF2-40B4-BE49-F238E27FC236}">
                <a16:creationId xmlns:a16="http://schemas.microsoft.com/office/drawing/2014/main" id="{1D7B95D4-C687-42F5-DCB2-221DCE2F313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735987" y="4264902"/>
            <a:ext cx="958799" cy="454695"/>
          </a:xfrm>
          <a:prstGeom prst="rect">
            <a:avLst/>
          </a:prstGeom>
        </p:spPr>
      </p:pic>
      <p:pic>
        <p:nvPicPr>
          <p:cNvPr id="28" name="Grafik 16">
            <a:extLst>
              <a:ext uri="{FF2B5EF4-FFF2-40B4-BE49-F238E27FC236}">
                <a16:creationId xmlns:a16="http://schemas.microsoft.com/office/drawing/2014/main" id="{AAFE113E-91D8-86C0-E577-9C66AC573B2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50754" y="5108026"/>
            <a:ext cx="655071" cy="716137"/>
          </a:xfrm>
          <a:prstGeom prst="rect">
            <a:avLst/>
          </a:prstGeom>
        </p:spPr>
      </p:pic>
    </p:spTree>
    <p:extLst>
      <p:ext uri="{BB962C8B-B14F-4D97-AF65-F5344CB8AC3E}">
        <p14:creationId xmlns:p14="http://schemas.microsoft.com/office/powerpoint/2010/main" val="120427202"/>
      </p:ext>
    </p:extLst>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p:cNvSpPr>
            <a:spLocks noGrp="1"/>
          </p:cNvSpPr>
          <p:nvPr>
            <p:ph type="title"/>
          </p:nvPr>
        </p:nvSpPr>
        <p:spPr>
          <a:xfrm>
            <a:off x="457200" y="274638"/>
            <a:ext cx="8229600" cy="1143000"/>
          </a:xfrm>
          <a:prstGeom prst="rect">
            <a:avLst/>
          </a:prstGeom>
        </p:spPr>
        <p:txBody>
          <a:bodyPr/>
          <a:lstStyle/>
          <a:p>
            <a:pPr algn="l">
              <a:defRPr/>
            </a:pPr>
            <a:r>
              <a:rPr lang="en-GB" b="1" dirty="0">
                <a:solidFill>
                  <a:srgbClr val="008000"/>
                </a:solidFill>
                <a:latin typeface="Helvetica"/>
                <a:cs typeface="Helvetica"/>
              </a:rPr>
              <a:t>In this presentation</a:t>
            </a:r>
          </a:p>
        </p:txBody>
      </p:sp>
      <p:sp>
        <p:nvSpPr>
          <p:cNvPr id="4" name="Pladsholder til indhold 2"/>
          <p:cNvSpPr txBox="1">
            <a:spLocks/>
          </p:cNvSpPr>
          <p:nvPr/>
        </p:nvSpPr>
        <p:spPr>
          <a:xfrm>
            <a:off x="419100" y="1748567"/>
            <a:ext cx="8724900" cy="2315434"/>
          </a:xfrm>
          <a:prstGeom prst="rect">
            <a:avLst/>
          </a:prstGeom>
        </p:spPr>
        <p:txBody>
          <a:bodyPr vert="horz" lIns="91429" tIns="45714" rIns="91429" bIns="45714" rtlCol="0">
            <a:noAutofit/>
          </a:bodyPr>
          <a:lstStyle>
            <a:lvl1pPr marL="342900" indent="-342900" algn="l" defTabSz="914400" rtl="0" eaLnBrk="1" latinLnBrk="0" hangingPunct="1">
              <a:spcBef>
                <a:spcPct val="20000"/>
              </a:spcBef>
              <a:buClr>
                <a:srgbClr val="54616E"/>
              </a:buClr>
              <a:buSzPct val="100000"/>
              <a:buFont typeface="Arial" pitchFamily="34" charset="0"/>
              <a:buChar char="•"/>
              <a:defRPr sz="1800" kern="1200">
                <a:solidFill>
                  <a:srgbClr val="54616E"/>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858" indent="-342858" defTabSz="914288">
              <a:buFont typeface="+mj-lt"/>
              <a:buAutoNum type="arabicPeriod"/>
              <a:defRPr/>
            </a:pPr>
            <a:r>
              <a:rPr lang="en-GB" sz="2400" dirty="0">
                <a:solidFill>
                  <a:schemeClr val="tx1"/>
                </a:solidFill>
                <a:latin typeface="Arial"/>
              </a:rPr>
              <a:t>Concept of academia-industry partnership –what academia expects from industry</a:t>
            </a:r>
          </a:p>
          <a:p>
            <a:pPr marL="342858" indent="-342858" defTabSz="914288">
              <a:buFont typeface="+mj-lt"/>
              <a:buAutoNum type="arabicPeriod"/>
              <a:defRPr/>
            </a:pPr>
            <a:r>
              <a:rPr lang="en-GB" sz="2400" dirty="0">
                <a:solidFill>
                  <a:schemeClr val="tx1"/>
                </a:solidFill>
                <a:latin typeface="Arial"/>
              </a:rPr>
              <a:t>Examples of academia-industry partnership-general</a:t>
            </a:r>
          </a:p>
          <a:p>
            <a:pPr marL="342858" indent="-342858" defTabSz="914288">
              <a:buFont typeface="+mj-lt"/>
              <a:buAutoNum type="arabicPeriod"/>
              <a:defRPr/>
            </a:pPr>
            <a:r>
              <a:rPr lang="en-US" sz="2400" dirty="0">
                <a:solidFill>
                  <a:schemeClr val="tx1"/>
                </a:solidFill>
                <a:latin typeface="Arial"/>
              </a:rPr>
              <a:t>Examples of academia-industry partnership- specific examples in energy</a:t>
            </a:r>
          </a:p>
        </p:txBody>
      </p:sp>
    </p:spTree>
    <p:extLst>
      <p:ext uri="{BB962C8B-B14F-4D97-AF65-F5344CB8AC3E}">
        <p14:creationId xmlns:p14="http://schemas.microsoft.com/office/powerpoint/2010/main" val="1884328894"/>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p:spPr>
        <p:txBody>
          <a:bodyPr anchor="ctr"/>
          <a:lstStyle/>
          <a:p>
            <a:pPr algn="l"/>
            <a:r>
              <a:rPr lang="en-US" b="1" dirty="0">
                <a:solidFill>
                  <a:srgbClr val="008000"/>
                </a:solidFill>
                <a:latin typeface="Helvetica"/>
                <a:cs typeface="Helvetica"/>
              </a:rPr>
              <a:t>Introduction</a:t>
            </a:r>
          </a:p>
        </p:txBody>
      </p:sp>
      <p:sp>
        <p:nvSpPr>
          <p:cNvPr id="4" name="Content Placeholder 2"/>
          <p:cNvSpPr txBox="1">
            <a:spLocks/>
          </p:cNvSpPr>
          <p:nvPr/>
        </p:nvSpPr>
        <p:spPr>
          <a:xfrm>
            <a:off x="457200" y="1600201"/>
            <a:ext cx="8229600" cy="4284702"/>
          </a:xfrm>
          <a:prstGeom prst="rect">
            <a:avLst/>
          </a:prstGeom>
        </p:spPr>
        <p:txBody>
          <a:bodyPr lIns="91429" tIns="45714" rIns="91429" bIns="45714">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spcBef>
                <a:spcPts val="0"/>
              </a:spcBef>
              <a:spcAft>
                <a:spcPts val="1800"/>
              </a:spcAft>
              <a:buFont typeface="Wingdings" charset="2"/>
              <a:buChar char="u"/>
            </a:pPr>
            <a:endParaRPr lang="en-US" dirty="0">
              <a:latin typeface="Helvetica"/>
              <a:cs typeface="Helvetica"/>
            </a:endParaRPr>
          </a:p>
        </p:txBody>
      </p:sp>
      <p:sp>
        <p:nvSpPr>
          <p:cNvPr id="5" name="Titel 1"/>
          <p:cNvSpPr txBox="1">
            <a:spLocks/>
          </p:cNvSpPr>
          <p:nvPr/>
        </p:nvSpPr>
        <p:spPr>
          <a:xfrm>
            <a:off x="685800" y="1472341"/>
            <a:ext cx="7702624" cy="1653643"/>
          </a:xfrm>
          <a:prstGeom prst="rect">
            <a:avLst/>
          </a:prstGeom>
        </p:spPr>
        <p:txBody>
          <a:bodyPr vert="horz" lIns="91429" tIns="45714" rIns="91429" bIns="45714" rtlCol="0" anchor="ctr">
            <a:noAutofit/>
          </a:bodyPr>
          <a:lstStyle>
            <a:lvl1pPr algn="ctr" defTabSz="914400" rtl="0" eaLnBrk="1" latinLnBrk="0" hangingPunct="1">
              <a:spcBef>
                <a:spcPct val="0"/>
              </a:spcBef>
              <a:buNone/>
              <a:defRPr sz="2400" b="1" kern="1200" cap="all" spc="200" baseline="0">
                <a:solidFill>
                  <a:srgbClr val="211A52"/>
                </a:solidFill>
                <a:latin typeface="+mj-lt"/>
                <a:ea typeface="+mj-ea"/>
                <a:cs typeface="+mj-cs"/>
              </a:defRPr>
            </a:lvl1pPr>
          </a:lstStyle>
          <a:p>
            <a:pPr defTabSz="914288">
              <a:defRPr/>
            </a:pPr>
            <a:r>
              <a:rPr lang="en-US" sz="1800" kern="0" dirty="0">
                <a:effectLst/>
                <a:latin typeface="Times New Roman" panose="02020603050405020304" pitchFamily="18" charset="0"/>
                <a:ea typeface="Times New Roman" panose="02020603050405020304" pitchFamily="18" charset="0"/>
              </a:rPr>
              <a:t>THIS PRESENTATION addresses several key objectives to strengthen partnerships, highlight industry advancements, and foster cooperation.</a:t>
            </a:r>
            <a:endParaRPr lang="en-GB" dirty="0">
              <a:latin typeface="Arial"/>
            </a:endParaRPr>
          </a:p>
        </p:txBody>
      </p:sp>
      <p:sp>
        <p:nvSpPr>
          <p:cNvPr id="6" name="TextBox 5">
            <a:extLst>
              <a:ext uri="{FF2B5EF4-FFF2-40B4-BE49-F238E27FC236}">
                <a16:creationId xmlns:a16="http://schemas.microsoft.com/office/drawing/2014/main" id="{09B86631-19FE-C47C-87CC-372D5F2A6AB4}"/>
              </a:ext>
            </a:extLst>
          </p:cNvPr>
          <p:cNvSpPr txBox="1"/>
          <p:nvPr/>
        </p:nvSpPr>
        <p:spPr>
          <a:xfrm>
            <a:off x="299546" y="3732017"/>
            <a:ext cx="8576666" cy="1515095"/>
          </a:xfrm>
          <a:prstGeom prst="rect">
            <a:avLst/>
          </a:prstGeom>
          <a:noFill/>
        </p:spPr>
        <p:txBody>
          <a:bodyPr wrap="square" rtlCol="0">
            <a:spAutoFit/>
          </a:bodyPr>
          <a:lstStyle/>
          <a:p>
            <a:pPr marL="0" marR="0">
              <a:lnSpc>
                <a:spcPct val="107000"/>
              </a:lnSpc>
              <a:spcBef>
                <a:spcPts val="0"/>
              </a:spcBef>
              <a:spcAft>
                <a:spcPts val="800"/>
              </a:spcAft>
            </a:pPr>
            <a:r>
              <a:rPr lang="en-US" sz="2200" kern="0" dirty="0">
                <a:effectLst/>
                <a:latin typeface="Arial" panose="020B0604020202020204" pitchFamily="34" charset="0"/>
                <a:ea typeface="Times New Roman" panose="02020603050405020304" pitchFamily="18" charset="0"/>
                <a:cs typeface="Arial" panose="020B0604020202020204" pitchFamily="34" charset="0"/>
              </a:rPr>
              <a:t>Academia's expectations from industry encompass a broad range of objectives and aspirations to </a:t>
            </a:r>
            <a:r>
              <a:rPr lang="en-US" sz="2200"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enhance educational outcomes</a:t>
            </a:r>
            <a:r>
              <a:rPr lang="en-US" sz="2200" kern="0" dirty="0">
                <a:effectLst/>
                <a:latin typeface="Arial" panose="020B0604020202020204" pitchFamily="34" charset="0"/>
                <a:ea typeface="Times New Roman" panose="02020603050405020304" pitchFamily="18" charset="0"/>
                <a:cs typeface="Arial" panose="020B0604020202020204" pitchFamily="34" charset="0"/>
              </a:rPr>
              <a:t>, </a:t>
            </a:r>
            <a:r>
              <a:rPr lang="en-US" sz="2200"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research endeavors</a:t>
            </a:r>
            <a:r>
              <a:rPr lang="en-US" sz="2200" kern="0" dirty="0">
                <a:effectLst/>
                <a:latin typeface="Arial" panose="020B0604020202020204" pitchFamily="34" charset="0"/>
                <a:ea typeface="Times New Roman" panose="02020603050405020304" pitchFamily="18" charset="0"/>
                <a:cs typeface="Arial" panose="020B0604020202020204" pitchFamily="34" charset="0"/>
              </a:rPr>
              <a:t>, and </a:t>
            </a:r>
            <a:r>
              <a:rPr lang="en-US" sz="2200"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societal impact</a:t>
            </a:r>
            <a:r>
              <a:rPr lang="en-US" sz="2200" kern="0" dirty="0">
                <a:effectLst/>
                <a:latin typeface="Arial" panose="020B0604020202020204" pitchFamily="34" charset="0"/>
                <a:ea typeface="Times New Roman" panose="02020603050405020304" pitchFamily="18" charset="0"/>
                <a:cs typeface="Arial" panose="020B0604020202020204" pitchFamily="34" charset="0"/>
              </a:rPr>
              <a:t>. Here are key expectations that academia typically has from its industry partners:</a:t>
            </a:r>
            <a:endParaRPr lang="en-US" sz="22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6050614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5733"/>
            <a:ext cx="8229600" cy="1026322"/>
          </a:xfrm>
        </p:spPr>
        <p:txBody>
          <a:bodyPr/>
          <a:lstStyle/>
          <a:p>
            <a:r>
              <a:rPr lang="en-US" sz="3200" b="1" dirty="0">
                <a:solidFill>
                  <a:srgbClr val="211A52"/>
                </a:solidFill>
                <a:latin typeface="Arial"/>
              </a:rPr>
              <a:t>1. Practical Exposure and Real-world Applications</a:t>
            </a:r>
          </a:p>
        </p:txBody>
      </p:sp>
      <p:sp>
        <p:nvSpPr>
          <p:cNvPr id="3" name="Pladsholder til indhold 2"/>
          <p:cNvSpPr txBox="1">
            <a:spLocks/>
          </p:cNvSpPr>
          <p:nvPr/>
        </p:nvSpPr>
        <p:spPr>
          <a:xfrm>
            <a:off x="209550" y="1162055"/>
            <a:ext cx="8782050" cy="4667249"/>
          </a:xfrm>
          <a:prstGeom prst="rect">
            <a:avLst/>
          </a:prstGeom>
        </p:spPr>
        <p:txBody>
          <a:bodyPr vert="horz" lIns="91429" tIns="45714" rIns="91429" bIns="45714" rtlCol="0">
            <a:noAutofit/>
          </a:bodyPr>
          <a:lstStyle>
            <a:lvl1pPr marL="342900" indent="-342900" algn="l" defTabSz="914400" rtl="0" eaLnBrk="1" latinLnBrk="0" hangingPunct="1">
              <a:spcBef>
                <a:spcPct val="20000"/>
              </a:spcBef>
              <a:buClr>
                <a:srgbClr val="54616E"/>
              </a:buClr>
              <a:buSzPct val="100000"/>
              <a:buFont typeface="Arial" pitchFamily="34" charset="0"/>
              <a:buChar char="•"/>
              <a:defRPr sz="1800" kern="1200">
                <a:solidFill>
                  <a:srgbClr val="54616E"/>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0"/>
              </a:spcAft>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1963547-C528-3A6E-E3A9-8B8DDC87A3E0}"/>
              </a:ext>
            </a:extLst>
          </p:cNvPr>
          <p:cNvSpPr txBox="1"/>
          <p:nvPr/>
        </p:nvSpPr>
        <p:spPr>
          <a:xfrm>
            <a:off x="485775" y="1498959"/>
            <a:ext cx="8229600" cy="2677656"/>
          </a:xfrm>
          <a:prstGeom prst="rect">
            <a:avLst/>
          </a:prstGeom>
          <a:noFill/>
        </p:spPr>
        <p:txBody>
          <a:bodyPr wrap="square" rtlCol="0">
            <a:spAutoFit/>
          </a:bodyPr>
          <a:lstStyle/>
          <a:p>
            <a:pPr marL="285750" indent="-285750">
              <a:buClr>
                <a:srgbClr val="00B050"/>
              </a:buClr>
              <a:buSzPct val="120000"/>
              <a:buFont typeface="Arial" panose="020B0604020202020204" pitchFamily="34" charset="0"/>
              <a:buChar char="•"/>
            </a:pPr>
            <a:r>
              <a:rPr lang="en-US" sz="2400" dirty="0">
                <a:latin typeface="Arial" panose="020B0604020202020204" pitchFamily="34" charset="0"/>
                <a:cs typeface="Arial" panose="020B0604020202020204" pitchFamily="34" charset="0"/>
              </a:rPr>
              <a:t>Provide </a:t>
            </a:r>
            <a:r>
              <a:rPr lang="en-US" sz="2400" dirty="0">
                <a:solidFill>
                  <a:srgbClr val="FF0000"/>
                </a:solidFill>
                <a:latin typeface="Arial" panose="020B0604020202020204" pitchFamily="34" charset="0"/>
                <a:cs typeface="Arial" panose="020B0604020202020204" pitchFamily="34" charset="0"/>
              </a:rPr>
              <a:t>students and researchers </a:t>
            </a:r>
            <a:r>
              <a:rPr lang="en-US" sz="2400" dirty="0">
                <a:latin typeface="Arial" panose="020B0604020202020204" pitchFamily="34" charset="0"/>
                <a:cs typeface="Arial" panose="020B0604020202020204" pitchFamily="34" charset="0"/>
              </a:rPr>
              <a:t>with </a:t>
            </a:r>
            <a:r>
              <a:rPr lang="en-US" sz="2400" dirty="0">
                <a:solidFill>
                  <a:srgbClr val="FF0000"/>
                </a:solidFill>
                <a:latin typeface="Arial" panose="020B0604020202020204" pitchFamily="34" charset="0"/>
                <a:cs typeface="Arial" panose="020B0604020202020204" pitchFamily="34" charset="0"/>
              </a:rPr>
              <a:t>practical exposure to real-world applications</a:t>
            </a:r>
            <a:r>
              <a:rPr lang="en-US" sz="2400" dirty="0">
                <a:latin typeface="Arial" panose="020B0604020202020204" pitchFamily="34" charset="0"/>
                <a:cs typeface="Arial" panose="020B0604020202020204" pitchFamily="34" charset="0"/>
              </a:rPr>
              <a:t> of their studies and research.</a:t>
            </a:r>
          </a:p>
          <a:p>
            <a:pPr marL="285750" indent="-285750">
              <a:buClr>
                <a:srgbClr val="00B050"/>
              </a:buClr>
              <a:buSzPct val="1200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285750" indent="-285750">
              <a:buClr>
                <a:srgbClr val="00B050"/>
              </a:buClr>
              <a:buSzPct val="120000"/>
              <a:buFont typeface="Arial" panose="020B0604020202020204" pitchFamily="34" charset="0"/>
              <a:buChar char="•"/>
            </a:pPr>
            <a:r>
              <a:rPr lang="en-US" sz="2400" dirty="0">
                <a:latin typeface="Arial" panose="020B0604020202020204" pitchFamily="34" charset="0"/>
                <a:cs typeface="Arial" panose="020B0604020202020204" pitchFamily="34" charset="0"/>
              </a:rPr>
              <a:t>Offer </a:t>
            </a:r>
            <a:r>
              <a:rPr lang="en-US" sz="2400" dirty="0">
                <a:solidFill>
                  <a:srgbClr val="FF0000"/>
                </a:solidFill>
                <a:latin typeface="Arial" panose="020B0604020202020204" pitchFamily="34" charset="0"/>
                <a:cs typeface="Arial" panose="020B0604020202020204" pitchFamily="34" charset="0"/>
              </a:rPr>
              <a:t>internships</a:t>
            </a:r>
            <a:r>
              <a:rPr lang="en-US" sz="2400" dirty="0">
                <a:latin typeface="Arial" panose="020B0604020202020204" pitchFamily="34" charset="0"/>
                <a:cs typeface="Arial" panose="020B0604020202020204" pitchFamily="34" charset="0"/>
              </a:rPr>
              <a:t>, </a:t>
            </a:r>
            <a:r>
              <a:rPr lang="en-US" sz="2400" dirty="0">
                <a:solidFill>
                  <a:srgbClr val="FF0000"/>
                </a:solidFill>
                <a:latin typeface="Arial" panose="020B0604020202020204" pitchFamily="34" charset="0"/>
                <a:cs typeface="Arial" panose="020B0604020202020204" pitchFamily="34" charset="0"/>
              </a:rPr>
              <a:t>co-op programs</a:t>
            </a:r>
            <a:r>
              <a:rPr lang="en-US" sz="2400" dirty="0">
                <a:latin typeface="Arial" panose="020B0604020202020204" pitchFamily="34" charset="0"/>
                <a:cs typeface="Arial" panose="020B0604020202020204" pitchFamily="34" charset="0"/>
              </a:rPr>
              <a:t>, and </a:t>
            </a:r>
            <a:r>
              <a:rPr lang="en-US" sz="2400" dirty="0">
                <a:solidFill>
                  <a:srgbClr val="FF0000"/>
                </a:solidFill>
                <a:latin typeface="Arial" panose="020B0604020202020204" pitchFamily="34" charset="0"/>
                <a:cs typeface="Arial" panose="020B0604020202020204" pitchFamily="34" charset="0"/>
              </a:rPr>
              <a:t>project-based learning opportunities </a:t>
            </a:r>
            <a:r>
              <a:rPr lang="en-US" sz="2400" dirty="0">
                <a:latin typeface="Arial" panose="020B0604020202020204" pitchFamily="34" charset="0"/>
                <a:cs typeface="Arial" panose="020B0604020202020204" pitchFamily="34" charset="0"/>
              </a:rPr>
              <a:t>that </a:t>
            </a:r>
            <a:r>
              <a:rPr lang="en-US" sz="2400" dirty="0">
                <a:solidFill>
                  <a:srgbClr val="C00000"/>
                </a:solidFill>
                <a:latin typeface="Arial" panose="020B0604020202020204" pitchFamily="34" charset="0"/>
                <a:cs typeface="Arial" panose="020B0604020202020204" pitchFamily="34" charset="0"/>
              </a:rPr>
              <a:t>enrich the academic curriculum with hands-on experience.</a:t>
            </a:r>
          </a:p>
          <a:p>
            <a:pPr marL="285750" indent="-285750">
              <a:buClr>
                <a:srgbClr val="00B050"/>
              </a:buClr>
              <a:buSzPct val="1200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16335ADD-32FC-76AE-FBFC-A5BAB66F212D}"/>
              </a:ext>
            </a:extLst>
          </p:cNvPr>
          <p:cNvPicPr>
            <a:picLocks noChangeAspect="1"/>
          </p:cNvPicPr>
          <p:nvPr/>
        </p:nvPicPr>
        <p:blipFill>
          <a:blip r:embed="rId2"/>
          <a:stretch>
            <a:fillRect/>
          </a:stretch>
        </p:blipFill>
        <p:spPr>
          <a:xfrm>
            <a:off x="5272087" y="4176614"/>
            <a:ext cx="3126845" cy="1652689"/>
          </a:xfrm>
          <a:prstGeom prst="rect">
            <a:avLst/>
          </a:prstGeom>
        </p:spPr>
      </p:pic>
    </p:spTree>
    <p:extLst>
      <p:ext uri="{BB962C8B-B14F-4D97-AF65-F5344CB8AC3E}">
        <p14:creationId xmlns:p14="http://schemas.microsoft.com/office/powerpoint/2010/main" val="38529240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5733"/>
            <a:ext cx="8229600" cy="660563"/>
          </a:xfrm>
        </p:spPr>
        <p:txBody>
          <a:bodyPr/>
          <a:lstStyle/>
          <a:p>
            <a:r>
              <a:rPr lang="en-US" sz="3200" b="1" dirty="0">
                <a:solidFill>
                  <a:srgbClr val="211A52"/>
                </a:solidFill>
                <a:latin typeface="Arial"/>
              </a:rPr>
              <a:t>2. Research Funding and Resources</a:t>
            </a:r>
            <a:br>
              <a:rPr lang="en-US" sz="3200" b="1" dirty="0">
                <a:solidFill>
                  <a:srgbClr val="211A52"/>
                </a:solidFill>
                <a:latin typeface="Arial"/>
              </a:rPr>
            </a:br>
            <a:endParaRPr lang="en-US" sz="3200" b="1" dirty="0"/>
          </a:p>
        </p:txBody>
      </p:sp>
      <p:sp>
        <p:nvSpPr>
          <p:cNvPr id="3" name="Pladsholder til indhold 2"/>
          <p:cNvSpPr txBox="1">
            <a:spLocks/>
          </p:cNvSpPr>
          <p:nvPr/>
        </p:nvSpPr>
        <p:spPr>
          <a:xfrm>
            <a:off x="209550" y="1162055"/>
            <a:ext cx="8782050" cy="4667249"/>
          </a:xfrm>
          <a:prstGeom prst="rect">
            <a:avLst/>
          </a:prstGeom>
        </p:spPr>
        <p:txBody>
          <a:bodyPr vert="horz" lIns="91429" tIns="45714" rIns="91429" bIns="45714" rtlCol="0">
            <a:noAutofit/>
          </a:bodyPr>
          <a:lstStyle>
            <a:lvl1pPr marL="342900" indent="-342900" algn="l" defTabSz="914400" rtl="0" eaLnBrk="1" latinLnBrk="0" hangingPunct="1">
              <a:spcBef>
                <a:spcPct val="20000"/>
              </a:spcBef>
              <a:buClr>
                <a:srgbClr val="54616E"/>
              </a:buClr>
              <a:buSzPct val="100000"/>
              <a:buFont typeface="Arial" pitchFamily="34" charset="0"/>
              <a:buChar char="•"/>
              <a:defRPr sz="1800" kern="1200">
                <a:solidFill>
                  <a:srgbClr val="54616E"/>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0"/>
              </a:spcAft>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1963547-C528-3A6E-E3A9-8B8DDC87A3E0}"/>
              </a:ext>
            </a:extLst>
          </p:cNvPr>
          <p:cNvSpPr txBox="1"/>
          <p:nvPr/>
        </p:nvSpPr>
        <p:spPr>
          <a:xfrm>
            <a:off x="627017" y="1394456"/>
            <a:ext cx="8059783" cy="1569660"/>
          </a:xfrm>
          <a:prstGeom prst="rect">
            <a:avLst/>
          </a:prstGeom>
          <a:noFill/>
        </p:spPr>
        <p:txBody>
          <a:bodyPr wrap="square" rtlCol="0">
            <a:spAutoFit/>
          </a:bodyPr>
          <a:lstStyle/>
          <a:p>
            <a:pPr marL="285750" indent="-285750">
              <a:buClr>
                <a:srgbClr val="00B050"/>
              </a:buClr>
              <a:buSzPct val="120000"/>
              <a:buFont typeface="Arial" panose="020B0604020202020204" pitchFamily="34" charset="0"/>
              <a:buChar char="•"/>
            </a:pPr>
            <a:r>
              <a:rPr lang="en-US" sz="2400" dirty="0">
                <a:latin typeface="Arial" panose="020B0604020202020204" pitchFamily="34" charset="0"/>
                <a:cs typeface="Arial" panose="020B0604020202020204" pitchFamily="34" charset="0"/>
              </a:rPr>
              <a:t>Provide </a:t>
            </a:r>
            <a:r>
              <a:rPr lang="en-US" sz="2400" dirty="0">
                <a:solidFill>
                  <a:srgbClr val="FF0000"/>
                </a:solidFill>
                <a:latin typeface="Arial" panose="020B0604020202020204" pitchFamily="34" charset="0"/>
                <a:cs typeface="Arial" panose="020B0604020202020204" pitchFamily="34" charset="0"/>
              </a:rPr>
              <a:t>essential financial support </a:t>
            </a:r>
            <a:r>
              <a:rPr lang="en-US" sz="2400" dirty="0">
                <a:latin typeface="Arial" panose="020B0604020202020204" pitchFamily="34" charset="0"/>
                <a:cs typeface="Arial" panose="020B0604020202020204" pitchFamily="34" charset="0"/>
              </a:rPr>
              <a:t>for research and access to </a:t>
            </a:r>
            <a:r>
              <a:rPr lang="en-US" sz="2400" dirty="0">
                <a:solidFill>
                  <a:srgbClr val="FF0000"/>
                </a:solidFill>
                <a:latin typeface="Arial" panose="020B0604020202020204" pitchFamily="34" charset="0"/>
                <a:cs typeface="Arial" panose="020B0604020202020204" pitchFamily="34" charset="0"/>
              </a:rPr>
              <a:t>cutting-edge technology</a:t>
            </a:r>
            <a:r>
              <a:rPr lang="en-US" sz="2400" dirty="0">
                <a:latin typeface="Arial" panose="020B0604020202020204" pitchFamily="34" charset="0"/>
                <a:cs typeface="Arial" panose="020B0604020202020204" pitchFamily="34" charset="0"/>
              </a:rPr>
              <a:t>, </a:t>
            </a:r>
            <a:r>
              <a:rPr lang="en-US" sz="2400" dirty="0">
                <a:solidFill>
                  <a:srgbClr val="FF0000"/>
                </a:solidFill>
                <a:latin typeface="Arial" panose="020B0604020202020204" pitchFamily="34" charset="0"/>
                <a:cs typeface="Arial" panose="020B0604020202020204" pitchFamily="34" charset="0"/>
              </a:rPr>
              <a:t>laboratories</a:t>
            </a:r>
            <a:r>
              <a:rPr lang="en-US" sz="2400" dirty="0">
                <a:latin typeface="Arial" panose="020B0604020202020204" pitchFamily="34" charset="0"/>
                <a:cs typeface="Arial" panose="020B0604020202020204" pitchFamily="34" charset="0"/>
              </a:rPr>
              <a:t>, and other resources that might be beyond the reach of academic budgets.</a:t>
            </a:r>
          </a:p>
        </p:txBody>
      </p:sp>
      <p:pic>
        <p:nvPicPr>
          <p:cNvPr id="6" name="Picture 5">
            <a:extLst>
              <a:ext uri="{FF2B5EF4-FFF2-40B4-BE49-F238E27FC236}">
                <a16:creationId xmlns:a16="http://schemas.microsoft.com/office/drawing/2014/main" id="{50801246-4C3D-FB1E-C403-F366EE01496E}"/>
              </a:ext>
            </a:extLst>
          </p:cNvPr>
          <p:cNvPicPr>
            <a:picLocks noChangeAspect="1"/>
          </p:cNvPicPr>
          <p:nvPr/>
        </p:nvPicPr>
        <p:blipFill>
          <a:blip r:embed="rId2"/>
          <a:stretch>
            <a:fillRect/>
          </a:stretch>
        </p:blipFill>
        <p:spPr>
          <a:xfrm>
            <a:off x="4572000" y="3640667"/>
            <a:ext cx="3474043" cy="2055278"/>
          </a:xfrm>
          <a:prstGeom prst="rect">
            <a:avLst/>
          </a:prstGeom>
        </p:spPr>
      </p:pic>
    </p:spTree>
    <p:extLst>
      <p:ext uri="{BB962C8B-B14F-4D97-AF65-F5344CB8AC3E}">
        <p14:creationId xmlns:p14="http://schemas.microsoft.com/office/powerpoint/2010/main" val="395055216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5733"/>
            <a:ext cx="8229600" cy="639762"/>
          </a:xfrm>
        </p:spPr>
        <p:txBody>
          <a:bodyPr/>
          <a:lstStyle/>
          <a:p>
            <a:r>
              <a:rPr lang="en-US" sz="3200" b="1" dirty="0">
                <a:solidFill>
                  <a:srgbClr val="211A52"/>
                </a:solidFill>
                <a:latin typeface="Arial"/>
              </a:rPr>
              <a:t>3. Collaboration on Applied Research</a:t>
            </a:r>
            <a:endParaRPr lang="en-US" sz="3200" b="1" dirty="0"/>
          </a:p>
        </p:txBody>
      </p:sp>
      <p:sp>
        <p:nvSpPr>
          <p:cNvPr id="3" name="Pladsholder til indhold 2"/>
          <p:cNvSpPr txBox="1">
            <a:spLocks/>
          </p:cNvSpPr>
          <p:nvPr/>
        </p:nvSpPr>
        <p:spPr>
          <a:xfrm>
            <a:off x="209550" y="1162055"/>
            <a:ext cx="8782050" cy="4667249"/>
          </a:xfrm>
          <a:prstGeom prst="rect">
            <a:avLst/>
          </a:prstGeom>
        </p:spPr>
        <p:txBody>
          <a:bodyPr vert="horz" lIns="91429" tIns="45714" rIns="91429" bIns="45714" rtlCol="0">
            <a:noAutofit/>
          </a:bodyPr>
          <a:lstStyle>
            <a:lvl1pPr marL="342900" indent="-342900" algn="l" defTabSz="914400" rtl="0" eaLnBrk="1" latinLnBrk="0" hangingPunct="1">
              <a:spcBef>
                <a:spcPct val="20000"/>
              </a:spcBef>
              <a:buClr>
                <a:srgbClr val="54616E"/>
              </a:buClr>
              <a:buSzPct val="100000"/>
              <a:buFont typeface="Arial" pitchFamily="34" charset="0"/>
              <a:buChar char="•"/>
              <a:defRPr sz="1800" kern="1200">
                <a:solidFill>
                  <a:srgbClr val="54616E"/>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0"/>
              </a:spcAft>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1963547-C528-3A6E-E3A9-8B8DDC87A3E0}"/>
              </a:ext>
            </a:extLst>
          </p:cNvPr>
          <p:cNvSpPr txBox="1"/>
          <p:nvPr/>
        </p:nvSpPr>
        <p:spPr>
          <a:xfrm>
            <a:off x="627016" y="1028696"/>
            <a:ext cx="8059783" cy="2677656"/>
          </a:xfrm>
          <a:prstGeom prst="rect">
            <a:avLst/>
          </a:prstGeom>
          <a:noFill/>
        </p:spPr>
        <p:txBody>
          <a:bodyPr wrap="square" rtlCol="0">
            <a:spAutoFit/>
          </a:bodyPr>
          <a:lstStyle/>
          <a:p>
            <a:pPr marL="285750" indent="-285750">
              <a:buClr>
                <a:srgbClr val="00B050"/>
              </a:buClr>
              <a:buSzPct val="120000"/>
              <a:buFont typeface="Arial" panose="020B0604020202020204" pitchFamily="34" charset="0"/>
              <a:buChar char="•"/>
            </a:pPr>
            <a:r>
              <a:rPr lang="en-US" sz="2400" dirty="0">
                <a:latin typeface="Arial" panose="020B0604020202020204" pitchFamily="34" charset="0"/>
                <a:cs typeface="Arial" panose="020B0604020202020204" pitchFamily="34" charset="0"/>
              </a:rPr>
              <a:t>Academia expects the industry to </a:t>
            </a:r>
            <a:r>
              <a:rPr lang="en-US" sz="2400" dirty="0">
                <a:solidFill>
                  <a:srgbClr val="FF0000"/>
                </a:solidFill>
                <a:latin typeface="Arial" panose="020B0604020202020204" pitchFamily="34" charset="0"/>
                <a:cs typeface="Arial" panose="020B0604020202020204" pitchFamily="34" charset="0"/>
              </a:rPr>
              <a:t>collaborate on research projects directly applicable to industry challenges. </a:t>
            </a:r>
          </a:p>
          <a:p>
            <a:pPr marL="285750" indent="-285750">
              <a:buClr>
                <a:srgbClr val="00B050"/>
              </a:buClr>
              <a:buSzPct val="1200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285750" indent="-285750">
              <a:buClr>
                <a:srgbClr val="00B050"/>
              </a:buClr>
              <a:buSzPct val="120000"/>
              <a:buFont typeface="Arial" panose="020B0604020202020204" pitchFamily="34" charset="0"/>
              <a:buChar char="•"/>
            </a:pPr>
            <a:r>
              <a:rPr lang="en-US" sz="2400" dirty="0">
                <a:latin typeface="Arial" panose="020B0604020202020204" pitchFamily="34" charset="0"/>
                <a:cs typeface="Arial" panose="020B0604020202020204" pitchFamily="34" charset="0"/>
              </a:rPr>
              <a:t>This involves </a:t>
            </a:r>
            <a:r>
              <a:rPr lang="en-US" sz="2400" dirty="0">
                <a:solidFill>
                  <a:srgbClr val="FF0000"/>
                </a:solidFill>
                <a:latin typeface="Arial" panose="020B0604020202020204" pitchFamily="34" charset="0"/>
                <a:cs typeface="Arial" panose="020B0604020202020204" pitchFamily="34" charset="0"/>
              </a:rPr>
              <a:t>funding</a:t>
            </a:r>
            <a:r>
              <a:rPr lang="en-US" sz="2400" dirty="0">
                <a:latin typeface="Arial" panose="020B0604020202020204" pitchFamily="34" charset="0"/>
                <a:cs typeface="Arial" panose="020B0604020202020204" pitchFamily="34" charset="0"/>
              </a:rPr>
              <a:t> and </a:t>
            </a:r>
            <a:r>
              <a:rPr lang="en-US" sz="2400" dirty="0">
                <a:solidFill>
                  <a:srgbClr val="FF0000"/>
                </a:solidFill>
                <a:latin typeface="Arial" panose="020B0604020202020204" pitchFamily="34" charset="0"/>
                <a:cs typeface="Arial" panose="020B0604020202020204" pitchFamily="34" charset="0"/>
              </a:rPr>
              <a:t>active participation </a:t>
            </a:r>
            <a:r>
              <a:rPr lang="en-US" sz="2400" dirty="0">
                <a:latin typeface="Arial" panose="020B0604020202020204" pitchFamily="34" charset="0"/>
                <a:cs typeface="Arial" panose="020B0604020202020204" pitchFamily="34" charset="0"/>
              </a:rPr>
              <a:t>in defining research questions, sharing data and expertise, and implementing findings.</a:t>
            </a:r>
          </a:p>
        </p:txBody>
      </p:sp>
      <p:pic>
        <p:nvPicPr>
          <p:cNvPr id="9" name="Picture 8">
            <a:extLst>
              <a:ext uri="{FF2B5EF4-FFF2-40B4-BE49-F238E27FC236}">
                <a16:creationId xmlns:a16="http://schemas.microsoft.com/office/drawing/2014/main" id="{235004B3-BC8A-E083-F4BC-40AD979C1FC1}"/>
              </a:ext>
            </a:extLst>
          </p:cNvPr>
          <p:cNvPicPr>
            <a:picLocks noChangeAspect="1"/>
          </p:cNvPicPr>
          <p:nvPr/>
        </p:nvPicPr>
        <p:blipFill>
          <a:blip r:embed="rId2"/>
          <a:stretch>
            <a:fillRect/>
          </a:stretch>
        </p:blipFill>
        <p:spPr>
          <a:xfrm>
            <a:off x="5681616" y="3706351"/>
            <a:ext cx="3157584" cy="2256311"/>
          </a:xfrm>
          <a:prstGeom prst="rect">
            <a:avLst/>
          </a:prstGeom>
        </p:spPr>
      </p:pic>
    </p:spTree>
    <p:extLst>
      <p:ext uri="{BB962C8B-B14F-4D97-AF65-F5344CB8AC3E}">
        <p14:creationId xmlns:p14="http://schemas.microsoft.com/office/powerpoint/2010/main" val="86492039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5733"/>
            <a:ext cx="8229600" cy="639762"/>
          </a:xfrm>
        </p:spPr>
        <p:txBody>
          <a:bodyPr/>
          <a:lstStyle/>
          <a:p>
            <a:r>
              <a:rPr lang="en-US" sz="3200" b="1" dirty="0">
                <a:solidFill>
                  <a:srgbClr val="211A52"/>
                </a:solidFill>
                <a:latin typeface="Arial"/>
              </a:rPr>
              <a:t>	4. Innovation and Technology Transfer</a:t>
            </a:r>
            <a:endParaRPr lang="en-US" sz="3200" b="1" dirty="0"/>
          </a:p>
        </p:txBody>
      </p:sp>
      <p:sp>
        <p:nvSpPr>
          <p:cNvPr id="3" name="Pladsholder til indhold 2"/>
          <p:cNvSpPr txBox="1">
            <a:spLocks/>
          </p:cNvSpPr>
          <p:nvPr/>
        </p:nvSpPr>
        <p:spPr>
          <a:xfrm>
            <a:off x="209550" y="1162055"/>
            <a:ext cx="8782050" cy="4667249"/>
          </a:xfrm>
          <a:prstGeom prst="rect">
            <a:avLst/>
          </a:prstGeom>
        </p:spPr>
        <p:txBody>
          <a:bodyPr vert="horz" lIns="91429" tIns="45714" rIns="91429" bIns="45714" rtlCol="0">
            <a:noAutofit/>
          </a:bodyPr>
          <a:lstStyle>
            <a:lvl1pPr marL="342900" indent="-342900" algn="l" defTabSz="914400" rtl="0" eaLnBrk="1" latinLnBrk="0" hangingPunct="1">
              <a:spcBef>
                <a:spcPct val="20000"/>
              </a:spcBef>
              <a:buClr>
                <a:srgbClr val="54616E"/>
              </a:buClr>
              <a:buSzPct val="100000"/>
              <a:buFont typeface="Arial" pitchFamily="34" charset="0"/>
              <a:buChar char="•"/>
              <a:defRPr sz="1800" kern="1200">
                <a:solidFill>
                  <a:srgbClr val="54616E"/>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0"/>
              </a:spcAft>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1963547-C528-3A6E-E3A9-8B8DDC87A3E0}"/>
              </a:ext>
            </a:extLst>
          </p:cNvPr>
          <p:cNvSpPr txBox="1"/>
          <p:nvPr/>
        </p:nvSpPr>
        <p:spPr>
          <a:xfrm>
            <a:off x="627017" y="1028696"/>
            <a:ext cx="7889966" cy="2677656"/>
          </a:xfrm>
          <a:prstGeom prst="rect">
            <a:avLst/>
          </a:prstGeom>
          <a:noFill/>
        </p:spPr>
        <p:txBody>
          <a:bodyPr wrap="square" rtlCol="0">
            <a:spAutoFit/>
          </a:bodyPr>
          <a:lstStyle/>
          <a:p>
            <a:pPr marL="285750" indent="-285750">
              <a:buClr>
                <a:srgbClr val="00B050"/>
              </a:buClr>
              <a:buSzPct val="120000"/>
              <a:buFont typeface="Arial" panose="020B0604020202020204" pitchFamily="34" charset="0"/>
              <a:buChar char="•"/>
            </a:pPr>
            <a:r>
              <a:rPr lang="en-US" sz="2400" dirty="0">
                <a:latin typeface="Arial" panose="020B0604020202020204" pitchFamily="34" charset="0"/>
                <a:cs typeface="Arial" panose="020B0604020202020204" pitchFamily="34" charset="0"/>
              </a:rPr>
              <a:t>Academic institutions are </a:t>
            </a:r>
            <a:r>
              <a:rPr lang="en-US" sz="2400" dirty="0">
                <a:solidFill>
                  <a:srgbClr val="FF0000"/>
                </a:solidFill>
                <a:latin typeface="Arial" panose="020B0604020202020204" pitchFamily="34" charset="0"/>
                <a:cs typeface="Arial" panose="020B0604020202020204" pitchFamily="34" charset="0"/>
              </a:rPr>
              <a:t>hubs of innovation</a:t>
            </a:r>
            <a:r>
              <a:rPr lang="en-US" sz="2400" dirty="0">
                <a:latin typeface="Arial" panose="020B0604020202020204" pitchFamily="34" charset="0"/>
                <a:cs typeface="Arial" panose="020B0604020202020204" pitchFamily="34" charset="0"/>
              </a:rPr>
              <a:t>, and they expect industry partners to support and engage in the transfer of technology and ideas from academia to commercial and practical applications.</a:t>
            </a:r>
          </a:p>
          <a:p>
            <a:pPr marL="285750" indent="-285750">
              <a:buClr>
                <a:srgbClr val="00B050"/>
              </a:buClr>
              <a:buSzPct val="1200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285750" indent="-285750">
              <a:buClr>
                <a:srgbClr val="00B050"/>
              </a:buClr>
              <a:buSzPct val="120000"/>
              <a:buFont typeface="Arial" panose="020B0604020202020204" pitchFamily="34" charset="0"/>
              <a:buChar char="•"/>
            </a:pPr>
            <a:r>
              <a:rPr lang="en-US" sz="2400" dirty="0">
                <a:latin typeface="Arial" panose="020B0604020202020204" pitchFamily="34" charset="0"/>
                <a:cs typeface="Arial" panose="020B0604020202020204" pitchFamily="34" charset="0"/>
              </a:rPr>
              <a:t>This includes </a:t>
            </a:r>
            <a:r>
              <a:rPr lang="en-US" sz="2400" dirty="0">
                <a:solidFill>
                  <a:srgbClr val="FF0000"/>
                </a:solidFill>
                <a:latin typeface="Arial" panose="020B0604020202020204" pitchFamily="34" charset="0"/>
                <a:cs typeface="Arial" panose="020B0604020202020204" pitchFamily="34" charset="0"/>
              </a:rPr>
              <a:t>support</a:t>
            </a:r>
            <a:r>
              <a:rPr lang="en-US" sz="2400" dirty="0">
                <a:latin typeface="Arial" panose="020B0604020202020204" pitchFamily="34" charset="0"/>
                <a:cs typeface="Arial" panose="020B0604020202020204" pitchFamily="34" charset="0"/>
              </a:rPr>
              <a:t> for patents, startups, and entrepreneurship among students and faculty.</a:t>
            </a:r>
          </a:p>
        </p:txBody>
      </p:sp>
      <p:pic>
        <p:nvPicPr>
          <p:cNvPr id="4" name="Picture 3">
            <a:extLst>
              <a:ext uri="{FF2B5EF4-FFF2-40B4-BE49-F238E27FC236}">
                <a16:creationId xmlns:a16="http://schemas.microsoft.com/office/drawing/2014/main" id="{5CF32123-D220-66AF-9469-CE7BF52C0DC6}"/>
              </a:ext>
            </a:extLst>
          </p:cNvPr>
          <p:cNvPicPr>
            <a:picLocks noChangeAspect="1"/>
          </p:cNvPicPr>
          <p:nvPr/>
        </p:nvPicPr>
        <p:blipFill>
          <a:blip r:embed="rId2"/>
          <a:stretch>
            <a:fillRect/>
          </a:stretch>
        </p:blipFill>
        <p:spPr>
          <a:xfrm>
            <a:off x="4963886" y="3773031"/>
            <a:ext cx="3820886" cy="1989594"/>
          </a:xfrm>
          <a:prstGeom prst="rect">
            <a:avLst/>
          </a:prstGeom>
        </p:spPr>
      </p:pic>
    </p:spTree>
    <p:extLst>
      <p:ext uri="{BB962C8B-B14F-4D97-AF65-F5344CB8AC3E}">
        <p14:creationId xmlns:p14="http://schemas.microsoft.com/office/powerpoint/2010/main" val="91388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5732"/>
            <a:ext cx="8229600" cy="892963"/>
          </a:xfrm>
        </p:spPr>
        <p:txBody>
          <a:bodyPr/>
          <a:lstStyle/>
          <a:p>
            <a:r>
              <a:rPr lang="en-US" sz="3000" b="1" dirty="0">
                <a:solidFill>
                  <a:srgbClr val="211A52"/>
                </a:solidFill>
                <a:latin typeface="Arial"/>
              </a:rPr>
              <a:t>5. Curriculum Development and Workforce Training</a:t>
            </a:r>
            <a:endParaRPr lang="en-US" sz="3000" b="1" dirty="0"/>
          </a:p>
        </p:txBody>
      </p:sp>
      <p:sp>
        <p:nvSpPr>
          <p:cNvPr id="3" name="Pladsholder til indhold 2"/>
          <p:cNvSpPr txBox="1">
            <a:spLocks/>
          </p:cNvSpPr>
          <p:nvPr/>
        </p:nvSpPr>
        <p:spPr>
          <a:xfrm>
            <a:off x="209550" y="1162055"/>
            <a:ext cx="8782050" cy="4667249"/>
          </a:xfrm>
          <a:prstGeom prst="rect">
            <a:avLst/>
          </a:prstGeom>
        </p:spPr>
        <p:txBody>
          <a:bodyPr vert="horz" lIns="91429" tIns="45714" rIns="91429" bIns="45714" rtlCol="0">
            <a:noAutofit/>
          </a:bodyPr>
          <a:lstStyle>
            <a:lvl1pPr marL="342900" indent="-342900" algn="l" defTabSz="914400" rtl="0" eaLnBrk="1" latinLnBrk="0" hangingPunct="1">
              <a:spcBef>
                <a:spcPct val="20000"/>
              </a:spcBef>
              <a:buClr>
                <a:srgbClr val="54616E"/>
              </a:buClr>
              <a:buSzPct val="100000"/>
              <a:buFont typeface="Arial" pitchFamily="34" charset="0"/>
              <a:buChar char="•"/>
              <a:defRPr sz="1800" kern="1200">
                <a:solidFill>
                  <a:srgbClr val="54616E"/>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0"/>
              </a:spcAft>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1963547-C528-3A6E-E3A9-8B8DDC87A3E0}"/>
              </a:ext>
            </a:extLst>
          </p:cNvPr>
          <p:cNvSpPr txBox="1"/>
          <p:nvPr/>
        </p:nvSpPr>
        <p:spPr>
          <a:xfrm>
            <a:off x="627017" y="1295413"/>
            <a:ext cx="7889966" cy="2677656"/>
          </a:xfrm>
          <a:prstGeom prst="rect">
            <a:avLst/>
          </a:prstGeom>
          <a:noFill/>
        </p:spPr>
        <p:txBody>
          <a:bodyPr wrap="square" rtlCol="0">
            <a:spAutoFit/>
          </a:bodyPr>
          <a:lstStyle/>
          <a:p>
            <a:pPr marL="285750" indent="-285750">
              <a:buClr>
                <a:srgbClr val="00B050"/>
              </a:buClr>
              <a:buSzPct val="120000"/>
              <a:buFont typeface="Arial" panose="020B0604020202020204" pitchFamily="34" charset="0"/>
              <a:buChar char="•"/>
            </a:pPr>
            <a:r>
              <a:rPr lang="en-US" sz="2400" dirty="0">
                <a:latin typeface="Arial" panose="020B0604020202020204" pitchFamily="34" charset="0"/>
                <a:cs typeface="Arial" panose="020B0604020202020204" pitchFamily="34" charset="0"/>
              </a:rPr>
              <a:t>Academia looks to industry to </a:t>
            </a:r>
            <a:r>
              <a:rPr lang="en-US" sz="2400" dirty="0">
                <a:solidFill>
                  <a:srgbClr val="FF0000"/>
                </a:solidFill>
                <a:latin typeface="Arial" panose="020B0604020202020204" pitchFamily="34" charset="0"/>
                <a:cs typeface="Arial" panose="020B0604020202020204" pitchFamily="34" charset="0"/>
              </a:rPr>
              <a:t>provide insights </a:t>
            </a:r>
            <a:r>
              <a:rPr lang="en-US" sz="2400" dirty="0">
                <a:latin typeface="Arial" panose="020B0604020202020204" pitchFamily="34" charset="0"/>
                <a:cs typeface="Arial" panose="020B0604020202020204" pitchFamily="34" charset="0"/>
              </a:rPr>
              <a:t>into emerging trends, skills requirements, and knowledge gaps in the workforce. </a:t>
            </a:r>
          </a:p>
          <a:p>
            <a:pPr marL="285750" indent="-285750">
              <a:buClr>
                <a:srgbClr val="00B050"/>
              </a:buClr>
              <a:buSzPct val="1200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285750" indent="-285750">
              <a:buClr>
                <a:srgbClr val="00B050"/>
              </a:buClr>
              <a:buSzPct val="120000"/>
              <a:buFont typeface="Arial" panose="020B0604020202020204" pitchFamily="34" charset="0"/>
              <a:buChar char="•"/>
            </a:pPr>
            <a:r>
              <a:rPr lang="en-US" sz="2400" dirty="0">
                <a:latin typeface="Arial" panose="020B0604020202020204" pitchFamily="34" charset="0"/>
                <a:cs typeface="Arial" panose="020B0604020202020204" pitchFamily="34" charset="0"/>
              </a:rPr>
              <a:t>Collaboration on </a:t>
            </a:r>
            <a:r>
              <a:rPr lang="en-US" sz="2400" dirty="0">
                <a:solidFill>
                  <a:srgbClr val="FF0000"/>
                </a:solidFill>
                <a:latin typeface="Arial" panose="020B0604020202020204" pitchFamily="34" charset="0"/>
                <a:cs typeface="Arial" panose="020B0604020202020204" pitchFamily="34" charset="0"/>
              </a:rPr>
              <a:t>curriculum development </a:t>
            </a:r>
            <a:r>
              <a:rPr lang="en-US" sz="2400" dirty="0">
                <a:latin typeface="Arial" panose="020B0604020202020204" pitchFamily="34" charset="0"/>
                <a:cs typeface="Arial" panose="020B0604020202020204" pitchFamily="34" charset="0"/>
              </a:rPr>
              <a:t>ensures that educational programs remain </a:t>
            </a:r>
            <a:r>
              <a:rPr lang="en-US" sz="2400" dirty="0">
                <a:solidFill>
                  <a:srgbClr val="FF0000"/>
                </a:solidFill>
                <a:latin typeface="Arial" panose="020B0604020202020204" pitchFamily="34" charset="0"/>
                <a:cs typeface="Arial" panose="020B0604020202020204" pitchFamily="34" charset="0"/>
              </a:rPr>
              <a:t>relevant</a:t>
            </a:r>
            <a:r>
              <a:rPr lang="en-US" sz="2400" dirty="0">
                <a:latin typeface="Arial" panose="020B0604020202020204" pitchFamily="34" charset="0"/>
                <a:cs typeface="Arial" panose="020B0604020202020204" pitchFamily="34" charset="0"/>
              </a:rPr>
              <a:t> and graduates are well-prepared for their careers</a:t>
            </a:r>
          </a:p>
        </p:txBody>
      </p:sp>
      <p:pic>
        <p:nvPicPr>
          <p:cNvPr id="6" name="Picture 5">
            <a:extLst>
              <a:ext uri="{FF2B5EF4-FFF2-40B4-BE49-F238E27FC236}">
                <a16:creationId xmlns:a16="http://schemas.microsoft.com/office/drawing/2014/main" id="{E02D8873-9C05-1058-F4D5-92C0F6BE1403}"/>
              </a:ext>
            </a:extLst>
          </p:cNvPr>
          <p:cNvPicPr>
            <a:picLocks noChangeAspect="1"/>
          </p:cNvPicPr>
          <p:nvPr/>
        </p:nvPicPr>
        <p:blipFill>
          <a:blip r:embed="rId2"/>
          <a:stretch>
            <a:fillRect/>
          </a:stretch>
        </p:blipFill>
        <p:spPr>
          <a:xfrm>
            <a:off x="896983" y="4089493"/>
            <a:ext cx="7620000" cy="1873169"/>
          </a:xfrm>
          <a:prstGeom prst="rect">
            <a:avLst/>
          </a:prstGeom>
        </p:spPr>
      </p:pic>
    </p:spTree>
    <p:extLst>
      <p:ext uri="{BB962C8B-B14F-4D97-AF65-F5344CB8AC3E}">
        <p14:creationId xmlns:p14="http://schemas.microsoft.com/office/powerpoint/2010/main" val="296560845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5732"/>
            <a:ext cx="8229600" cy="759605"/>
          </a:xfrm>
        </p:spPr>
        <p:txBody>
          <a:bodyPr/>
          <a:lstStyle/>
          <a:p>
            <a:pPr marL="0" marR="0">
              <a:lnSpc>
                <a:spcPct val="107000"/>
              </a:lnSpc>
              <a:spcBef>
                <a:spcPts val="0"/>
              </a:spcBef>
              <a:spcAft>
                <a:spcPts val="800"/>
              </a:spcAft>
            </a:pPr>
            <a:r>
              <a:rPr lang="en-US" sz="3200" b="1" kern="0" dirty="0">
                <a:effectLst/>
                <a:latin typeface="Times New Roman" panose="02020603050405020304" pitchFamily="18" charset="0"/>
                <a:ea typeface="Times New Roman" panose="02020603050405020304" pitchFamily="18" charset="0"/>
                <a:cs typeface="Times New Roman" panose="02020603050405020304" pitchFamily="18" charset="0"/>
              </a:rPr>
              <a:t>6. Career Opportunities for Graduates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Pladsholder til indhold 2"/>
          <p:cNvSpPr txBox="1">
            <a:spLocks/>
          </p:cNvSpPr>
          <p:nvPr/>
        </p:nvSpPr>
        <p:spPr>
          <a:xfrm>
            <a:off x="209550" y="1162055"/>
            <a:ext cx="8782050" cy="4667249"/>
          </a:xfrm>
          <a:prstGeom prst="rect">
            <a:avLst/>
          </a:prstGeom>
        </p:spPr>
        <p:txBody>
          <a:bodyPr vert="horz" lIns="91429" tIns="45714" rIns="91429" bIns="45714" rtlCol="0">
            <a:noAutofit/>
          </a:bodyPr>
          <a:lstStyle>
            <a:lvl1pPr marL="342900" indent="-342900" algn="l" defTabSz="914400" rtl="0" eaLnBrk="1" latinLnBrk="0" hangingPunct="1">
              <a:spcBef>
                <a:spcPct val="20000"/>
              </a:spcBef>
              <a:buClr>
                <a:srgbClr val="54616E"/>
              </a:buClr>
              <a:buSzPct val="100000"/>
              <a:buFont typeface="Arial" pitchFamily="34" charset="0"/>
              <a:buChar char="•"/>
              <a:defRPr sz="1800" kern="1200">
                <a:solidFill>
                  <a:srgbClr val="54616E"/>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0"/>
              </a:spcAft>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1963547-C528-3A6E-E3A9-8B8DDC87A3E0}"/>
              </a:ext>
            </a:extLst>
          </p:cNvPr>
          <p:cNvSpPr txBox="1"/>
          <p:nvPr/>
        </p:nvSpPr>
        <p:spPr>
          <a:xfrm>
            <a:off x="627017" y="1295413"/>
            <a:ext cx="7889966" cy="2308324"/>
          </a:xfrm>
          <a:prstGeom prst="rect">
            <a:avLst/>
          </a:prstGeom>
          <a:noFill/>
        </p:spPr>
        <p:txBody>
          <a:bodyPr wrap="square" rtlCol="0">
            <a:spAutoFit/>
          </a:bodyPr>
          <a:lstStyle/>
          <a:p>
            <a:pPr marL="285750" indent="-285750">
              <a:buClr>
                <a:srgbClr val="00B050"/>
              </a:buClr>
              <a:buSzPct val="120000"/>
              <a:buFont typeface="Arial" panose="020B0604020202020204" pitchFamily="34" charset="0"/>
              <a:buChar char="•"/>
            </a:pPr>
            <a:r>
              <a:rPr lang="en-US" sz="2400" kern="0" dirty="0">
                <a:latin typeface="Times New Roman" panose="02020603050405020304" pitchFamily="18" charset="0"/>
                <a:ea typeface="Times New Roman" panose="02020603050405020304" pitchFamily="18" charset="0"/>
              </a:rPr>
              <a:t>A key expectation from the industry is the provision of </a:t>
            </a:r>
            <a:r>
              <a:rPr lang="en-US" sz="2400" kern="0" dirty="0">
                <a:solidFill>
                  <a:srgbClr val="FF0000"/>
                </a:solidFill>
                <a:latin typeface="Times New Roman" panose="02020603050405020304" pitchFamily="18" charset="0"/>
                <a:ea typeface="Times New Roman" panose="02020603050405020304" pitchFamily="18" charset="0"/>
              </a:rPr>
              <a:t>career opportunities </a:t>
            </a:r>
            <a:r>
              <a:rPr lang="en-US" sz="2400" kern="0" dirty="0">
                <a:latin typeface="Times New Roman" panose="02020603050405020304" pitchFamily="18" charset="0"/>
                <a:ea typeface="Times New Roman" panose="02020603050405020304" pitchFamily="18" charset="0"/>
              </a:rPr>
              <a:t>for students and graduates.</a:t>
            </a:r>
          </a:p>
          <a:p>
            <a:pPr marL="285750" indent="-285750">
              <a:buClr>
                <a:srgbClr val="00B050"/>
              </a:buClr>
              <a:buSzPct val="120000"/>
              <a:buFont typeface="Arial" panose="020B0604020202020204" pitchFamily="34" charset="0"/>
              <a:buChar char="•"/>
            </a:pPr>
            <a:endParaRPr lang="en-US" sz="2400" kern="0" dirty="0">
              <a:latin typeface="Times New Roman" panose="02020603050405020304" pitchFamily="18" charset="0"/>
              <a:ea typeface="Times New Roman" panose="02020603050405020304" pitchFamily="18" charset="0"/>
            </a:endParaRPr>
          </a:p>
          <a:p>
            <a:pPr marL="285750" indent="-285750">
              <a:buClr>
                <a:srgbClr val="00B050"/>
              </a:buClr>
              <a:buSzPct val="120000"/>
              <a:buFont typeface="Arial" panose="020B0604020202020204" pitchFamily="34" charset="0"/>
              <a:buChar char="•"/>
            </a:pPr>
            <a:r>
              <a:rPr lang="en-US" sz="2400" kern="0" dirty="0">
                <a:latin typeface="Times New Roman" panose="02020603050405020304" pitchFamily="18" charset="0"/>
                <a:ea typeface="Times New Roman" panose="02020603050405020304" pitchFamily="18" charset="0"/>
              </a:rPr>
              <a:t>This includes job placements, </a:t>
            </a:r>
            <a:r>
              <a:rPr lang="en-US" sz="2400" b="1" kern="0" dirty="0">
                <a:solidFill>
                  <a:srgbClr val="C00000"/>
                </a:solidFill>
                <a:latin typeface="Times New Roman" panose="02020603050405020304" pitchFamily="18" charset="0"/>
                <a:ea typeface="Times New Roman" panose="02020603050405020304" pitchFamily="18" charset="0"/>
              </a:rPr>
              <a:t>career fairs</a:t>
            </a:r>
            <a:r>
              <a:rPr lang="en-US" sz="2400" kern="0" dirty="0">
                <a:latin typeface="Times New Roman" panose="02020603050405020304" pitchFamily="18" charset="0"/>
                <a:ea typeface="Times New Roman" panose="02020603050405020304" pitchFamily="18" charset="0"/>
              </a:rPr>
              <a:t>, mentorship programs, and other initiatives that facilitate the transition from academia to industry</a:t>
            </a:r>
            <a:endParaRPr lang="en-US" sz="24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BB513CA0-1AAC-6D99-9B62-9166B6E94CAA}"/>
              </a:ext>
            </a:extLst>
          </p:cNvPr>
          <p:cNvPicPr>
            <a:picLocks noChangeAspect="1"/>
          </p:cNvPicPr>
          <p:nvPr/>
        </p:nvPicPr>
        <p:blipFill>
          <a:blip r:embed="rId2"/>
          <a:stretch>
            <a:fillRect/>
          </a:stretch>
        </p:blipFill>
        <p:spPr>
          <a:xfrm>
            <a:off x="5039542" y="3387621"/>
            <a:ext cx="3714750" cy="2308324"/>
          </a:xfrm>
          <a:prstGeom prst="rect">
            <a:avLst/>
          </a:prstGeom>
        </p:spPr>
      </p:pic>
    </p:spTree>
    <p:extLst>
      <p:ext uri="{BB962C8B-B14F-4D97-AF65-F5344CB8AC3E}">
        <p14:creationId xmlns:p14="http://schemas.microsoft.com/office/powerpoint/2010/main" val="203246016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5732"/>
            <a:ext cx="8229600" cy="892963"/>
          </a:xfrm>
        </p:spPr>
        <p:txBody>
          <a:bodyPr/>
          <a:lstStyle/>
          <a:p>
            <a:pPr marL="0" marR="0">
              <a:lnSpc>
                <a:spcPct val="107000"/>
              </a:lnSpc>
              <a:spcBef>
                <a:spcPts val="0"/>
              </a:spcBef>
              <a:spcAft>
                <a:spcPts val="800"/>
              </a:spcAft>
            </a:pPr>
            <a:r>
              <a:rPr lang="en-US" sz="3200" b="1" kern="0" dirty="0">
                <a:effectLst/>
                <a:latin typeface="Times New Roman" panose="02020603050405020304" pitchFamily="18" charset="0"/>
                <a:ea typeface="Times New Roman" panose="02020603050405020304" pitchFamily="18" charset="0"/>
                <a:cs typeface="Times New Roman" panose="02020603050405020304" pitchFamily="18" charset="0"/>
              </a:rPr>
              <a:t>7. Societal Impact and Sustainability</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Pladsholder til indhold 2"/>
          <p:cNvSpPr txBox="1">
            <a:spLocks/>
          </p:cNvSpPr>
          <p:nvPr/>
        </p:nvSpPr>
        <p:spPr>
          <a:xfrm>
            <a:off x="209550" y="1162055"/>
            <a:ext cx="8782050" cy="4667249"/>
          </a:xfrm>
          <a:prstGeom prst="rect">
            <a:avLst/>
          </a:prstGeom>
        </p:spPr>
        <p:txBody>
          <a:bodyPr vert="horz" lIns="91429" tIns="45714" rIns="91429" bIns="45714" rtlCol="0">
            <a:noAutofit/>
          </a:bodyPr>
          <a:lstStyle>
            <a:lvl1pPr marL="342900" indent="-342900" algn="l" defTabSz="914400" rtl="0" eaLnBrk="1" latinLnBrk="0" hangingPunct="1">
              <a:spcBef>
                <a:spcPct val="20000"/>
              </a:spcBef>
              <a:buClr>
                <a:srgbClr val="54616E"/>
              </a:buClr>
              <a:buSzPct val="100000"/>
              <a:buFont typeface="Arial" pitchFamily="34" charset="0"/>
              <a:buChar char="•"/>
              <a:defRPr sz="1800" kern="1200">
                <a:solidFill>
                  <a:srgbClr val="54616E"/>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54616E"/>
              </a:buClr>
              <a:buSzPct val="100000"/>
              <a:buFont typeface="Arial" pitchFamily="34" charset="0"/>
              <a:buChar char="•"/>
              <a:tabLst/>
              <a:defRPr/>
            </a:pPr>
            <a:endParaRPr kumimoji="0" lang="en-US" sz="1100" b="0" i="0" u="none" strike="noStrike" kern="100" cap="none" spc="0" normalizeH="0" baseline="0" noProof="0" dirty="0">
              <a:ln>
                <a:noFill/>
              </a:ln>
              <a:solidFill>
                <a:srgbClr val="54616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1963547-C528-3A6E-E3A9-8B8DDC87A3E0}"/>
              </a:ext>
            </a:extLst>
          </p:cNvPr>
          <p:cNvSpPr txBox="1"/>
          <p:nvPr/>
        </p:nvSpPr>
        <p:spPr>
          <a:xfrm>
            <a:off x="627017" y="1295413"/>
            <a:ext cx="7889966" cy="2308324"/>
          </a:xfrm>
          <a:prstGeom prst="rect">
            <a:avLst/>
          </a:prstGeom>
          <a:noFill/>
        </p:spPr>
        <p:txBody>
          <a:bodyPr wrap="square" rtlCol="0">
            <a:spAutoFit/>
          </a:bodyPr>
          <a:lstStyle/>
          <a:p>
            <a:pPr marL="285750" lvl="0" indent="-285750">
              <a:buClr>
                <a:srgbClr val="00B050"/>
              </a:buClr>
              <a:buSzPct val="120000"/>
              <a:buFont typeface="Arial" panose="020B0604020202020204" pitchFamily="34" charset="0"/>
              <a:buChar char="•"/>
            </a:pPr>
            <a:r>
              <a:rPr lang="en-US" sz="2400" kern="0" dirty="0">
                <a:latin typeface="Times New Roman" panose="02020603050405020304" pitchFamily="18" charset="0"/>
                <a:ea typeface="Times New Roman" panose="02020603050405020304" pitchFamily="18" charset="0"/>
              </a:rPr>
              <a:t>Academic institutions are increasingly focused on </a:t>
            </a:r>
            <a:r>
              <a:rPr lang="en-US" sz="2400" kern="0" dirty="0">
                <a:solidFill>
                  <a:srgbClr val="FF0000"/>
                </a:solidFill>
                <a:latin typeface="Times New Roman" panose="02020603050405020304" pitchFamily="18" charset="0"/>
                <a:ea typeface="Times New Roman" panose="02020603050405020304" pitchFamily="18" charset="0"/>
              </a:rPr>
              <a:t>addressing societal challenges </a:t>
            </a:r>
            <a:r>
              <a:rPr lang="en-US" sz="2400" kern="0" dirty="0">
                <a:latin typeface="Times New Roman" panose="02020603050405020304" pitchFamily="18" charset="0"/>
                <a:ea typeface="Times New Roman" panose="02020603050405020304" pitchFamily="18" charset="0"/>
              </a:rPr>
              <a:t>and </a:t>
            </a:r>
            <a:r>
              <a:rPr lang="en-US" sz="2400" kern="0" dirty="0">
                <a:solidFill>
                  <a:srgbClr val="FF0000"/>
                </a:solidFill>
                <a:latin typeface="Times New Roman" panose="02020603050405020304" pitchFamily="18" charset="0"/>
                <a:ea typeface="Times New Roman" panose="02020603050405020304" pitchFamily="18" charset="0"/>
              </a:rPr>
              <a:t>promoting sustainability</a:t>
            </a:r>
            <a:r>
              <a:rPr lang="en-US" sz="2400" kern="0" dirty="0">
                <a:latin typeface="Times New Roman" panose="02020603050405020304" pitchFamily="18" charset="0"/>
                <a:ea typeface="Times New Roman" panose="02020603050405020304" pitchFamily="18" charset="0"/>
              </a:rPr>
              <a:t>. </a:t>
            </a:r>
          </a:p>
          <a:p>
            <a:pPr marL="285750" lvl="0" indent="-285750">
              <a:buClr>
                <a:srgbClr val="00B050"/>
              </a:buClr>
              <a:buSzPct val="120000"/>
              <a:buFont typeface="Arial" panose="020B0604020202020204" pitchFamily="34" charset="0"/>
              <a:buChar char="•"/>
            </a:pPr>
            <a:endParaRPr lang="en-US" sz="2400" kern="0" dirty="0">
              <a:latin typeface="Times New Roman" panose="02020603050405020304" pitchFamily="18" charset="0"/>
              <a:ea typeface="Times New Roman" panose="02020603050405020304" pitchFamily="18" charset="0"/>
            </a:endParaRPr>
          </a:p>
          <a:p>
            <a:pPr marL="285750" lvl="0" indent="-285750">
              <a:buClr>
                <a:srgbClr val="00B050"/>
              </a:buClr>
              <a:buSzPct val="120000"/>
              <a:buFont typeface="Arial" panose="020B0604020202020204" pitchFamily="34" charset="0"/>
              <a:buChar char="•"/>
            </a:pPr>
            <a:r>
              <a:rPr lang="en-US" sz="2400" kern="0" dirty="0">
                <a:latin typeface="Times New Roman" panose="02020603050405020304" pitchFamily="18" charset="0"/>
                <a:ea typeface="Times New Roman" panose="02020603050405020304" pitchFamily="18" charset="0"/>
              </a:rPr>
              <a:t>They expect industry partners to </a:t>
            </a:r>
            <a:r>
              <a:rPr lang="en-US" sz="2400" kern="0" dirty="0">
                <a:solidFill>
                  <a:srgbClr val="FF0000"/>
                </a:solidFill>
                <a:latin typeface="Times New Roman" panose="02020603050405020304" pitchFamily="18" charset="0"/>
                <a:ea typeface="Times New Roman" panose="02020603050405020304" pitchFamily="18" charset="0"/>
              </a:rPr>
              <a:t>share</a:t>
            </a:r>
            <a:r>
              <a:rPr lang="en-US" sz="2400" kern="0" dirty="0">
                <a:latin typeface="Times New Roman" panose="02020603050405020304" pitchFamily="18" charset="0"/>
                <a:ea typeface="Times New Roman" panose="02020603050405020304" pitchFamily="18" charset="0"/>
              </a:rPr>
              <a:t> these values and </a:t>
            </a:r>
            <a:r>
              <a:rPr lang="en-US" sz="2400" kern="0" dirty="0">
                <a:solidFill>
                  <a:srgbClr val="FF0000"/>
                </a:solidFill>
                <a:latin typeface="Times New Roman" panose="02020603050405020304" pitchFamily="18" charset="0"/>
                <a:ea typeface="Times New Roman" panose="02020603050405020304" pitchFamily="18" charset="0"/>
              </a:rPr>
              <a:t>collaborate</a:t>
            </a:r>
            <a:r>
              <a:rPr lang="en-US" sz="2400" kern="0" dirty="0">
                <a:latin typeface="Times New Roman" panose="02020603050405020304" pitchFamily="18" charset="0"/>
                <a:ea typeface="Times New Roman" panose="02020603050405020304" pitchFamily="18" charset="0"/>
              </a:rPr>
              <a:t> on projects that have a positive impact on society and the environment.</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7587DBCE-0BCD-560D-75AE-F3E3C3EEE43E}"/>
              </a:ext>
            </a:extLst>
          </p:cNvPr>
          <p:cNvPicPr>
            <a:picLocks noChangeAspect="1"/>
          </p:cNvPicPr>
          <p:nvPr/>
        </p:nvPicPr>
        <p:blipFill>
          <a:blip r:embed="rId2"/>
          <a:stretch>
            <a:fillRect/>
          </a:stretch>
        </p:blipFill>
        <p:spPr>
          <a:xfrm>
            <a:off x="4503783" y="3870454"/>
            <a:ext cx="4013200" cy="1958850"/>
          </a:xfrm>
          <a:prstGeom prst="rect">
            <a:avLst/>
          </a:prstGeom>
        </p:spPr>
      </p:pic>
    </p:spTree>
    <p:extLst>
      <p:ext uri="{BB962C8B-B14F-4D97-AF65-F5344CB8AC3E}">
        <p14:creationId xmlns:p14="http://schemas.microsoft.com/office/powerpoint/2010/main" val="189711799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5732"/>
            <a:ext cx="8229600" cy="892963"/>
          </a:xfrm>
        </p:spPr>
        <p:txBody>
          <a:bodyPr/>
          <a:lstStyle/>
          <a:p>
            <a:pPr marL="0" marR="0">
              <a:lnSpc>
                <a:spcPct val="107000"/>
              </a:lnSpc>
              <a:spcBef>
                <a:spcPts val="0"/>
              </a:spcBef>
              <a:spcAft>
                <a:spcPts val="800"/>
              </a:spcAft>
            </a:pPr>
            <a:r>
              <a:rPr lang="en-US" sz="3200" b="1" kern="0" dirty="0">
                <a:effectLst/>
                <a:latin typeface="Times New Roman" panose="02020603050405020304" pitchFamily="18" charset="0"/>
                <a:ea typeface="Times New Roman" panose="02020603050405020304" pitchFamily="18" charset="0"/>
                <a:cs typeface="Times New Roman" panose="02020603050405020304" pitchFamily="18" charset="0"/>
              </a:rPr>
              <a:t>8. Long-term Partnerships and Engagement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Pladsholder til indhold 2"/>
          <p:cNvSpPr txBox="1">
            <a:spLocks/>
          </p:cNvSpPr>
          <p:nvPr/>
        </p:nvSpPr>
        <p:spPr>
          <a:xfrm>
            <a:off x="209550" y="1162055"/>
            <a:ext cx="8782050" cy="4667249"/>
          </a:xfrm>
          <a:prstGeom prst="rect">
            <a:avLst/>
          </a:prstGeom>
        </p:spPr>
        <p:txBody>
          <a:bodyPr vert="horz" lIns="91429" tIns="45714" rIns="91429" bIns="45714" rtlCol="0">
            <a:noAutofit/>
          </a:bodyPr>
          <a:lstStyle>
            <a:lvl1pPr marL="342900" indent="-342900" algn="l" defTabSz="914400" rtl="0" eaLnBrk="1" latinLnBrk="0" hangingPunct="1">
              <a:spcBef>
                <a:spcPct val="20000"/>
              </a:spcBef>
              <a:buClr>
                <a:srgbClr val="54616E"/>
              </a:buClr>
              <a:buSzPct val="100000"/>
              <a:buFont typeface="Arial" pitchFamily="34" charset="0"/>
              <a:buChar char="•"/>
              <a:defRPr sz="1800" kern="1200">
                <a:solidFill>
                  <a:srgbClr val="54616E"/>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54616E"/>
              </a:buClr>
              <a:buSzPct val="100000"/>
              <a:buFont typeface="Arial" pitchFamily="34" charset="0"/>
              <a:buChar char="•"/>
              <a:tabLst/>
              <a:defRPr/>
            </a:pPr>
            <a:endParaRPr kumimoji="0" lang="en-US" sz="1100" b="0" i="0" u="none" strike="noStrike" kern="100" cap="none" spc="0" normalizeH="0" baseline="0" noProof="0" dirty="0">
              <a:ln>
                <a:noFill/>
              </a:ln>
              <a:solidFill>
                <a:srgbClr val="54616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1963547-C528-3A6E-E3A9-8B8DDC87A3E0}"/>
              </a:ext>
            </a:extLst>
          </p:cNvPr>
          <p:cNvSpPr txBox="1"/>
          <p:nvPr/>
        </p:nvSpPr>
        <p:spPr>
          <a:xfrm>
            <a:off x="627017" y="1295413"/>
            <a:ext cx="7889966" cy="2253950"/>
          </a:xfrm>
          <a:prstGeom prst="rect">
            <a:avLst/>
          </a:prstGeom>
          <a:noFill/>
        </p:spPr>
        <p:txBody>
          <a:bodyPr wrap="square" rtlCol="0">
            <a:spAutoFit/>
          </a:bodyPr>
          <a:lstStyle/>
          <a:p>
            <a:pPr marL="342900" marR="0" lvl="0" indent="-342900">
              <a:lnSpc>
                <a:spcPct val="107000"/>
              </a:lnSpc>
              <a:spcBef>
                <a:spcPts val="0"/>
              </a:spcBef>
              <a:spcAft>
                <a:spcPts val="800"/>
              </a:spcAft>
              <a:buClr>
                <a:srgbClr val="00B050"/>
              </a:buClr>
              <a:buSzPct val="120000"/>
              <a:buFont typeface="Symbol" panose="05050102010706020507" pitchFamily="18" charset="2"/>
              <a:buChar char=""/>
              <a:tabLst>
                <a:tab pos="457200" algn="l"/>
              </a:tabLst>
            </a:pPr>
            <a:r>
              <a:rPr lang="en-US" sz="2400" kern="0" dirty="0">
                <a:latin typeface="Times New Roman" panose="02020603050405020304" pitchFamily="18" charset="0"/>
                <a:ea typeface="Times New Roman" panose="02020603050405020304" pitchFamily="18" charset="0"/>
                <a:cs typeface="Times New Roman" panose="02020603050405020304" pitchFamily="18" charset="0"/>
              </a:rPr>
              <a:t>Beyond transactional interactions, academia seeks long-term, meaningful partnerships with industry. </a:t>
            </a:r>
          </a:p>
          <a:p>
            <a:pPr marL="342900" marR="0" lvl="0" indent="-342900">
              <a:lnSpc>
                <a:spcPct val="107000"/>
              </a:lnSpc>
              <a:spcBef>
                <a:spcPts val="0"/>
              </a:spcBef>
              <a:spcAft>
                <a:spcPts val="800"/>
              </a:spcAft>
              <a:buClr>
                <a:srgbClr val="00B050"/>
              </a:buClr>
              <a:buSzPct val="120000"/>
              <a:buFont typeface="Symbol" panose="05050102010706020507" pitchFamily="18" charset="2"/>
              <a:buChar char=""/>
              <a:tabLst>
                <a:tab pos="457200" algn="l"/>
              </a:tabLst>
            </a:pPr>
            <a:endParaRPr lang="en-US" sz="2400" kern="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800"/>
              </a:spcAft>
              <a:buClr>
                <a:srgbClr val="00B050"/>
              </a:buClr>
              <a:buSzPct val="120000"/>
              <a:buFont typeface="Symbol" panose="05050102010706020507" pitchFamily="18" charset="2"/>
              <a:buChar char=""/>
              <a:tabLst>
                <a:tab pos="457200" algn="l"/>
              </a:tabLst>
            </a:pPr>
            <a:r>
              <a:rPr lang="en-US" sz="2400" kern="0" dirty="0">
                <a:latin typeface="Times New Roman" panose="02020603050405020304" pitchFamily="18" charset="0"/>
                <a:ea typeface="Times New Roman" panose="02020603050405020304" pitchFamily="18" charset="0"/>
                <a:cs typeface="Times New Roman" panose="02020603050405020304" pitchFamily="18" charset="0"/>
              </a:rPr>
              <a:t>This involves </a:t>
            </a:r>
            <a:r>
              <a:rPr lang="en-US" sz="2400" kern="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continuous engagement</a:t>
            </a:r>
            <a:r>
              <a:rPr lang="en-US" sz="2400" kern="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joint ventures in research and development</a:t>
            </a:r>
            <a:r>
              <a:rPr lang="en-US" sz="2400" kern="0" dirty="0">
                <a:latin typeface="Times New Roman" panose="02020603050405020304" pitchFamily="18" charset="0"/>
                <a:ea typeface="Times New Roman" panose="02020603050405020304" pitchFamily="18" charset="0"/>
                <a:cs typeface="Times New Roman" panose="02020603050405020304" pitchFamily="18" charset="0"/>
              </a:rPr>
              <a:t>, and </a:t>
            </a:r>
            <a:r>
              <a:rPr lang="en-US" sz="2400" kern="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shared goals </a:t>
            </a:r>
            <a:r>
              <a:rPr lang="en-US" sz="2400" kern="0" dirty="0">
                <a:latin typeface="Times New Roman" panose="02020603050405020304" pitchFamily="18" charset="0"/>
                <a:ea typeface="Times New Roman" panose="02020603050405020304" pitchFamily="18" charset="0"/>
                <a:cs typeface="Times New Roman" panose="02020603050405020304" pitchFamily="18" charset="0"/>
              </a:rPr>
              <a:t>that evolve.</a:t>
            </a:r>
            <a:endParaRPr lang="en-US" sz="20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4A1949F7-DC61-27E4-4D49-A39F7265219A}"/>
              </a:ext>
            </a:extLst>
          </p:cNvPr>
          <p:cNvPicPr>
            <a:picLocks noChangeAspect="1"/>
          </p:cNvPicPr>
          <p:nvPr/>
        </p:nvPicPr>
        <p:blipFill>
          <a:blip r:embed="rId2"/>
          <a:stretch>
            <a:fillRect/>
          </a:stretch>
        </p:blipFill>
        <p:spPr>
          <a:xfrm>
            <a:off x="5564188" y="3682720"/>
            <a:ext cx="3122612" cy="2146583"/>
          </a:xfrm>
          <a:prstGeom prst="rect">
            <a:avLst/>
          </a:prstGeom>
        </p:spPr>
      </p:pic>
    </p:spTree>
    <p:extLst>
      <p:ext uri="{BB962C8B-B14F-4D97-AF65-F5344CB8AC3E}">
        <p14:creationId xmlns:p14="http://schemas.microsoft.com/office/powerpoint/2010/main" val="281915064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5733"/>
            <a:ext cx="8229600" cy="651668"/>
          </a:xfrm>
        </p:spPr>
        <p:txBody>
          <a:bodyPr/>
          <a:lstStyle/>
          <a:p>
            <a:pPr marL="0" marR="0">
              <a:lnSpc>
                <a:spcPct val="107000"/>
              </a:lnSpc>
              <a:spcBef>
                <a:spcPts val="0"/>
              </a:spcBef>
              <a:spcAft>
                <a:spcPts val="800"/>
              </a:spcAft>
            </a:pPr>
            <a:r>
              <a:rPr lang="en-US" sz="3200" b="1" kern="0" dirty="0">
                <a:effectLst/>
                <a:latin typeface="Times New Roman" panose="02020603050405020304" pitchFamily="18" charset="0"/>
                <a:ea typeface="Times New Roman" panose="02020603050405020304" pitchFamily="18" charset="0"/>
                <a:cs typeface="Times New Roman" panose="02020603050405020304" pitchFamily="18" charset="0"/>
              </a:rPr>
              <a:t>9. Feedback Mechanisms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Pladsholder til indhold 2"/>
          <p:cNvSpPr txBox="1">
            <a:spLocks/>
          </p:cNvSpPr>
          <p:nvPr/>
        </p:nvSpPr>
        <p:spPr>
          <a:xfrm>
            <a:off x="209550" y="1162055"/>
            <a:ext cx="8782050" cy="4667249"/>
          </a:xfrm>
          <a:prstGeom prst="rect">
            <a:avLst/>
          </a:prstGeom>
        </p:spPr>
        <p:txBody>
          <a:bodyPr vert="horz" lIns="91429" tIns="45714" rIns="91429" bIns="45714" rtlCol="0">
            <a:noAutofit/>
          </a:bodyPr>
          <a:lstStyle>
            <a:lvl1pPr marL="342900" indent="-342900" algn="l" defTabSz="914400" rtl="0" eaLnBrk="1" latinLnBrk="0" hangingPunct="1">
              <a:spcBef>
                <a:spcPct val="20000"/>
              </a:spcBef>
              <a:buClr>
                <a:srgbClr val="54616E"/>
              </a:buClr>
              <a:buSzPct val="100000"/>
              <a:buFont typeface="Arial" pitchFamily="34" charset="0"/>
              <a:buChar char="•"/>
              <a:defRPr sz="1800" kern="1200">
                <a:solidFill>
                  <a:srgbClr val="54616E"/>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54616E"/>
              </a:buClr>
              <a:buSzPct val="100000"/>
              <a:buFont typeface="Arial" pitchFamily="34" charset="0"/>
              <a:buChar char="•"/>
              <a:tabLst/>
              <a:defRPr/>
            </a:pPr>
            <a:endParaRPr kumimoji="0" lang="en-US" sz="1100" b="0" i="0" u="none" strike="noStrike" kern="100" cap="none" spc="0" normalizeH="0" baseline="0" noProof="0" dirty="0">
              <a:ln>
                <a:noFill/>
              </a:ln>
              <a:solidFill>
                <a:srgbClr val="54616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1963547-C528-3A6E-E3A9-8B8DDC87A3E0}"/>
              </a:ext>
            </a:extLst>
          </p:cNvPr>
          <p:cNvSpPr txBox="1"/>
          <p:nvPr/>
        </p:nvSpPr>
        <p:spPr>
          <a:xfrm>
            <a:off x="627017" y="1020242"/>
            <a:ext cx="7889966" cy="2151358"/>
          </a:xfrm>
          <a:prstGeom prst="rect">
            <a:avLst/>
          </a:prstGeom>
          <a:noFill/>
        </p:spPr>
        <p:txBody>
          <a:bodyPr wrap="square" rtlCol="0">
            <a:spAutoFit/>
          </a:bodyPr>
          <a:lstStyle/>
          <a:p>
            <a:pPr marL="342900" marR="0" lvl="0" indent="-342900">
              <a:lnSpc>
                <a:spcPct val="107000"/>
              </a:lnSpc>
              <a:spcBef>
                <a:spcPts val="0"/>
              </a:spcBef>
              <a:spcAft>
                <a:spcPts val="800"/>
              </a:spcAft>
              <a:buClr>
                <a:srgbClr val="00B050"/>
              </a:buClr>
              <a:buSzPct val="120000"/>
              <a:buFont typeface="Symbol" panose="05050102010706020507" pitchFamily="18" charset="2"/>
              <a:buChar char=""/>
              <a:tabLst>
                <a:tab pos="457200" algn="l"/>
              </a:tabLst>
            </a:pPr>
            <a:r>
              <a:rPr lang="en-US" sz="2400" kern="0" dirty="0">
                <a:latin typeface="Times New Roman" panose="02020603050405020304" pitchFamily="18" charset="0"/>
                <a:ea typeface="Times New Roman" panose="02020603050405020304" pitchFamily="18" charset="0"/>
                <a:cs typeface="Times New Roman" panose="02020603050405020304" pitchFamily="18" charset="0"/>
              </a:rPr>
              <a:t>Expects constructive feedback from industry partners on the quality of graduates, research relevance, and educational programs' effectiveness. </a:t>
            </a:r>
          </a:p>
          <a:p>
            <a:pPr marL="342900" marR="0" lvl="0" indent="-342900">
              <a:lnSpc>
                <a:spcPct val="107000"/>
              </a:lnSpc>
              <a:spcBef>
                <a:spcPts val="0"/>
              </a:spcBef>
              <a:spcAft>
                <a:spcPts val="800"/>
              </a:spcAft>
              <a:buClr>
                <a:srgbClr val="00B050"/>
              </a:buClr>
              <a:buSzPct val="120000"/>
              <a:buFont typeface="Symbol" panose="05050102010706020507" pitchFamily="18" charset="2"/>
              <a:buChar char=""/>
              <a:tabLst>
                <a:tab pos="457200" algn="l"/>
              </a:tabLst>
            </a:pPr>
            <a:r>
              <a:rPr lang="en-US" sz="2400" kern="0" dirty="0">
                <a:latin typeface="Times New Roman" panose="02020603050405020304" pitchFamily="18" charset="0"/>
                <a:ea typeface="Times New Roman" panose="02020603050405020304" pitchFamily="18" charset="0"/>
                <a:cs typeface="Times New Roman" panose="02020603050405020304" pitchFamily="18" charset="0"/>
              </a:rPr>
              <a:t>This feedback is crucial for </a:t>
            </a:r>
            <a:r>
              <a:rPr lang="en-US" sz="2400" kern="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continuous improvement </a:t>
            </a:r>
            <a:r>
              <a:rPr lang="en-US" sz="2400" kern="0" dirty="0">
                <a:latin typeface="Times New Roman" panose="02020603050405020304" pitchFamily="18" charset="0"/>
                <a:ea typeface="Times New Roman" panose="02020603050405020304" pitchFamily="18" charset="0"/>
                <a:cs typeface="Times New Roman" panose="02020603050405020304" pitchFamily="18" charset="0"/>
              </a:rPr>
              <a:t>and </a:t>
            </a:r>
            <a:r>
              <a:rPr lang="en-US" sz="2400" kern="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alignment with industry needs</a:t>
            </a:r>
            <a:r>
              <a:rPr lang="en-US" sz="2400" kern="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0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AE78B16B-85DC-2CEE-A336-F63EDEBCCA03}"/>
              </a:ext>
            </a:extLst>
          </p:cNvPr>
          <p:cNvPicPr>
            <a:picLocks noChangeAspect="1"/>
          </p:cNvPicPr>
          <p:nvPr/>
        </p:nvPicPr>
        <p:blipFill>
          <a:blip r:embed="rId2"/>
          <a:stretch>
            <a:fillRect/>
          </a:stretch>
        </p:blipFill>
        <p:spPr>
          <a:xfrm>
            <a:off x="627018" y="3546254"/>
            <a:ext cx="7889966" cy="2346558"/>
          </a:xfrm>
          <a:prstGeom prst="rect">
            <a:avLst/>
          </a:prstGeom>
        </p:spPr>
      </p:pic>
    </p:spTree>
    <p:extLst>
      <p:ext uri="{BB962C8B-B14F-4D97-AF65-F5344CB8AC3E}">
        <p14:creationId xmlns:p14="http://schemas.microsoft.com/office/powerpoint/2010/main" val="51530580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5732"/>
            <a:ext cx="8229600" cy="892963"/>
          </a:xfrm>
        </p:spPr>
        <p:txBody>
          <a:bodyPr/>
          <a:lstStyle/>
          <a:p>
            <a:pPr marL="0" marR="0">
              <a:lnSpc>
                <a:spcPct val="107000"/>
              </a:lnSpc>
              <a:spcBef>
                <a:spcPts val="0"/>
              </a:spcBef>
              <a:spcAft>
                <a:spcPts val="800"/>
              </a:spcAft>
            </a:pPr>
            <a:r>
              <a:rPr lang="en-US" sz="3200" b="1" kern="0" dirty="0">
                <a:effectLst/>
                <a:latin typeface="Times New Roman" panose="02020603050405020304" pitchFamily="18" charset="0"/>
                <a:ea typeface="Times New Roman" panose="02020603050405020304" pitchFamily="18" charset="0"/>
                <a:cs typeface="Times New Roman" panose="02020603050405020304" pitchFamily="18" charset="0"/>
              </a:rPr>
              <a:t>10. Ethical and Responsible Conduct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Pladsholder til indhold 2"/>
          <p:cNvSpPr txBox="1">
            <a:spLocks/>
          </p:cNvSpPr>
          <p:nvPr/>
        </p:nvSpPr>
        <p:spPr>
          <a:xfrm>
            <a:off x="209550" y="1162055"/>
            <a:ext cx="8782050" cy="4667249"/>
          </a:xfrm>
          <a:prstGeom prst="rect">
            <a:avLst/>
          </a:prstGeom>
        </p:spPr>
        <p:txBody>
          <a:bodyPr vert="horz" lIns="91429" tIns="45714" rIns="91429" bIns="45714" rtlCol="0">
            <a:noAutofit/>
          </a:bodyPr>
          <a:lstStyle>
            <a:lvl1pPr marL="342900" indent="-342900" algn="l" defTabSz="914400" rtl="0" eaLnBrk="1" latinLnBrk="0" hangingPunct="1">
              <a:spcBef>
                <a:spcPct val="20000"/>
              </a:spcBef>
              <a:buClr>
                <a:srgbClr val="54616E"/>
              </a:buClr>
              <a:buSzPct val="100000"/>
              <a:buFont typeface="Arial" pitchFamily="34" charset="0"/>
              <a:buChar char="•"/>
              <a:defRPr sz="1800" kern="1200">
                <a:solidFill>
                  <a:srgbClr val="54616E"/>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54616E"/>
              </a:buClr>
              <a:buSzPct val="100000"/>
              <a:buFont typeface="Arial" pitchFamily="34" charset="0"/>
              <a:buChar char="•"/>
              <a:tabLst/>
              <a:defRPr/>
            </a:pPr>
            <a:endParaRPr kumimoji="0" lang="en-US" sz="1100" b="0" i="0" u="none" strike="noStrike" kern="100" cap="none" spc="0" normalizeH="0" baseline="0" noProof="0" dirty="0">
              <a:ln>
                <a:noFill/>
              </a:ln>
              <a:solidFill>
                <a:srgbClr val="54616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1963547-C528-3A6E-E3A9-8B8DDC87A3E0}"/>
              </a:ext>
            </a:extLst>
          </p:cNvPr>
          <p:cNvSpPr txBox="1"/>
          <p:nvPr/>
        </p:nvSpPr>
        <p:spPr>
          <a:xfrm>
            <a:off x="457200" y="754490"/>
            <a:ext cx="7889966" cy="2649123"/>
          </a:xfrm>
          <a:prstGeom prst="rect">
            <a:avLst/>
          </a:prstGeom>
          <a:noFill/>
        </p:spPr>
        <p:txBody>
          <a:bodyPr wrap="square" rtlCol="0">
            <a:spAutoFit/>
          </a:bodyPr>
          <a:lstStyle/>
          <a:p>
            <a:pPr marL="342900" marR="0" lvl="0" indent="-342900">
              <a:lnSpc>
                <a:spcPct val="107000"/>
              </a:lnSpc>
              <a:spcBef>
                <a:spcPts val="0"/>
              </a:spcBef>
              <a:spcAft>
                <a:spcPts val="800"/>
              </a:spcAft>
              <a:buClr>
                <a:srgbClr val="00B050"/>
              </a:buClr>
              <a:buSzPct val="120000"/>
              <a:buFont typeface="Symbol" panose="05050102010706020507" pitchFamily="18" charset="2"/>
              <a:buChar char=""/>
              <a:tabLst>
                <a:tab pos="457200" algn="l"/>
              </a:tabLst>
            </a:pPr>
            <a:r>
              <a:rPr lang="en-US" sz="2400" kern="0" dirty="0">
                <a:latin typeface="Times New Roman" panose="02020603050405020304" pitchFamily="18" charset="0"/>
                <a:ea typeface="Times New Roman" panose="02020603050405020304" pitchFamily="18" charset="0"/>
                <a:cs typeface="Times New Roman" panose="02020603050405020304" pitchFamily="18" charset="0"/>
              </a:rPr>
              <a:t>Expects industry partners to uphold high standards of ethical and responsible conduct in all aspects of their collaboration. </a:t>
            </a:r>
          </a:p>
          <a:p>
            <a:pPr marL="342900" marR="0" lvl="0" indent="-342900">
              <a:lnSpc>
                <a:spcPct val="107000"/>
              </a:lnSpc>
              <a:spcBef>
                <a:spcPts val="0"/>
              </a:spcBef>
              <a:spcAft>
                <a:spcPts val="800"/>
              </a:spcAft>
              <a:buClr>
                <a:srgbClr val="00B050"/>
              </a:buClr>
              <a:buSzPct val="120000"/>
              <a:buFont typeface="Symbol" panose="05050102010706020507" pitchFamily="18" charset="2"/>
              <a:buChar char=""/>
              <a:tabLst>
                <a:tab pos="457200" algn="l"/>
              </a:tabLst>
            </a:pPr>
            <a:endParaRPr lang="en-US" sz="2400" kern="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800"/>
              </a:spcAft>
              <a:buClr>
                <a:srgbClr val="00B050"/>
              </a:buClr>
              <a:buSzPct val="120000"/>
              <a:buFont typeface="Symbol" panose="05050102010706020507" pitchFamily="18" charset="2"/>
              <a:buChar char=""/>
              <a:tabLst>
                <a:tab pos="457200" algn="l"/>
              </a:tabLst>
            </a:pPr>
            <a:r>
              <a:rPr lang="en-US" sz="2400" kern="0" dirty="0">
                <a:latin typeface="Times New Roman" panose="02020603050405020304" pitchFamily="18" charset="0"/>
                <a:ea typeface="Times New Roman" panose="02020603050405020304" pitchFamily="18" charset="0"/>
                <a:cs typeface="Times New Roman" panose="02020603050405020304" pitchFamily="18" charset="0"/>
              </a:rPr>
              <a:t>This includes ethical research practices, responsible use of data, and commitment to diversity and inclusion.</a:t>
            </a:r>
            <a:endParaRPr lang="en-US" sz="20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2BD743E8-D6E2-0460-56EB-64B5362152FA}"/>
              </a:ext>
            </a:extLst>
          </p:cNvPr>
          <p:cNvPicPr>
            <a:picLocks noChangeAspect="1"/>
          </p:cNvPicPr>
          <p:nvPr/>
        </p:nvPicPr>
        <p:blipFill>
          <a:blip r:embed="rId2"/>
          <a:stretch>
            <a:fillRect/>
          </a:stretch>
        </p:blipFill>
        <p:spPr>
          <a:xfrm>
            <a:off x="4216400" y="3536974"/>
            <a:ext cx="4300583" cy="2292330"/>
          </a:xfrm>
          <a:prstGeom prst="rect">
            <a:avLst/>
          </a:prstGeom>
        </p:spPr>
      </p:pic>
    </p:spTree>
    <p:extLst>
      <p:ext uri="{BB962C8B-B14F-4D97-AF65-F5344CB8AC3E}">
        <p14:creationId xmlns:p14="http://schemas.microsoft.com/office/powerpoint/2010/main" val="164587464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99AB5-B022-998C-0506-EC01C1F343D8}"/>
              </a:ext>
            </a:extLst>
          </p:cNvPr>
          <p:cNvSpPr>
            <a:spLocks noGrp="1"/>
          </p:cNvSpPr>
          <p:nvPr>
            <p:ph type="title"/>
          </p:nvPr>
        </p:nvSpPr>
        <p:spPr>
          <a:xfrm>
            <a:off x="457200" y="274638"/>
            <a:ext cx="8229600" cy="783453"/>
          </a:xfrm>
        </p:spPr>
        <p:txBody>
          <a:bodyPr/>
          <a:lstStyle/>
          <a:p>
            <a:pPr algn="l"/>
            <a:r>
              <a:rPr lang="en-US" b="1" dirty="0">
                <a:solidFill>
                  <a:srgbClr val="008000"/>
                </a:solidFill>
                <a:latin typeface="Helvetica"/>
                <a:cs typeface="Helvetica"/>
              </a:rPr>
              <a:t>Conclusion</a:t>
            </a:r>
            <a:endParaRPr lang="en-US" dirty="0"/>
          </a:p>
        </p:txBody>
      </p:sp>
      <p:sp>
        <p:nvSpPr>
          <p:cNvPr id="3" name="TextBox 2">
            <a:extLst>
              <a:ext uri="{FF2B5EF4-FFF2-40B4-BE49-F238E27FC236}">
                <a16:creationId xmlns:a16="http://schemas.microsoft.com/office/drawing/2014/main" id="{98E31B38-9BF2-A6B3-4F59-5F5D23B8DF1F}"/>
              </a:ext>
            </a:extLst>
          </p:cNvPr>
          <p:cNvSpPr txBox="1"/>
          <p:nvPr/>
        </p:nvSpPr>
        <p:spPr>
          <a:xfrm>
            <a:off x="283029" y="1907177"/>
            <a:ext cx="8403771" cy="2039469"/>
          </a:xfrm>
          <a:prstGeom prst="rect">
            <a:avLst/>
          </a:prstGeom>
          <a:noFill/>
        </p:spPr>
        <p:txBody>
          <a:bodyPr wrap="square" rtlCol="0">
            <a:spAutoFit/>
          </a:bodyPr>
          <a:lstStyle/>
          <a:p>
            <a:pPr marL="0" marR="0">
              <a:lnSpc>
                <a:spcPct val="107000"/>
              </a:lnSpc>
              <a:spcBef>
                <a:spcPts val="0"/>
              </a:spcBef>
              <a:spcAft>
                <a:spcPts val="800"/>
              </a:spcAft>
            </a:pPr>
            <a:r>
              <a:rPr lang="en-US" sz="2400" kern="0" dirty="0">
                <a:effectLst/>
                <a:latin typeface="Arial" panose="020B0604020202020204" pitchFamily="34" charset="0"/>
                <a:ea typeface="Times New Roman" panose="02020603050405020304" pitchFamily="18" charset="0"/>
                <a:cs typeface="Arial" panose="020B0604020202020204" pitchFamily="34" charset="0"/>
              </a:rPr>
              <a:t>These expectations are grounded in a mutual understanding that strong Academia-Industry partnerships are essential for </a:t>
            </a:r>
            <a:r>
              <a:rPr lang="en-US" sz="2400"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fostering innovation</a:t>
            </a:r>
            <a:r>
              <a:rPr lang="en-US" sz="2400" kern="0" dirty="0">
                <a:effectLst/>
                <a:latin typeface="Arial" panose="020B0604020202020204" pitchFamily="34" charset="0"/>
                <a:ea typeface="Times New Roman" panose="02020603050405020304" pitchFamily="18" charset="0"/>
                <a:cs typeface="Arial" panose="020B0604020202020204" pitchFamily="34" charset="0"/>
              </a:rPr>
              <a:t>, </a:t>
            </a:r>
            <a:r>
              <a:rPr lang="en-US" sz="2400"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addressing global challenges</a:t>
            </a:r>
            <a:r>
              <a:rPr lang="en-US" sz="2400" kern="0" dirty="0">
                <a:effectLst/>
                <a:latin typeface="Arial" panose="020B0604020202020204" pitchFamily="34" charset="0"/>
                <a:ea typeface="Times New Roman" panose="02020603050405020304" pitchFamily="18" charset="0"/>
                <a:cs typeface="Arial" panose="020B0604020202020204" pitchFamily="34" charset="0"/>
              </a:rPr>
              <a:t>, and </a:t>
            </a:r>
            <a:r>
              <a:rPr lang="en-US" sz="2400"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preparing students for successful careers </a:t>
            </a:r>
            <a:r>
              <a:rPr lang="en-US" sz="2400" kern="0" dirty="0">
                <a:effectLst/>
                <a:latin typeface="Arial" panose="020B0604020202020204" pitchFamily="34" charset="0"/>
                <a:ea typeface="Times New Roman" panose="02020603050405020304" pitchFamily="18" charset="0"/>
                <a:cs typeface="Arial" panose="020B0604020202020204" pitchFamily="34" charset="0"/>
              </a:rPr>
              <a:t>in an ever-evolving job market.</a:t>
            </a:r>
            <a:endParaRPr lang="en-US" sz="24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977861"/>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3255"/>
            <a:ext cx="8229600" cy="4533890"/>
          </a:xfrm>
        </p:spPr>
        <p:txBody>
          <a:bodyPr/>
          <a:lstStyle/>
          <a:p>
            <a:pPr algn="l"/>
            <a:r>
              <a:rPr lang="en-US" sz="3200" b="1" dirty="0">
                <a:solidFill>
                  <a:srgbClr val="211A52"/>
                </a:solidFill>
                <a:latin typeface="Arial"/>
              </a:rPr>
              <a:t>Several world-class examples highlight the successful collaboration between academia and industry, demonstrating how these partnerships can drive innovation, research, and education while addressing societal needs.</a:t>
            </a:r>
            <a:br>
              <a:rPr lang="en-US" sz="3200" b="1" dirty="0">
                <a:solidFill>
                  <a:srgbClr val="211A52"/>
                </a:solidFill>
                <a:latin typeface="Arial"/>
              </a:rPr>
            </a:br>
            <a:br>
              <a:rPr lang="en-US" sz="3200" b="1" dirty="0">
                <a:solidFill>
                  <a:srgbClr val="211A52"/>
                </a:solidFill>
                <a:latin typeface="Arial"/>
              </a:rPr>
            </a:br>
            <a:r>
              <a:rPr lang="en-US" sz="3200" b="1" dirty="0">
                <a:solidFill>
                  <a:srgbClr val="211A52"/>
                </a:solidFill>
                <a:latin typeface="Arial"/>
              </a:rPr>
              <a:t>Here are some notable instances:</a:t>
            </a:r>
          </a:p>
        </p:txBody>
      </p:sp>
      <p:sp>
        <p:nvSpPr>
          <p:cNvPr id="3" name="Pladsholder til indhold 2"/>
          <p:cNvSpPr txBox="1">
            <a:spLocks/>
          </p:cNvSpPr>
          <p:nvPr/>
        </p:nvSpPr>
        <p:spPr>
          <a:xfrm>
            <a:off x="209550" y="1162055"/>
            <a:ext cx="8782050" cy="4667249"/>
          </a:xfrm>
          <a:prstGeom prst="rect">
            <a:avLst/>
          </a:prstGeom>
        </p:spPr>
        <p:txBody>
          <a:bodyPr vert="horz" lIns="91429" tIns="45714" rIns="91429" bIns="45714" rtlCol="0">
            <a:noAutofit/>
          </a:bodyPr>
          <a:lstStyle>
            <a:lvl1pPr marL="342900" indent="-342900" algn="l" defTabSz="914400" rtl="0" eaLnBrk="1" latinLnBrk="0" hangingPunct="1">
              <a:spcBef>
                <a:spcPct val="20000"/>
              </a:spcBef>
              <a:buClr>
                <a:srgbClr val="54616E"/>
              </a:buClr>
              <a:buSzPct val="100000"/>
              <a:buFont typeface="Arial" pitchFamily="34" charset="0"/>
              <a:buChar char="•"/>
              <a:defRPr sz="1800" kern="1200">
                <a:solidFill>
                  <a:srgbClr val="54616E"/>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0"/>
              </a:spcAft>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0164368"/>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txBox="1">
            <a:spLocks/>
          </p:cNvSpPr>
          <p:nvPr/>
        </p:nvSpPr>
        <p:spPr>
          <a:xfrm>
            <a:off x="209550" y="1162055"/>
            <a:ext cx="8782050" cy="4667249"/>
          </a:xfrm>
          <a:prstGeom prst="rect">
            <a:avLst/>
          </a:prstGeom>
        </p:spPr>
        <p:txBody>
          <a:bodyPr vert="horz" lIns="91429" tIns="45714" rIns="91429" bIns="45714" rtlCol="0">
            <a:noAutofit/>
          </a:bodyPr>
          <a:lstStyle>
            <a:lvl1pPr marL="342900" indent="-342900" algn="l" defTabSz="914400" rtl="0" eaLnBrk="1" latinLnBrk="0" hangingPunct="1">
              <a:spcBef>
                <a:spcPct val="20000"/>
              </a:spcBef>
              <a:buClr>
                <a:srgbClr val="54616E"/>
              </a:buClr>
              <a:buSzPct val="100000"/>
              <a:buFont typeface="Arial" pitchFamily="34" charset="0"/>
              <a:buChar char="•"/>
              <a:defRPr sz="1800" kern="1200">
                <a:solidFill>
                  <a:srgbClr val="54616E"/>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0"/>
              </a:spcAft>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1963547-C528-3A6E-E3A9-8B8DDC87A3E0}"/>
              </a:ext>
            </a:extLst>
          </p:cNvPr>
          <p:cNvSpPr txBox="1"/>
          <p:nvPr/>
        </p:nvSpPr>
        <p:spPr>
          <a:xfrm>
            <a:off x="209550" y="27021"/>
            <a:ext cx="8724900" cy="3046988"/>
          </a:xfrm>
          <a:prstGeom prst="rect">
            <a:avLst/>
          </a:prstGeom>
          <a:noFill/>
        </p:spPr>
        <p:txBody>
          <a:bodyPr wrap="square" rtlCol="0">
            <a:spAutoFit/>
          </a:bodyPr>
          <a:lstStyle/>
          <a:p>
            <a:pPr>
              <a:buClr>
                <a:srgbClr val="00B050"/>
              </a:buClr>
              <a:buSzPct val="120000"/>
            </a:pPr>
            <a:r>
              <a:rPr lang="en-US" sz="2400" b="1" dirty="0">
                <a:solidFill>
                  <a:srgbClr val="211A52"/>
                </a:solidFill>
                <a:latin typeface="Arial"/>
                <a:ea typeface="+mj-ea"/>
                <a:cs typeface="+mj-cs"/>
              </a:rPr>
              <a:t>1. MIT-IBM Watson AI Lab</a:t>
            </a:r>
          </a:p>
          <a:p>
            <a:pPr>
              <a:buClr>
                <a:srgbClr val="00B050"/>
              </a:buClr>
              <a:buSzPct val="120000"/>
            </a:pPr>
            <a:r>
              <a:rPr lang="en-US" sz="2400" dirty="0">
                <a:latin typeface="Arial"/>
                <a:ea typeface="+mj-ea"/>
                <a:cs typeface="+mj-cs"/>
              </a:rPr>
              <a:t>The Massachusetts Institute of Technology (MIT) and IBM partnered to form the </a:t>
            </a:r>
            <a:r>
              <a:rPr lang="en-US" sz="2400" dirty="0">
                <a:solidFill>
                  <a:srgbClr val="FF0000"/>
                </a:solidFill>
                <a:latin typeface="Arial"/>
                <a:ea typeface="+mj-ea"/>
                <a:cs typeface="+mj-cs"/>
              </a:rPr>
              <a:t>MIT-IBM Watson AI Lab</a:t>
            </a:r>
            <a:r>
              <a:rPr lang="en-US" sz="2400" dirty="0">
                <a:latin typeface="Arial"/>
                <a:ea typeface="+mj-ea"/>
                <a:cs typeface="+mj-cs"/>
              </a:rPr>
              <a:t>. This collaboration focuses on fundamental artificial intelligence (AI) research to propel scientific breakthroughs that unlock the potential of AI. The lab works on a variety of projects, including AI algorithms, physics of AI, and application of AI in industries such as health care and cybersecurity</a:t>
            </a:r>
          </a:p>
        </p:txBody>
      </p:sp>
      <p:sp>
        <p:nvSpPr>
          <p:cNvPr id="2" name="TextBox 1">
            <a:extLst>
              <a:ext uri="{FF2B5EF4-FFF2-40B4-BE49-F238E27FC236}">
                <a16:creationId xmlns:a16="http://schemas.microsoft.com/office/drawing/2014/main" id="{1AAA6F95-2D13-DBE7-412B-A7E305EC69A3}"/>
              </a:ext>
            </a:extLst>
          </p:cNvPr>
          <p:cNvSpPr txBox="1"/>
          <p:nvPr/>
        </p:nvSpPr>
        <p:spPr>
          <a:xfrm>
            <a:off x="152400" y="2908324"/>
            <a:ext cx="8782050" cy="3170099"/>
          </a:xfrm>
          <a:prstGeom prst="rect">
            <a:avLst/>
          </a:prstGeom>
          <a:noFill/>
        </p:spPr>
        <p:txBody>
          <a:bodyPr wrap="square" rtlCol="0">
            <a:spAutoFit/>
          </a:bodyPr>
          <a:lstStyle/>
          <a:p>
            <a:pPr lvl="0">
              <a:buClr>
                <a:srgbClr val="00B050"/>
              </a:buClr>
              <a:buSzPct val="120000"/>
              <a:defRPr/>
            </a:pPr>
            <a:r>
              <a:rPr lang="en-US" sz="2400" b="1" dirty="0">
                <a:solidFill>
                  <a:srgbClr val="211A52"/>
                </a:solidFill>
                <a:latin typeface="Arial"/>
                <a:ea typeface="+mj-ea"/>
                <a:cs typeface="+mj-cs"/>
              </a:rPr>
              <a:t>2. Stanford University and Google</a:t>
            </a:r>
          </a:p>
          <a:p>
            <a:pPr lvl="0">
              <a:buClr>
                <a:srgbClr val="00B050"/>
              </a:buClr>
              <a:buSzPct val="120000"/>
              <a:defRPr/>
            </a:pPr>
            <a:r>
              <a:rPr lang="en-US" sz="2200" dirty="0">
                <a:latin typeface="Arial"/>
                <a:ea typeface="+mj-ea"/>
                <a:cs typeface="+mj-cs"/>
              </a:rPr>
              <a:t>The partnership between Stanford University and Google is a landmark example of how academic research can lead to monumental industry outcomes. Google's search engine was developed as a research project by Larry Page and Sergey Brin, PhD students at Stanford. This collaboration led to the creation of one of the world's most influential companies and resulted in numerous ongoing partnerships between Stanford and Google in research and development.</a:t>
            </a:r>
          </a:p>
        </p:txBody>
      </p:sp>
    </p:spTree>
    <p:extLst>
      <p:ext uri="{BB962C8B-B14F-4D97-AF65-F5344CB8AC3E}">
        <p14:creationId xmlns:p14="http://schemas.microsoft.com/office/powerpoint/2010/main" val="19012882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txBox="1">
            <a:spLocks/>
          </p:cNvSpPr>
          <p:nvPr/>
        </p:nvSpPr>
        <p:spPr>
          <a:xfrm>
            <a:off x="209550" y="1162055"/>
            <a:ext cx="8782050" cy="4667249"/>
          </a:xfrm>
          <a:prstGeom prst="rect">
            <a:avLst/>
          </a:prstGeom>
        </p:spPr>
        <p:txBody>
          <a:bodyPr vert="horz" lIns="91429" tIns="45714" rIns="91429" bIns="45714" rtlCol="0">
            <a:noAutofit/>
          </a:bodyPr>
          <a:lstStyle>
            <a:lvl1pPr marL="342900" indent="-342900" algn="l" defTabSz="914400" rtl="0" eaLnBrk="1" latinLnBrk="0" hangingPunct="1">
              <a:spcBef>
                <a:spcPct val="20000"/>
              </a:spcBef>
              <a:buClr>
                <a:srgbClr val="54616E"/>
              </a:buClr>
              <a:buSzPct val="100000"/>
              <a:buFont typeface="Arial" pitchFamily="34" charset="0"/>
              <a:buChar char="•"/>
              <a:defRPr sz="1800" kern="1200">
                <a:solidFill>
                  <a:srgbClr val="54616E"/>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0"/>
              </a:spcAft>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1963547-C528-3A6E-E3A9-8B8DDC87A3E0}"/>
              </a:ext>
            </a:extLst>
          </p:cNvPr>
          <p:cNvSpPr txBox="1"/>
          <p:nvPr/>
        </p:nvSpPr>
        <p:spPr>
          <a:xfrm>
            <a:off x="209550" y="27021"/>
            <a:ext cx="8724900" cy="2677656"/>
          </a:xfrm>
          <a:prstGeom prst="rect">
            <a:avLst/>
          </a:prstGeom>
          <a:noFill/>
        </p:spPr>
        <p:txBody>
          <a:bodyPr wrap="square" rtlCol="0">
            <a:spAutoFit/>
          </a:bodyPr>
          <a:lstStyle/>
          <a:p>
            <a:pPr>
              <a:buClr>
                <a:srgbClr val="00B050"/>
              </a:buClr>
              <a:buSzPct val="120000"/>
            </a:pPr>
            <a:r>
              <a:rPr lang="en-US" sz="2400" b="1" dirty="0">
                <a:solidFill>
                  <a:srgbClr val="211A52"/>
                </a:solidFill>
                <a:latin typeface="Arial"/>
                <a:ea typeface="+mj-ea"/>
                <a:cs typeface="+mj-cs"/>
              </a:rPr>
              <a:t>3. Cambridge University and Microsoft</a:t>
            </a:r>
          </a:p>
          <a:p>
            <a:pPr>
              <a:buClr>
                <a:srgbClr val="00B050"/>
              </a:buClr>
              <a:buSzPct val="120000"/>
            </a:pPr>
            <a:r>
              <a:rPr lang="en-US" sz="2400" dirty="0">
                <a:latin typeface="Arial"/>
                <a:ea typeface="+mj-ea"/>
                <a:cs typeface="+mj-cs"/>
              </a:rPr>
              <a:t>Collaboration through the Microsoft Research Cambridge lab. Established in 1997, it focuses on computer science, technology, and engineering research, aiming to solve global challenges and innovate within various fields. The partnership has led to advancements in machine learning, security, and healthcare, among others</a:t>
            </a:r>
          </a:p>
        </p:txBody>
      </p:sp>
      <p:sp>
        <p:nvSpPr>
          <p:cNvPr id="2" name="TextBox 1">
            <a:extLst>
              <a:ext uri="{FF2B5EF4-FFF2-40B4-BE49-F238E27FC236}">
                <a16:creationId xmlns:a16="http://schemas.microsoft.com/office/drawing/2014/main" id="{14C2586D-9BB6-308A-70B9-0B0034050BBE}"/>
              </a:ext>
            </a:extLst>
          </p:cNvPr>
          <p:cNvSpPr txBox="1"/>
          <p:nvPr/>
        </p:nvSpPr>
        <p:spPr>
          <a:xfrm>
            <a:off x="152400" y="2782316"/>
            <a:ext cx="8839200" cy="3046988"/>
          </a:xfrm>
          <a:prstGeom prst="rect">
            <a:avLst/>
          </a:prstGeom>
          <a:noFill/>
        </p:spPr>
        <p:txBody>
          <a:bodyPr wrap="square" rtlCol="0">
            <a:spAutoFit/>
          </a:bodyPr>
          <a:lstStyle/>
          <a:p>
            <a:pPr>
              <a:buClr>
                <a:srgbClr val="00B050"/>
              </a:buClr>
              <a:buSzPct val="120000"/>
            </a:pPr>
            <a:r>
              <a:rPr lang="en-US" sz="2400" b="1" dirty="0">
                <a:solidFill>
                  <a:srgbClr val="211A52"/>
                </a:solidFill>
                <a:latin typeface="Arial"/>
                <a:ea typeface="+mj-ea"/>
                <a:cs typeface="+mj-cs"/>
              </a:rPr>
              <a:t>4. ETH Zurich and Disney Research</a:t>
            </a:r>
          </a:p>
          <a:p>
            <a:pPr>
              <a:buClr>
                <a:srgbClr val="00B050"/>
              </a:buClr>
              <a:buSzPct val="120000"/>
            </a:pPr>
            <a:r>
              <a:rPr lang="en-US" sz="2400" dirty="0">
                <a:latin typeface="Arial"/>
                <a:ea typeface="+mj-ea"/>
                <a:cs typeface="+mj-cs"/>
              </a:rPr>
              <a:t>The partnership between ETH Zurich, a leading technical university in Switzerland, and Disney Research has resulted in innovative projects that </a:t>
            </a:r>
            <a:r>
              <a:rPr lang="en-US" sz="2400" dirty="0">
                <a:solidFill>
                  <a:srgbClr val="FF0000"/>
                </a:solidFill>
                <a:latin typeface="Arial"/>
                <a:ea typeface="+mj-ea"/>
                <a:cs typeface="+mj-cs"/>
              </a:rPr>
              <a:t>blend entertainment technology </a:t>
            </a:r>
            <a:r>
              <a:rPr lang="en-US" sz="2400" dirty="0">
                <a:latin typeface="Arial"/>
                <a:ea typeface="+mj-ea"/>
                <a:cs typeface="+mj-cs"/>
              </a:rPr>
              <a:t>with </a:t>
            </a:r>
            <a:r>
              <a:rPr lang="en-US" sz="2400" dirty="0">
                <a:solidFill>
                  <a:srgbClr val="FF0000"/>
                </a:solidFill>
                <a:latin typeface="Arial"/>
                <a:ea typeface="+mj-ea"/>
                <a:cs typeface="+mj-cs"/>
              </a:rPr>
              <a:t>cutting-edge scientific research</a:t>
            </a:r>
            <a:r>
              <a:rPr lang="en-US" sz="2400" dirty="0">
                <a:latin typeface="Arial"/>
                <a:ea typeface="+mj-ea"/>
                <a:cs typeface="+mj-cs"/>
              </a:rPr>
              <a:t>. This collaboration focuses on computer graphics, computational fabrication, augmented reality, and artificial intelligence, demonstrating the potential of combining academic research with industry creativity.</a:t>
            </a:r>
          </a:p>
        </p:txBody>
      </p:sp>
    </p:spTree>
    <p:extLst>
      <p:ext uri="{BB962C8B-B14F-4D97-AF65-F5344CB8AC3E}">
        <p14:creationId xmlns:p14="http://schemas.microsoft.com/office/powerpoint/2010/main" val="37952264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txBox="1">
            <a:spLocks/>
          </p:cNvSpPr>
          <p:nvPr/>
        </p:nvSpPr>
        <p:spPr>
          <a:xfrm>
            <a:off x="209550" y="1162055"/>
            <a:ext cx="8782050" cy="4667249"/>
          </a:xfrm>
          <a:prstGeom prst="rect">
            <a:avLst/>
          </a:prstGeom>
        </p:spPr>
        <p:txBody>
          <a:bodyPr vert="horz" lIns="91429" tIns="45714" rIns="91429" bIns="45714" rtlCol="0">
            <a:noAutofit/>
          </a:bodyPr>
          <a:lstStyle>
            <a:lvl1pPr marL="342900" indent="-342900" algn="l" defTabSz="914400" rtl="0" eaLnBrk="1" latinLnBrk="0" hangingPunct="1">
              <a:spcBef>
                <a:spcPct val="20000"/>
              </a:spcBef>
              <a:buClr>
                <a:srgbClr val="54616E"/>
              </a:buClr>
              <a:buSzPct val="100000"/>
              <a:buFont typeface="Arial" pitchFamily="34" charset="0"/>
              <a:buChar char="•"/>
              <a:defRPr sz="1800" kern="1200">
                <a:solidFill>
                  <a:srgbClr val="54616E"/>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0"/>
              </a:spcAft>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1963547-C528-3A6E-E3A9-8B8DDC87A3E0}"/>
              </a:ext>
            </a:extLst>
          </p:cNvPr>
          <p:cNvSpPr txBox="1"/>
          <p:nvPr/>
        </p:nvSpPr>
        <p:spPr>
          <a:xfrm>
            <a:off x="209550" y="100226"/>
            <a:ext cx="8724900" cy="2308324"/>
          </a:xfrm>
          <a:prstGeom prst="rect">
            <a:avLst/>
          </a:prstGeom>
          <a:noFill/>
        </p:spPr>
        <p:txBody>
          <a:bodyPr wrap="square" rtlCol="0">
            <a:spAutoFit/>
          </a:bodyPr>
          <a:lstStyle/>
          <a:p>
            <a:pPr>
              <a:buClr>
                <a:srgbClr val="00B050"/>
              </a:buClr>
              <a:buSzPct val="120000"/>
            </a:pPr>
            <a:r>
              <a:rPr lang="en-US" sz="2400" b="1" dirty="0">
                <a:solidFill>
                  <a:srgbClr val="211A52"/>
                </a:solidFill>
                <a:latin typeface="Arial"/>
                <a:ea typeface="+mj-ea"/>
                <a:cs typeface="+mj-cs"/>
              </a:rPr>
              <a:t>5. University of Michigan and Ford </a:t>
            </a:r>
          </a:p>
          <a:p>
            <a:pPr>
              <a:buClr>
                <a:srgbClr val="00B050"/>
              </a:buClr>
              <a:buSzPct val="120000"/>
            </a:pPr>
            <a:r>
              <a:rPr lang="en-US" sz="2400" dirty="0">
                <a:latin typeface="Arial"/>
                <a:ea typeface="+mj-ea"/>
                <a:cs typeface="+mj-cs"/>
              </a:rPr>
              <a:t>Collaborates through the Ford Motor Company Robotics Building, a state-of-the-art facility that houses researchers from both the university and Ford. This partnership focuses on autonomous vehicles, robotics, and mobility solutions, aiming to address future transportation challenges</a:t>
            </a:r>
            <a:r>
              <a:rPr lang="en-US" sz="2200" dirty="0">
                <a:latin typeface="Arial"/>
                <a:ea typeface="+mj-ea"/>
                <a:cs typeface="+mj-cs"/>
              </a:rPr>
              <a:t>.</a:t>
            </a:r>
          </a:p>
        </p:txBody>
      </p:sp>
      <p:sp>
        <p:nvSpPr>
          <p:cNvPr id="6" name="TextBox 5">
            <a:extLst>
              <a:ext uri="{FF2B5EF4-FFF2-40B4-BE49-F238E27FC236}">
                <a16:creationId xmlns:a16="http://schemas.microsoft.com/office/drawing/2014/main" id="{17950BCC-B9FE-3EC7-95CE-9D99F73CA276}"/>
              </a:ext>
            </a:extLst>
          </p:cNvPr>
          <p:cNvSpPr txBox="1"/>
          <p:nvPr/>
        </p:nvSpPr>
        <p:spPr>
          <a:xfrm>
            <a:off x="209550" y="2806652"/>
            <a:ext cx="8537575" cy="3046988"/>
          </a:xfrm>
          <a:prstGeom prst="rect">
            <a:avLst/>
          </a:prstGeom>
          <a:noFill/>
        </p:spPr>
        <p:txBody>
          <a:bodyPr wrap="square" rtlCol="0">
            <a:spAutoFit/>
          </a:bodyPr>
          <a:lstStyle/>
          <a:p>
            <a:pPr lvl="0">
              <a:buClr>
                <a:srgbClr val="00B050"/>
              </a:buClr>
              <a:buSzPct val="120000"/>
              <a:defRPr/>
            </a:pPr>
            <a:r>
              <a:rPr lang="en-US" sz="2400" b="1" dirty="0">
                <a:solidFill>
                  <a:srgbClr val="211A52"/>
                </a:solidFill>
                <a:latin typeface="Arial"/>
                <a:ea typeface="+mj-ea"/>
                <a:cs typeface="+mj-cs"/>
              </a:rPr>
              <a:t>6. Oxford University and AstraZeneca</a:t>
            </a:r>
          </a:p>
          <a:p>
            <a:pPr lvl="0">
              <a:buClr>
                <a:srgbClr val="00B050"/>
              </a:buClr>
              <a:buSzPct val="120000"/>
              <a:defRPr/>
            </a:pPr>
            <a:r>
              <a:rPr lang="en-US" sz="2400" dirty="0">
                <a:latin typeface="Arial"/>
                <a:ea typeface="+mj-ea"/>
                <a:cs typeface="+mj-cs"/>
              </a:rPr>
              <a:t>The collaboration between Oxford University and the pharmaceutical company AstraZeneca led to the rapid development and deployment of a COVID-19 vaccine. This partnership is a prime example of how academia and industry can work together to address urgent global health challenges, combining Oxford's vaccine technology with AstraZeneca's international manufacturing and distribution capabilities.</a:t>
            </a:r>
            <a:endParaRPr lang="en-US" sz="2400" b="1" dirty="0">
              <a:solidFill>
                <a:srgbClr val="211A52"/>
              </a:solidFill>
              <a:latin typeface="Arial"/>
              <a:ea typeface="+mj-ea"/>
              <a:cs typeface="+mj-cs"/>
            </a:endParaRPr>
          </a:p>
        </p:txBody>
      </p:sp>
    </p:spTree>
    <p:extLst>
      <p:ext uri="{BB962C8B-B14F-4D97-AF65-F5344CB8AC3E}">
        <p14:creationId xmlns:p14="http://schemas.microsoft.com/office/powerpoint/2010/main" val="172040531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99AB5-B022-998C-0506-EC01C1F343D8}"/>
              </a:ext>
            </a:extLst>
          </p:cNvPr>
          <p:cNvSpPr>
            <a:spLocks noGrp="1"/>
          </p:cNvSpPr>
          <p:nvPr>
            <p:ph type="title"/>
          </p:nvPr>
        </p:nvSpPr>
        <p:spPr>
          <a:xfrm>
            <a:off x="457200" y="274638"/>
            <a:ext cx="8229600" cy="783453"/>
          </a:xfrm>
        </p:spPr>
        <p:txBody>
          <a:bodyPr/>
          <a:lstStyle/>
          <a:p>
            <a:pPr algn="l"/>
            <a:r>
              <a:rPr lang="en-US" b="1" dirty="0">
                <a:solidFill>
                  <a:srgbClr val="008000"/>
                </a:solidFill>
                <a:latin typeface="Helvetica"/>
                <a:cs typeface="Helvetica"/>
              </a:rPr>
              <a:t>Conclusion</a:t>
            </a:r>
            <a:endParaRPr lang="en-US" dirty="0"/>
          </a:p>
        </p:txBody>
      </p:sp>
      <p:sp>
        <p:nvSpPr>
          <p:cNvPr id="3" name="TextBox 2">
            <a:extLst>
              <a:ext uri="{FF2B5EF4-FFF2-40B4-BE49-F238E27FC236}">
                <a16:creationId xmlns:a16="http://schemas.microsoft.com/office/drawing/2014/main" id="{98E31B38-9BF2-A6B3-4F59-5F5D23B8DF1F}"/>
              </a:ext>
            </a:extLst>
          </p:cNvPr>
          <p:cNvSpPr txBox="1"/>
          <p:nvPr/>
        </p:nvSpPr>
        <p:spPr>
          <a:xfrm>
            <a:off x="283029" y="1907177"/>
            <a:ext cx="8403771" cy="2829814"/>
          </a:xfrm>
          <a:prstGeom prst="rect">
            <a:avLst/>
          </a:prstGeom>
          <a:noFill/>
        </p:spPr>
        <p:txBody>
          <a:bodyPr wrap="square" rtlCol="0">
            <a:spAutoFit/>
          </a:bodyPr>
          <a:lstStyle/>
          <a:p>
            <a:pPr marL="0" marR="0">
              <a:lnSpc>
                <a:spcPct val="107000"/>
              </a:lnSpc>
              <a:spcBef>
                <a:spcPts val="0"/>
              </a:spcBef>
              <a:spcAft>
                <a:spcPts val="800"/>
              </a:spcAft>
            </a:pPr>
            <a:r>
              <a:rPr lang="en-US" sz="2400" kern="0" dirty="0">
                <a:effectLst/>
                <a:latin typeface="Arial" panose="020B0604020202020204" pitchFamily="34" charset="0"/>
                <a:ea typeface="Times New Roman" panose="02020603050405020304" pitchFamily="18" charset="0"/>
                <a:cs typeface="Arial" panose="020B0604020202020204" pitchFamily="34" charset="0"/>
              </a:rPr>
              <a:t>These examples illustrate the diverse ways in which academia and industry can collaborate across various fields to </a:t>
            </a:r>
            <a:r>
              <a:rPr lang="en-US" sz="2400"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drive innovation</a:t>
            </a:r>
            <a:r>
              <a:rPr lang="en-US" sz="2400" kern="0" dirty="0">
                <a:effectLst/>
                <a:latin typeface="Arial" panose="020B0604020202020204" pitchFamily="34" charset="0"/>
                <a:ea typeface="Times New Roman" panose="02020603050405020304" pitchFamily="18" charset="0"/>
                <a:cs typeface="Arial" panose="020B0604020202020204" pitchFamily="34" charset="0"/>
              </a:rPr>
              <a:t>, </a:t>
            </a:r>
            <a:r>
              <a:rPr lang="en-US" sz="2400"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enhance education</a:t>
            </a:r>
            <a:r>
              <a:rPr lang="en-US" sz="2400" kern="0" dirty="0">
                <a:effectLst/>
                <a:latin typeface="Arial" panose="020B0604020202020204" pitchFamily="34" charset="0"/>
                <a:ea typeface="Times New Roman" panose="02020603050405020304" pitchFamily="18" charset="0"/>
                <a:cs typeface="Arial" panose="020B0604020202020204" pitchFamily="34" charset="0"/>
              </a:rPr>
              <a:t>, and </a:t>
            </a:r>
            <a:r>
              <a:rPr lang="en-US" sz="2400"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address societal challenges</a:t>
            </a:r>
            <a:r>
              <a:rPr lang="en-US" sz="2400" kern="0" dirty="0">
                <a:effectLst/>
                <a:latin typeface="Arial" panose="020B0604020202020204" pitchFamily="34" charset="0"/>
                <a:ea typeface="Times New Roman" panose="02020603050405020304" pitchFamily="18" charset="0"/>
                <a:cs typeface="Arial" panose="020B0604020202020204" pitchFamily="34" charset="0"/>
              </a:rPr>
              <a:t>. Each partnership </a:t>
            </a:r>
            <a:r>
              <a:rPr lang="en-US" sz="2400" kern="0"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leverages the strengths </a:t>
            </a:r>
            <a:r>
              <a:rPr lang="en-US" sz="2400" kern="0" dirty="0">
                <a:effectLst/>
                <a:latin typeface="Arial" panose="020B0604020202020204" pitchFamily="34" charset="0"/>
                <a:ea typeface="Times New Roman" panose="02020603050405020304" pitchFamily="18" charset="0"/>
                <a:cs typeface="Arial" panose="020B0604020202020204" pitchFamily="34" charset="0"/>
              </a:rPr>
              <a:t>of both sectors to achieve outcomes that </a:t>
            </a:r>
            <a:r>
              <a:rPr lang="en-US" sz="2400" kern="0"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neither could accomplish alone</a:t>
            </a:r>
            <a:r>
              <a:rPr lang="en-US" sz="2400" kern="0" dirty="0">
                <a:effectLst/>
                <a:latin typeface="Arial" panose="020B0604020202020204" pitchFamily="34" charset="0"/>
                <a:ea typeface="Times New Roman" panose="02020603050405020304" pitchFamily="18" charset="0"/>
                <a:cs typeface="Arial" panose="020B0604020202020204" pitchFamily="34" charset="0"/>
              </a:rPr>
              <a:t>, highlighting the value of academia-industry collaborations.</a:t>
            </a:r>
            <a:endParaRPr lang="en-US" sz="24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58198046"/>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1101"/>
            <a:ext cx="8229600" cy="5424844"/>
          </a:xfrm>
        </p:spPr>
        <p:txBody>
          <a:bodyPr/>
          <a:lstStyle/>
          <a:p>
            <a:pPr algn="l"/>
            <a:r>
              <a:rPr lang="en-US" sz="3200" b="1" dirty="0">
                <a:solidFill>
                  <a:srgbClr val="211A52"/>
                </a:solidFill>
                <a:latin typeface="Arial"/>
              </a:rPr>
              <a:t>Notable examples of Academia-industry collaborations in </a:t>
            </a:r>
            <a:r>
              <a:rPr lang="en-US" sz="3200" b="1" dirty="0">
                <a:solidFill>
                  <a:srgbClr val="FF0000"/>
                </a:solidFill>
                <a:latin typeface="Arial"/>
              </a:rPr>
              <a:t>energy and environmental sustainability </a:t>
            </a:r>
            <a:r>
              <a:rPr lang="en-US" sz="3200" b="1" dirty="0">
                <a:solidFill>
                  <a:srgbClr val="211A52"/>
                </a:solidFill>
                <a:latin typeface="Arial"/>
              </a:rPr>
              <a:t>are pivotal for advancing research, innovation, and the application of sustainable solutions. These partnerships leverage academic expertise in research and development with industry capabilities in technology scaling, commercialization, and implementation. </a:t>
            </a:r>
            <a:endParaRPr lang="en-US" sz="3200" b="1" dirty="0"/>
          </a:p>
        </p:txBody>
      </p:sp>
      <p:sp>
        <p:nvSpPr>
          <p:cNvPr id="3" name="Pladsholder til indhold 2"/>
          <p:cNvSpPr txBox="1">
            <a:spLocks/>
          </p:cNvSpPr>
          <p:nvPr/>
        </p:nvSpPr>
        <p:spPr>
          <a:xfrm>
            <a:off x="209550" y="1162055"/>
            <a:ext cx="8782050" cy="4667249"/>
          </a:xfrm>
          <a:prstGeom prst="rect">
            <a:avLst/>
          </a:prstGeom>
        </p:spPr>
        <p:txBody>
          <a:bodyPr vert="horz" lIns="91429" tIns="45714" rIns="91429" bIns="45714" rtlCol="0">
            <a:noAutofit/>
          </a:bodyPr>
          <a:lstStyle>
            <a:lvl1pPr marL="342900" indent="-342900" algn="l" defTabSz="914400" rtl="0" eaLnBrk="1" latinLnBrk="0" hangingPunct="1">
              <a:spcBef>
                <a:spcPct val="20000"/>
              </a:spcBef>
              <a:buClr>
                <a:srgbClr val="54616E"/>
              </a:buClr>
              <a:buSzPct val="100000"/>
              <a:buFont typeface="Arial" pitchFamily="34" charset="0"/>
              <a:buChar char="•"/>
              <a:defRPr sz="1800" kern="1200">
                <a:solidFill>
                  <a:srgbClr val="54616E"/>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0"/>
              </a:spcAft>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8542657"/>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txBox="1">
            <a:spLocks/>
          </p:cNvSpPr>
          <p:nvPr/>
        </p:nvSpPr>
        <p:spPr>
          <a:xfrm>
            <a:off x="209550" y="1162055"/>
            <a:ext cx="8782050" cy="4667249"/>
          </a:xfrm>
          <a:prstGeom prst="rect">
            <a:avLst/>
          </a:prstGeom>
        </p:spPr>
        <p:txBody>
          <a:bodyPr vert="horz" lIns="91429" tIns="45714" rIns="91429" bIns="45714" rtlCol="0">
            <a:noAutofit/>
          </a:bodyPr>
          <a:lstStyle>
            <a:lvl1pPr marL="342900" indent="-342900" algn="l" defTabSz="914400" rtl="0" eaLnBrk="1" latinLnBrk="0" hangingPunct="1">
              <a:spcBef>
                <a:spcPct val="20000"/>
              </a:spcBef>
              <a:buClr>
                <a:srgbClr val="54616E"/>
              </a:buClr>
              <a:buSzPct val="100000"/>
              <a:buFont typeface="Arial" pitchFamily="34" charset="0"/>
              <a:buChar char="•"/>
              <a:defRPr sz="1800" kern="1200">
                <a:solidFill>
                  <a:srgbClr val="54616E"/>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0"/>
              </a:spcAft>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1963547-C528-3A6E-E3A9-8B8DDC87A3E0}"/>
              </a:ext>
            </a:extLst>
          </p:cNvPr>
          <p:cNvSpPr txBox="1"/>
          <p:nvPr/>
        </p:nvSpPr>
        <p:spPr>
          <a:xfrm>
            <a:off x="66674" y="140894"/>
            <a:ext cx="8924925" cy="3170099"/>
          </a:xfrm>
          <a:prstGeom prst="rect">
            <a:avLst/>
          </a:prstGeom>
          <a:noFill/>
        </p:spPr>
        <p:txBody>
          <a:bodyPr wrap="square" rtlCol="0">
            <a:spAutoFit/>
          </a:bodyPr>
          <a:lstStyle/>
          <a:p>
            <a:pPr>
              <a:buClr>
                <a:srgbClr val="00B050"/>
              </a:buClr>
              <a:buSzPct val="120000"/>
            </a:pPr>
            <a:r>
              <a:rPr lang="en-US" sz="2400" b="1" dirty="0">
                <a:solidFill>
                  <a:schemeClr val="tx2"/>
                </a:solidFill>
                <a:latin typeface="Arial" panose="020B0604020202020204" pitchFamily="34" charset="0"/>
                <a:cs typeface="Arial" panose="020B0604020202020204" pitchFamily="34" charset="0"/>
              </a:rPr>
              <a:t>1. Stanford University and Tesla</a:t>
            </a:r>
          </a:p>
          <a:p>
            <a:pPr>
              <a:buClr>
                <a:srgbClr val="00B050"/>
              </a:buClr>
              <a:buSzPct val="120000"/>
            </a:pPr>
            <a:r>
              <a:rPr lang="en-US" sz="2200" dirty="0">
                <a:latin typeface="Arial" panose="020B0604020202020204" pitchFamily="34" charset="0"/>
                <a:cs typeface="Arial" panose="020B0604020202020204" pitchFamily="34" charset="0"/>
              </a:rPr>
              <a:t>Stanford University and Tesla, Inc. have collaborated on various research projects on electric vehicles (EVs) and </a:t>
            </a:r>
            <a:r>
              <a:rPr lang="en-US" sz="2200" b="1" dirty="0">
                <a:solidFill>
                  <a:srgbClr val="00B050"/>
                </a:solidFill>
                <a:latin typeface="Arial" panose="020B0604020202020204" pitchFamily="34" charset="0"/>
                <a:cs typeface="Arial" panose="020B0604020202020204" pitchFamily="34" charset="0"/>
              </a:rPr>
              <a:t>renewable energy technologies</a:t>
            </a:r>
            <a:r>
              <a:rPr lang="en-US" sz="2200" dirty="0">
                <a:latin typeface="Arial" panose="020B0604020202020204" pitchFamily="34" charset="0"/>
                <a:cs typeface="Arial" panose="020B0604020202020204" pitchFamily="34" charset="0"/>
              </a:rPr>
              <a:t>. This partnership focuses on </a:t>
            </a:r>
            <a:r>
              <a:rPr lang="en-US" sz="2200" dirty="0">
                <a:solidFill>
                  <a:srgbClr val="FF0000"/>
                </a:solidFill>
                <a:latin typeface="Arial" panose="020B0604020202020204" pitchFamily="34" charset="0"/>
                <a:cs typeface="Arial" panose="020B0604020202020204" pitchFamily="34" charset="0"/>
              </a:rPr>
              <a:t>advancing battery technologies</a:t>
            </a:r>
            <a:r>
              <a:rPr lang="en-US" sz="2200" dirty="0">
                <a:latin typeface="Arial" panose="020B0604020202020204" pitchFamily="34" charset="0"/>
                <a:cs typeface="Arial" panose="020B0604020202020204" pitchFamily="34" charset="0"/>
              </a:rPr>
              <a:t> and </a:t>
            </a:r>
            <a:r>
              <a:rPr lang="en-US" sz="2200" dirty="0">
                <a:solidFill>
                  <a:srgbClr val="FF0000"/>
                </a:solidFill>
                <a:latin typeface="Arial" panose="020B0604020202020204" pitchFamily="34" charset="0"/>
                <a:cs typeface="Arial" panose="020B0604020202020204" pitchFamily="34" charset="0"/>
              </a:rPr>
              <a:t>energy storage solutions</a:t>
            </a:r>
            <a:r>
              <a:rPr lang="en-US" sz="2200" dirty="0">
                <a:latin typeface="Arial" panose="020B0604020202020204" pitchFamily="34" charset="0"/>
                <a:cs typeface="Arial" panose="020B0604020202020204" pitchFamily="34" charset="0"/>
              </a:rPr>
              <a:t> and </a:t>
            </a:r>
            <a:r>
              <a:rPr lang="en-US" sz="2200" dirty="0">
                <a:solidFill>
                  <a:srgbClr val="FF0000"/>
                </a:solidFill>
                <a:latin typeface="Arial" panose="020B0604020202020204" pitchFamily="34" charset="0"/>
                <a:cs typeface="Arial" panose="020B0604020202020204" pitchFamily="34" charset="0"/>
              </a:rPr>
              <a:t>improving the efficiency and sustainability of </a:t>
            </a:r>
            <a:r>
              <a:rPr lang="en-US" sz="2200" b="1" dirty="0">
                <a:solidFill>
                  <a:srgbClr val="FF0000"/>
                </a:solidFill>
                <a:latin typeface="Arial" panose="020B0604020202020204" pitchFamily="34" charset="0"/>
                <a:cs typeface="Arial" panose="020B0604020202020204" pitchFamily="34" charset="0"/>
              </a:rPr>
              <a:t>electric vehicles</a:t>
            </a:r>
            <a:r>
              <a:rPr lang="en-US" sz="2200" dirty="0">
                <a:latin typeface="Arial" panose="020B0604020202020204" pitchFamily="34" charset="0"/>
                <a:cs typeface="Arial" panose="020B0604020202020204" pitchFamily="34" charset="0"/>
              </a:rPr>
              <a:t>. The collaboration benefits from Stanford's leading research in energy and Tesla's innovation in electric vehicle technology and renewable energy systems.</a:t>
            </a:r>
          </a:p>
        </p:txBody>
      </p:sp>
      <p:sp>
        <p:nvSpPr>
          <p:cNvPr id="2" name="TextBox 1">
            <a:extLst>
              <a:ext uri="{FF2B5EF4-FFF2-40B4-BE49-F238E27FC236}">
                <a16:creationId xmlns:a16="http://schemas.microsoft.com/office/drawing/2014/main" id="{616D387E-F031-3965-6C8C-1E7BD0535A7F}"/>
              </a:ext>
            </a:extLst>
          </p:cNvPr>
          <p:cNvSpPr txBox="1"/>
          <p:nvPr/>
        </p:nvSpPr>
        <p:spPr>
          <a:xfrm>
            <a:off x="66675" y="3306254"/>
            <a:ext cx="8924924" cy="2831544"/>
          </a:xfrm>
          <a:prstGeom prst="rect">
            <a:avLst/>
          </a:prstGeom>
          <a:noFill/>
        </p:spPr>
        <p:txBody>
          <a:bodyPr wrap="square" rtlCol="0">
            <a:spAutoFit/>
          </a:bodyPr>
          <a:lstStyle/>
          <a:p>
            <a:r>
              <a:rPr lang="en-US" sz="2400" b="1" dirty="0">
                <a:solidFill>
                  <a:schemeClr val="tx2"/>
                </a:solidFill>
                <a:latin typeface="Arial" panose="020B0604020202020204" pitchFamily="34" charset="0"/>
                <a:cs typeface="Arial" panose="020B0604020202020204" pitchFamily="34" charset="0"/>
              </a:rPr>
              <a:t>2. Massachusetts Institute of Technology (MIT) and Eni</a:t>
            </a:r>
          </a:p>
          <a:p>
            <a:r>
              <a:rPr lang="en-US" sz="2200" dirty="0">
                <a:latin typeface="Arial" panose="020B0604020202020204" pitchFamily="34" charset="0"/>
                <a:cs typeface="Arial" panose="020B0604020202020204" pitchFamily="34" charset="0"/>
              </a:rPr>
              <a:t>The MIT Energy Initiative (MITEI) with Eni, an Italian multinational oil and gas company. This collaboration focuses on advancing energy research to develop renewable energy sources, improve energy efficiency, and create innovative solutions for environmental sustainability. Projects cover various topics, including </a:t>
            </a:r>
            <a:r>
              <a:rPr lang="en-US" sz="2200" dirty="0">
                <a:solidFill>
                  <a:srgbClr val="FF0000"/>
                </a:solidFill>
                <a:latin typeface="Arial" panose="020B0604020202020204" pitchFamily="34" charset="0"/>
                <a:cs typeface="Arial" panose="020B0604020202020204" pitchFamily="34" charset="0"/>
              </a:rPr>
              <a:t>solar power</a:t>
            </a:r>
            <a:r>
              <a:rPr lang="en-US" sz="2200" dirty="0">
                <a:latin typeface="Arial" panose="020B0604020202020204" pitchFamily="34" charset="0"/>
                <a:cs typeface="Arial" panose="020B0604020202020204" pitchFamily="34" charset="0"/>
              </a:rPr>
              <a:t>, </a:t>
            </a:r>
            <a:r>
              <a:rPr lang="en-US" sz="2200" dirty="0">
                <a:solidFill>
                  <a:srgbClr val="FF0000"/>
                </a:solidFill>
                <a:latin typeface="Arial" panose="020B0604020202020204" pitchFamily="34" charset="0"/>
                <a:cs typeface="Arial" panose="020B0604020202020204" pitchFamily="34" charset="0"/>
              </a:rPr>
              <a:t>advanced biofuels</a:t>
            </a:r>
            <a:r>
              <a:rPr lang="en-US" sz="2200" dirty="0">
                <a:latin typeface="Arial" panose="020B0604020202020204" pitchFamily="34" charset="0"/>
                <a:cs typeface="Arial" panose="020B0604020202020204" pitchFamily="34" charset="0"/>
              </a:rPr>
              <a:t>, </a:t>
            </a:r>
            <a:r>
              <a:rPr lang="en-US" sz="2200" dirty="0">
                <a:solidFill>
                  <a:srgbClr val="FF0000"/>
                </a:solidFill>
                <a:latin typeface="Arial" panose="020B0604020202020204" pitchFamily="34" charset="0"/>
                <a:cs typeface="Arial" panose="020B0604020202020204" pitchFamily="34" charset="0"/>
              </a:rPr>
              <a:t>carbon capture</a:t>
            </a:r>
            <a:r>
              <a:rPr lang="en-US" sz="2200" dirty="0">
                <a:latin typeface="Arial" panose="020B0604020202020204" pitchFamily="34" charset="0"/>
                <a:cs typeface="Arial" panose="020B0604020202020204" pitchFamily="34" charset="0"/>
              </a:rPr>
              <a:t> and </a:t>
            </a:r>
            <a:r>
              <a:rPr lang="en-US" sz="2200" dirty="0">
                <a:solidFill>
                  <a:srgbClr val="FF0000"/>
                </a:solidFill>
                <a:latin typeface="Arial" panose="020B0604020202020204" pitchFamily="34" charset="0"/>
                <a:cs typeface="Arial" panose="020B0604020202020204" pitchFamily="34" charset="0"/>
              </a:rPr>
              <a:t>storage technologies</a:t>
            </a:r>
            <a:r>
              <a:rPr lang="en-US" sz="2200" dirty="0">
                <a:latin typeface="Arial" panose="020B0604020202020204" pitchFamily="34" charset="0"/>
                <a:cs typeface="Arial" panose="020B0604020202020204" pitchFamily="34" charset="0"/>
              </a:rPr>
              <a:t>, and </a:t>
            </a:r>
            <a:r>
              <a:rPr lang="en-US" sz="2200" dirty="0">
                <a:solidFill>
                  <a:srgbClr val="FF0000"/>
                </a:solidFill>
                <a:latin typeface="Arial" panose="020B0604020202020204" pitchFamily="34" charset="0"/>
                <a:cs typeface="Arial" panose="020B0604020202020204" pitchFamily="34" charset="0"/>
              </a:rPr>
              <a:t>nanotechnologies</a:t>
            </a:r>
            <a:r>
              <a:rPr lang="en-US" sz="2200" dirty="0">
                <a:latin typeface="Arial" panose="020B0604020202020204" pitchFamily="34" charset="0"/>
                <a:cs typeface="Arial" panose="020B0604020202020204" pitchFamily="34" charset="0"/>
              </a:rPr>
              <a:t> for energy applications.</a:t>
            </a:r>
          </a:p>
        </p:txBody>
      </p:sp>
    </p:spTree>
    <p:extLst>
      <p:ext uri="{BB962C8B-B14F-4D97-AF65-F5344CB8AC3E}">
        <p14:creationId xmlns:p14="http://schemas.microsoft.com/office/powerpoint/2010/main" val="83863012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txBox="1">
            <a:spLocks/>
          </p:cNvSpPr>
          <p:nvPr/>
        </p:nvSpPr>
        <p:spPr>
          <a:xfrm>
            <a:off x="209550" y="1162055"/>
            <a:ext cx="8782050" cy="4667249"/>
          </a:xfrm>
          <a:prstGeom prst="rect">
            <a:avLst/>
          </a:prstGeom>
        </p:spPr>
        <p:txBody>
          <a:bodyPr vert="horz" lIns="91429" tIns="45714" rIns="91429" bIns="45714" rtlCol="0">
            <a:noAutofit/>
          </a:bodyPr>
          <a:lstStyle>
            <a:lvl1pPr marL="342900" indent="-342900" algn="l" defTabSz="914400" rtl="0" eaLnBrk="1" latinLnBrk="0" hangingPunct="1">
              <a:spcBef>
                <a:spcPct val="20000"/>
              </a:spcBef>
              <a:buClr>
                <a:srgbClr val="54616E"/>
              </a:buClr>
              <a:buSzPct val="100000"/>
              <a:buFont typeface="Arial" pitchFamily="34" charset="0"/>
              <a:buChar char="•"/>
              <a:defRPr sz="1800" kern="1200">
                <a:solidFill>
                  <a:srgbClr val="54616E"/>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0"/>
              </a:spcAft>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1963547-C528-3A6E-E3A9-8B8DDC87A3E0}"/>
              </a:ext>
            </a:extLst>
          </p:cNvPr>
          <p:cNvSpPr txBox="1"/>
          <p:nvPr/>
        </p:nvSpPr>
        <p:spPr>
          <a:xfrm>
            <a:off x="209550" y="426676"/>
            <a:ext cx="8782050" cy="2492990"/>
          </a:xfrm>
          <a:prstGeom prst="rect">
            <a:avLst/>
          </a:prstGeom>
          <a:noFill/>
        </p:spPr>
        <p:txBody>
          <a:bodyPr wrap="square" rtlCol="0">
            <a:spAutoFit/>
          </a:bodyPr>
          <a:lstStyle/>
          <a:p>
            <a:pPr>
              <a:buClr>
                <a:srgbClr val="00B050"/>
              </a:buClr>
              <a:buSzPct val="120000"/>
            </a:pPr>
            <a:r>
              <a:rPr lang="en-US" sz="2400" b="1" dirty="0">
                <a:solidFill>
                  <a:schemeClr val="tx2"/>
                </a:solidFill>
                <a:latin typeface="Arial" panose="020B0604020202020204" pitchFamily="34" charset="0"/>
                <a:cs typeface="Arial" panose="020B0604020202020204" pitchFamily="34" charset="0"/>
              </a:rPr>
              <a:t>3. University of California, Berkeley, and Total</a:t>
            </a:r>
          </a:p>
          <a:p>
            <a:pPr>
              <a:buClr>
                <a:srgbClr val="00B050"/>
              </a:buClr>
              <a:buSzPct val="120000"/>
            </a:pPr>
            <a:r>
              <a:rPr lang="en-US" sz="2200" dirty="0">
                <a:latin typeface="Arial" panose="020B0604020202020204" pitchFamily="34" charset="0"/>
                <a:cs typeface="Arial" panose="020B0604020202020204" pitchFamily="34" charset="0"/>
              </a:rPr>
              <a:t>The University of California, Berkeley, has partnered with Total, a French multinational energy company, to form the </a:t>
            </a:r>
            <a:r>
              <a:rPr lang="en-US" sz="2200" dirty="0">
                <a:solidFill>
                  <a:srgbClr val="FF0000"/>
                </a:solidFill>
                <a:latin typeface="Arial" panose="020B0604020202020204" pitchFamily="34" charset="0"/>
                <a:cs typeface="Arial" panose="020B0604020202020204" pitchFamily="34" charset="0"/>
              </a:rPr>
              <a:t>Total-Berkeley Lab Energy Innovation Research Program</a:t>
            </a:r>
            <a:r>
              <a:rPr lang="en-US" sz="2200" dirty="0">
                <a:latin typeface="Arial" panose="020B0604020202020204" pitchFamily="34" charset="0"/>
                <a:cs typeface="Arial" panose="020B0604020202020204" pitchFamily="34" charset="0"/>
              </a:rPr>
              <a:t>. This program focuses on </a:t>
            </a:r>
            <a:r>
              <a:rPr lang="en-US" sz="2200" dirty="0">
                <a:solidFill>
                  <a:srgbClr val="FF0000"/>
                </a:solidFill>
                <a:latin typeface="Arial" panose="020B0604020202020204" pitchFamily="34" charset="0"/>
                <a:cs typeface="Arial" panose="020B0604020202020204" pitchFamily="34" charset="0"/>
              </a:rPr>
              <a:t>solar energy, bioenergy, </a:t>
            </a:r>
            <a:r>
              <a:rPr lang="en-US" sz="2200" dirty="0">
                <a:latin typeface="Arial" panose="020B0604020202020204" pitchFamily="34" charset="0"/>
                <a:cs typeface="Arial" panose="020B0604020202020204" pitchFamily="34" charset="0"/>
              </a:rPr>
              <a:t>and</a:t>
            </a:r>
            <a:r>
              <a:rPr lang="en-US" sz="2200" dirty="0">
                <a:solidFill>
                  <a:srgbClr val="FF0000"/>
                </a:solidFill>
                <a:latin typeface="Arial" panose="020B0604020202020204" pitchFamily="34" charset="0"/>
                <a:cs typeface="Arial" panose="020B0604020202020204" pitchFamily="34" charset="0"/>
              </a:rPr>
              <a:t> materials for energy storage</a:t>
            </a:r>
            <a:r>
              <a:rPr lang="en-US" sz="2200" dirty="0">
                <a:latin typeface="Arial" panose="020B0604020202020204" pitchFamily="34" charset="0"/>
                <a:cs typeface="Arial" panose="020B0604020202020204" pitchFamily="34" charset="0"/>
              </a:rPr>
              <a:t>, aiming to develop sustainable energy solutions and innovative technologies to address global energy challenges</a:t>
            </a:r>
            <a:r>
              <a:rPr lang="en-US" sz="2200" b="1" dirty="0">
                <a:solidFill>
                  <a:schemeClr val="tx2"/>
                </a:solidFill>
                <a:latin typeface="Arial" panose="020B0604020202020204" pitchFamily="34" charset="0"/>
                <a:cs typeface="Arial" panose="020B0604020202020204" pitchFamily="34" charset="0"/>
              </a:rPr>
              <a:t>.</a:t>
            </a:r>
          </a:p>
        </p:txBody>
      </p:sp>
      <p:sp>
        <p:nvSpPr>
          <p:cNvPr id="2" name="TextBox 1">
            <a:extLst>
              <a:ext uri="{FF2B5EF4-FFF2-40B4-BE49-F238E27FC236}">
                <a16:creationId xmlns:a16="http://schemas.microsoft.com/office/drawing/2014/main" id="{272B9E11-E105-0394-8DF5-1AF067BC0F46}"/>
              </a:ext>
            </a:extLst>
          </p:cNvPr>
          <p:cNvSpPr txBox="1"/>
          <p:nvPr/>
        </p:nvSpPr>
        <p:spPr>
          <a:xfrm>
            <a:off x="152400" y="3084715"/>
            <a:ext cx="8724900" cy="2831544"/>
          </a:xfrm>
          <a:prstGeom prst="rect">
            <a:avLst/>
          </a:prstGeom>
          <a:noFill/>
        </p:spPr>
        <p:txBody>
          <a:bodyPr wrap="square" rtlCol="0">
            <a:spAutoFit/>
          </a:bodyPr>
          <a:lstStyle/>
          <a:p>
            <a:r>
              <a:rPr lang="en-US" sz="2400" b="1" dirty="0">
                <a:solidFill>
                  <a:schemeClr val="tx2"/>
                </a:solidFill>
                <a:latin typeface="Arial" panose="020B0604020202020204" pitchFamily="34" charset="0"/>
                <a:cs typeface="Arial" panose="020B0604020202020204" pitchFamily="34" charset="0"/>
              </a:rPr>
              <a:t>4. Imperial College London and Shell</a:t>
            </a:r>
          </a:p>
          <a:p>
            <a:r>
              <a:rPr lang="en-US" sz="2200" dirty="0">
                <a:latin typeface="Arial" panose="020B0604020202020204" pitchFamily="34" charset="0"/>
                <a:cs typeface="Arial" panose="020B0604020202020204" pitchFamily="34" charset="0"/>
              </a:rPr>
              <a:t>Imperial College London partners with Shell through the Shell-Imperial Advanced Interfacial Materials Science (AIMS) Centre for Doctoral Training. This collaboration supports research in </a:t>
            </a:r>
            <a:r>
              <a:rPr lang="en-US" sz="2200" dirty="0">
                <a:solidFill>
                  <a:srgbClr val="FF0000"/>
                </a:solidFill>
                <a:latin typeface="Arial" panose="020B0604020202020204" pitchFamily="34" charset="0"/>
                <a:cs typeface="Arial" panose="020B0604020202020204" pitchFamily="34" charset="0"/>
              </a:rPr>
              <a:t>energy efficiency, carbon capture and storage, </a:t>
            </a:r>
            <a:r>
              <a:rPr lang="en-US" sz="2200" dirty="0">
                <a:latin typeface="Arial" panose="020B0604020202020204" pitchFamily="34" charset="0"/>
                <a:cs typeface="Arial" panose="020B0604020202020204" pitchFamily="34" charset="0"/>
              </a:rPr>
              <a:t>and the </a:t>
            </a:r>
            <a:r>
              <a:rPr lang="en-US" sz="2200" dirty="0">
                <a:solidFill>
                  <a:srgbClr val="FF0000"/>
                </a:solidFill>
                <a:latin typeface="Arial" panose="020B0604020202020204" pitchFamily="34" charset="0"/>
                <a:cs typeface="Arial" panose="020B0604020202020204" pitchFamily="34" charset="0"/>
              </a:rPr>
              <a:t>development of sustainable energy technologies</a:t>
            </a:r>
            <a:r>
              <a:rPr lang="en-US" sz="2200" dirty="0">
                <a:latin typeface="Arial" panose="020B0604020202020204" pitchFamily="34" charset="0"/>
                <a:cs typeface="Arial" panose="020B0604020202020204" pitchFamily="34" charset="0"/>
              </a:rPr>
              <a:t>. The partnership aims to create new materials that can improve the sustainability of energy systems and reduce environmental impact.</a:t>
            </a:r>
          </a:p>
        </p:txBody>
      </p:sp>
    </p:spTree>
    <p:extLst>
      <p:ext uri="{BB962C8B-B14F-4D97-AF65-F5344CB8AC3E}">
        <p14:creationId xmlns:p14="http://schemas.microsoft.com/office/powerpoint/2010/main" val="6941742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txBox="1">
            <a:spLocks/>
          </p:cNvSpPr>
          <p:nvPr/>
        </p:nvSpPr>
        <p:spPr>
          <a:xfrm>
            <a:off x="209550" y="1162055"/>
            <a:ext cx="8782050" cy="4667249"/>
          </a:xfrm>
          <a:prstGeom prst="rect">
            <a:avLst/>
          </a:prstGeom>
        </p:spPr>
        <p:txBody>
          <a:bodyPr vert="horz" lIns="91429" tIns="45714" rIns="91429" bIns="45714" rtlCol="0">
            <a:noAutofit/>
          </a:bodyPr>
          <a:lstStyle>
            <a:lvl1pPr marL="342900" indent="-342900" algn="l" defTabSz="914400" rtl="0" eaLnBrk="1" latinLnBrk="0" hangingPunct="1">
              <a:spcBef>
                <a:spcPct val="20000"/>
              </a:spcBef>
              <a:buClr>
                <a:srgbClr val="54616E"/>
              </a:buClr>
              <a:buSzPct val="100000"/>
              <a:buFont typeface="Arial" pitchFamily="34" charset="0"/>
              <a:buChar char="•"/>
              <a:defRPr sz="1800" kern="1200">
                <a:solidFill>
                  <a:srgbClr val="54616E"/>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54616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0"/>
              </a:spcAft>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1963547-C528-3A6E-E3A9-8B8DDC87A3E0}"/>
              </a:ext>
            </a:extLst>
          </p:cNvPr>
          <p:cNvSpPr txBox="1"/>
          <p:nvPr/>
        </p:nvSpPr>
        <p:spPr>
          <a:xfrm>
            <a:off x="209550" y="426676"/>
            <a:ext cx="8782050" cy="2492990"/>
          </a:xfrm>
          <a:prstGeom prst="rect">
            <a:avLst/>
          </a:prstGeom>
          <a:noFill/>
        </p:spPr>
        <p:txBody>
          <a:bodyPr wrap="square" rtlCol="0">
            <a:spAutoFit/>
          </a:bodyPr>
          <a:lstStyle/>
          <a:p>
            <a:pPr>
              <a:buClr>
                <a:srgbClr val="00B050"/>
              </a:buClr>
              <a:buSzPct val="120000"/>
            </a:pPr>
            <a:r>
              <a:rPr lang="en-US" sz="2400" b="1" dirty="0">
                <a:solidFill>
                  <a:schemeClr val="tx2"/>
                </a:solidFill>
                <a:latin typeface="Arial" panose="020B0604020202020204" pitchFamily="34" charset="0"/>
                <a:cs typeface="Arial" panose="020B0604020202020204" pitchFamily="34" charset="0"/>
              </a:rPr>
              <a:t>5. University of Texas at Austin and ExxonMobil</a:t>
            </a:r>
          </a:p>
          <a:p>
            <a:pPr>
              <a:buClr>
                <a:srgbClr val="00B050"/>
              </a:buClr>
              <a:buSzPct val="120000"/>
            </a:pPr>
            <a:r>
              <a:rPr lang="en-US" sz="2200" dirty="0">
                <a:latin typeface="Arial" panose="020B0604020202020204" pitchFamily="34" charset="0"/>
                <a:cs typeface="Arial" panose="020B0604020202020204" pitchFamily="34" charset="0"/>
              </a:rPr>
              <a:t>The University of Texas at Austin has a long-standing partnership with ExxonMobil through its Energy Institute. This collaboration focuses on research and development in areas such as energy efficiency, greenhouse gas reduction, and advanced biofuels. The partnership aims to find scalable and economically viable solutions to meet global energy demands sustainably.</a:t>
            </a:r>
          </a:p>
        </p:txBody>
      </p:sp>
      <p:sp>
        <p:nvSpPr>
          <p:cNvPr id="2" name="TextBox 1">
            <a:extLst>
              <a:ext uri="{FF2B5EF4-FFF2-40B4-BE49-F238E27FC236}">
                <a16:creationId xmlns:a16="http://schemas.microsoft.com/office/drawing/2014/main" id="{272B9E11-E105-0394-8DF5-1AF067BC0F46}"/>
              </a:ext>
            </a:extLst>
          </p:cNvPr>
          <p:cNvSpPr txBox="1"/>
          <p:nvPr/>
        </p:nvSpPr>
        <p:spPr>
          <a:xfrm>
            <a:off x="238125" y="2943324"/>
            <a:ext cx="8724900" cy="2862322"/>
          </a:xfrm>
          <a:prstGeom prst="rect">
            <a:avLst/>
          </a:prstGeom>
          <a:noFill/>
        </p:spPr>
        <p:txBody>
          <a:bodyPr wrap="square" rtlCol="0">
            <a:spAutoFit/>
          </a:bodyPr>
          <a:lstStyle/>
          <a:p>
            <a:r>
              <a:rPr lang="en-US" sz="2400" b="1" dirty="0">
                <a:solidFill>
                  <a:schemeClr val="tx2"/>
                </a:solidFill>
                <a:latin typeface="Arial" panose="020B0604020202020204" pitchFamily="34" charset="0"/>
                <a:cs typeface="Arial" panose="020B0604020202020204" pitchFamily="34" charset="0"/>
              </a:rPr>
              <a:t>6. Norwegian University of Science and Technology (NTNU) and Equinor</a:t>
            </a:r>
          </a:p>
          <a:p>
            <a:r>
              <a:rPr lang="en-US" sz="2200" dirty="0">
                <a:latin typeface="Arial" panose="020B0604020202020204" pitchFamily="34" charset="0"/>
                <a:cs typeface="Arial" panose="020B0604020202020204" pitchFamily="34" charset="0"/>
              </a:rPr>
              <a:t>NTNU and Equinor (formerly Statoil), a Norwegian multinational energy company, collaborate on research and development projects in the fields of energy, including offshore wind, carbon capture and storage, and environmental management. This partnership aims to develop sustainable energy solutions and reduce the environmental impact of energy production and consumption.</a:t>
            </a:r>
          </a:p>
        </p:txBody>
      </p:sp>
    </p:spTree>
    <p:extLst>
      <p:ext uri="{BB962C8B-B14F-4D97-AF65-F5344CB8AC3E}">
        <p14:creationId xmlns:p14="http://schemas.microsoft.com/office/powerpoint/2010/main" val="8791936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99AB5-B022-998C-0506-EC01C1F343D8}"/>
              </a:ext>
            </a:extLst>
          </p:cNvPr>
          <p:cNvSpPr>
            <a:spLocks noGrp="1"/>
          </p:cNvSpPr>
          <p:nvPr>
            <p:ph type="title"/>
          </p:nvPr>
        </p:nvSpPr>
        <p:spPr>
          <a:xfrm>
            <a:off x="457200" y="274638"/>
            <a:ext cx="8229600" cy="783453"/>
          </a:xfrm>
        </p:spPr>
        <p:txBody>
          <a:bodyPr/>
          <a:lstStyle/>
          <a:p>
            <a:pPr algn="l"/>
            <a:r>
              <a:rPr lang="en-US" b="1" dirty="0">
                <a:solidFill>
                  <a:srgbClr val="008000"/>
                </a:solidFill>
                <a:latin typeface="Helvetica"/>
                <a:cs typeface="Helvetica"/>
              </a:rPr>
              <a:t>Conclusion</a:t>
            </a:r>
            <a:endParaRPr lang="en-US" dirty="0"/>
          </a:p>
        </p:txBody>
      </p:sp>
      <p:sp>
        <p:nvSpPr>
          <p:cNvPr id="3" name="TextBox 2">
            <a:extLst>
              <a:ext uri="{FF2B5EF4-FFF2-40B4-BE49-F238E27FC236}">
                <a16:creationId xmlns:a16="http://schemas.microsoft.com/office/drawing/2014/main" id="{98E31B38-9BF2-A6B3-4F59-5F5D23B8DF1F}"/>
              </a:ext>
            </a:extLst>
          </p:cNvPr>
          <p:cNvSpPr txBox="1"/>
          <p:nvPr/>
        </p:nvSpPr>
        <p:spPr>
          <a:xfrm>
            <a:off x="226181" y="1890244"/>
            <a:ext cx="8691638" cy="2829814"/>
          </a:xfrm>
          <a:prstGeom prst="rect">
            <a:avLst/>
          </a:prstGeom>
          <a:noFill/>
        </p:spPr>
        <p:txBody>
          <a:bodyPr wrap="square" rtlCol="0">
            <a:spAutoFit/>
          </a:bodyPr>
          <a:lstStyle/>
          <a:p>
            <a:pPr marL="0" marR="0">
              <a:lnSpc>
                <a:spcPct val="107000"/>
              </a:lnSpc>
              <a:spcBef>
                <a:spcPts val="0"/>
              </a:spcBef>
              <a:spcAft>
                <a:spcPts val="800"/>
              </a:spcAft>
            </a:pPr>
            <a:r>
              <a:rPr lang="en-US" sz="2400" kern="0" dirty="0">
                <a:effectLst/>
                <a:latin typeface="Arial" panose="020B0604020202020204" pitchFamily="34" charset="0"/>
                <a:ea typeface="Times New Roman" panose="02020603050405020304" pitchFamily="18" charset="0"/>
                <a:cs typeface="Arial" panose="020B0604020202020204" pitchFamily="34" charset="0"/>
              </a:rPr>
              <a:t>These examples illustrate how academia-industry collaborations drive </a:t>
            </a:r>
            <a:r>
              <a:rPr lang="en-US" sz="2400"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innovation</a:t>
            </a:r>
            <a:r>
              <a:rPr lang="en-US" sz="2400" kern="0" dirty="0">
                <a:effectLst/>
                <a:latin typeface="Arial" panose="020B0604020202020204" pitchFamily="34" charset="0"/>
                <a:ea typeface="Times New Roman" panose="02020603050405020304" pitchFamily="18" charset="0"/>
                <a:cs typeface="Arial" panose="020B0604020202020204" pitchFamily="34" charset="0"/>
              </a:rPr>
              <a:t> and </a:t>
            </a:r>
            <a:r>
              <a:rPr lang="en-US" sz="2400"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development in energy and environmental sustainability</a:t>
            </a:r>
            <a:r>
              <a:rPr lang="en-US" sz="2400" kern="0" dirty="0">
                <a:effectLst/>
                <a:latin typeface="Arial" panose="020B0604020202020204" pitchFamily="34" charset="0"/>
                <a:ea typeface="Times New Roman" panose="02020603050405020304" pitchFamily="18" charset="0"/>
                <a:cs typeface="Arial" panose="020B0604020202020204" pitchFamily="34" charset="0"/>
              </a:rPr>
              <a:t>. By combining </a:t>
            </a:r>
            <a:r>
              <a:rPr lang="en-US" sz="2400"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academic research excellence </a:t>
            </a:r>
            <a:r>
              <a:rPr lang="en-US" sz="2400" kern="0" dirty="0">
                <a:effectLst/>
                <a:latin typeface="Arial" panose="020B0604020202020204" pitchFamily="34" charset="0"/>
                <a:ea typeface="Times New Roman" panose="02020603050405020304" pitchFamily="18" charset="0"/>
                <a:cs typeface="Arial" panose="020B0604020202020204" pitchFamily="34" charset="0"/>
              </a:rPr>
              <a:t>with </a:t>
            </a:r>
            <a:r>
              <a:rPr lang="en-US" sz="2400"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industry expertise in commercialization </a:t>
            </a:r>
            <a:r>
              <a:rPr lang="en-US" sz="2400" kern="0" dirty="0">
                <a:effectLst/>
                <a:latin typeface="Arial" panose="020B0604020202020204" pitchFamily="34" charset="0"/>
                <a:ea typeface="Times New Roman" panose="02020603050405020304" pitchFamily="18" charset="0"/>
                <a:cs typeface="Arial" panose="020B0604020202020204" pitchFamily="34" charset="0"/>
              </a:rPr>
              <a:t>and i</a:t>
            </a:r>
            <a:r>
              <a:rPr lang="en-US" sz="2400"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mplementation</a:t>
            </a:r>
            <a:r>
              <a:rPr lang="en-US" sz="2400" kern="0" dirty="0">
                <a:effectLst/>
                <a:latin typeface="Arial" panose="020B0604020202020204" pitchFamily="34" charset="0"/>
                <a:ea typeface="Times New Roman" panose="02020603050405020304" pitchFamily="18" charset="0"/>
                <a:cs typeface="Arial" panose="020B0604020202020204" pitchFamily="34" charset="0"/>
              </a:rPr>
              <a:t>, these partnerships are essential for advancing sustainable technologies and solutions to address global energy and environmental challenges.</a:t>
            </a:r>
            <a:endParaRPr lang="en-US" sz="24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83651081"/>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C7A3874-5600-08B1-50C8-BB56E0606BB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19087" y="378823"/>
            <a:ext cx="8505825" cy="5493339"/>
          </a:xfrm>
          <a:prstGeom prst="rect">
            <a:avLst/>
          </a:prstGeom>
        </p:spPr>
      </p:pic>
      <p:sp>
        <p:nvSpPr>
          <p:cNvPr id="5" name="TextBox 4">
            <a:extLst>
              <a:ext uri="{FF2B5EF4-FFF2-40B4-BE49-F238E27FC236}">
                <a16:creationId xmlns:a16="http://schemas.microsoft.com/office/drawing/2014/main" id="{8507CD1F-064E-C8B6-1C67-1A0C362EDEDE}"/>
              </a:ext>
            </a:extLst>
          </p:cNvPr>
          <p:cNvSpPr txBox="1"/>
          <p:nvPr/>
        </p:nvSpPr>
        <p:spPr>
          <a:xfrm>
            <a:off x="319087" y="5872162"/>
            <a:ext cx="8505825" cy="230832"/>
          </a:xfrm>
          <a:prstGeom prst="rect">
            <a:avLst/>
          </a:prstGeom>
          <a:noFill/>
        </p:spPr>
        <p:txBody>
          <a:bodyPr wrap="square" rtlCol="0">
            <a:spAutoFit/>
          </a:bodyPr>
          <a:lstStyle/>
          <a:p>
            <a:r>
              <a:rPr lang="en-US" sz="900">
                <a:hlinkClick r:id="rId3" tooltip="https://pngimg.com/download/66676"/>
              </a:rPr>
              <a:t>This Photo</a:t>
            </a:r>
            <a:r>
              <a:rPr lang="en-US" sz="900"/>
              <a:t> by Unknown Author is licensed under </a:t>
            </a:r>
            <a:r>
              <a:rPr lang="en-US" sz="900">
                <a:hlinkClick r:id="rId4" tooltip="https://creativecommons.org/licenses/by-nc/3.0/"/>
              </a:rPr>
              <a:t>CC BY-NC</a:t>
            </a:r>
            <a:endParaRPr lang="en-US" sz="900"/>
          </a:p>
        </p:txBody>
      </p:sp>
    </p:spTree>
    <p:extLst>
      <p:ext uri="{BB962C8B-B14F-4D97-AF65-F5344CB8AC3E}">
        <p14:creationId xmlns:p14="http://schemas.microsoft.com/office/powerpoint/2010/main" val="4154027389"/>
      </p:ext>
    </p:extLst>
  </p:cSld>
  <p:clrMapOvr>
    <a:masterClrMapping/>
  </p:clrMapOvr>
  <p:transition spd="slow">
    <p:cover/>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DPJmfxb3zEeiMYzrBxsRI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DPJmfxb3zEeiMYzrBxsRIw"/>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5168</TotalTime>
  <Words>1593</Words>
  <Application>Microsoft Office PowerPoint</Application>
  <PresentationFormat>On-screen Show (4:3)</PresentationFormat>
  <Paragraphs>105</Paragraphs>
  <Slides>26</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Calibri</vt:lpstr>
      <vt:lpstr>Helvetica</vt:lpstr>
      <vt:lpstr>Symbol</vt:lpstr>
      <vt:lpstr>Tahoma</vt:lpstr>
      <vt:lpstr>Times New Roman</vt:lpstr>
      <vt:lpstr>Verdana</vt:lpstr>
      <vt:lpstr>Wingdings</vt:lpstr>
      <vt:lpstr>Office Theme</vt:lpstr>
      <vt:lpstr>Title</vt:lpstr>
      <vt:lpstr>Title:</vt:lpstr>
      <vt:lpstr>In this presentation</vt:lpstr>
      <vt:lpstr>Introduction</vt:lpstr>
      <vt:lpstr>1. Practical Exposure and Real-world Applications</vt:lpstr>
      <vt:lpstr>2. Research Funding and Resources </vt:lpstr>
      <vt:lpstr>3. Collaboration on Applied Research</vt:lpstr>
      <vt:lpstr> 4. Innovation and Technology Transfer</vt:lpstr>
      <vt:lpstr>5. Curriculum Development and Workforce Training</vt:lpstr>
      <vt:lpstr>6. Career Opportunities for Graduates</vt:lpstr>
      <vt:lpstr>7. Societal Impact and Sustainability</vt:lpstr>
      <vt:lpstr>8. Long-term Partnerships and Engagement</vt:lpstr>
      <vt:lpstr>9. Feedback Mechanisms</vt:lpstr>
      <vt:lpstr>10. Ethical and Responsible Conduct</vt:lpstr>
      <vt:lpstr>Conclusion</vt:lpstr>
      <vt:lpstr>Several world-class examples highlight the successful collaboration between academia and industry, demonstrating how these partnerships can drive innovation, research, and education while addressing societal needs.  Here are some notable instances:</vt:lpstr>
      <vt:lpstr>PowerPoint Presentation</vt:lpstr>
      <vt:lpstr>PowerPoint Presentation</vt:lpstr>
      <vt:lpstr>PowerPoint Presentation</vt:lpstr>
      <vt:lpstr>Conclusion</vt:lpstr>
      <vt:lpstr>Notable examples of Academia-industry collaborations in energy and environmental sustainability are pivotal for advancing research, innovation, and the application of sustainable solutions. These partnerships leverage academic expertise in research and development with industry capabilities in technology scaling, commercialization, and implementation. </vt:lpstr>
      <vt:lpstr>PowerPoint Presentation</vt:lpstr>
      <vt:lpstr>PowerPoint Presentation</vt:lpstr>
      <vt:lpstr>PowerPoint Presentation</vt:lpstr>
      <vt:lpstr>Conclusion</vt:lpstr>
      <vt:lpstr>PowerPoint Presentation</vt:lpstr>
    </vt:vector>
  </TitlesOfParts>
  <Company>UPK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KNUST Press</dc:creator>
  <cp:lastModifiedBy>Sam Gyamfi</cp:lastModifiedBy>
  <cp:revision>271</cp:revision>
  <dcterms:created xsi:type="dcterms:W3CDTF">2016-11-07T15:28:41Z</dcterms:created>
  <dcterms:modified xsi:type="dcterms:W3CDTF">2024-03-19T07:15:32Z</dcterms:modified>
</cp:coreProperties>
</file>