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6" r:id="rId5"/>
  </p:sldMasterIdLst>
  <p:notesMasterIdLst>
    <p:notesMasterId r:id="rId23"/>
  </p:notesMasterIdLst>
  <p:sldIdLst>
    <p:sldId id="363" r:id="rId6"/>
    <p:sldId id="354" r:id="rId7"/>
    <p:sldId id="362" r:id="rId8"/>
    <p:sldId id="258" r:id="rId9"/>
    <p:sldId id="257" r:id="rId10"/>
    <p:sldId id="330" r:id="rId11"/>
    <p:sldId id="332" r:id="rId12"/>
    <p:sldId id="256" r:id="rId13"/>
    <p:sldId id="259" r:id="rId14"/>
    <p:sldId id="262" r:id="rId15"/>
    <p:sldId id="263" r:id="rId16"/>
    <p:sldId id="364" r:id="rId17"/>
    <p:sldId id="356" r:id="rId18"/>
    <p:sldId id="358" r:id="rId19"/>
    <p:sldId id="360" r:id="rId20"/>
    <p:sldId id="361" r:id="rId21"/>
    <p:sldId id="310" r:id="rId22"/>
  </p:sldIdLst>
  <p:sldSz cx="9144000" cy="6858000" type="screen4x3"/>
  <p:notesSz cx="6858000" cy="9144000"/>
  <p:custShowLst>
    <p:custShow name="TUEV Rheinland 20.02.2024_Vortrag 4" id="0">
      <p:sldLst>
        <p:sld r:id="rId13"/>
        <p:sld r:id="rId7"/>
        <p:sld r:id="rId14"/>
        <p:sld r:id="rId15"/>
        <p:sld r:id="rId22"/>
      </p:sldLst>
    </p:custShow>
  </p:custShowLst>
  <p:custDataLst>
    <p:tags r:id="rId24"/>
  </p:custDataLst>
  <p:defaultTextStyle>
    <a:defPPr>
      <a:defRPr lang="de-DE"/>
    </a:defPPr>
    <a:lvl1pPr algn="ctr" rtl="0" fontAlgn="base">
      <a:spcBef>
        <a:spcPct val="0"/>
      </a:spcBef>
      <a:spcAft>
        <a:spcPct val="0"/>
      </a:spcAft>
      <a:defRPr sz="12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2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2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2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Arial" panose="020B0604020202020204" pitchFamily="34" charset="0"/>
        <a:ea typeface="+mn-ea"/>
        <a:cs typeface="+mn-cs"/>
      </a:defRPr>
    </a:lvl6pPr>
    <a:lvl7pPr marL="2743200" algn="l" defTabSz="914400" rtl="0" eaLnBrk="1" latinLnBrk="0" hangingPunct="1">
      <a:defRPr sz="1200" kern="1200">
        <a:solidFill>
          <a:schemeClr val="tx1"/>
        </a:solidFill>
        <a:latin typeface="Arial" panose="020B0604020202020204" pitchFamily="34" charset="0"/>
        <a:ea typeface="+mn-ea"/>
        <a:cs typeface="+mn-cs"/>
      </a:defRPr>
    </a:lvl7pPr>
    <a:lvl8pPr marL="3200400" algn="l" defTabSz="914400" rtl="0" eaLnBrk="1" latinLnBrk="0" hangingPunct="1">
      <a:defRPr sz="1200" kern="1200">
        <a:solidFill>
          <a:schemeClr val="tx1"/>
        </a:solidFill>
        <a:latin typeface="Arial" panose="020B0604020202020204" pitchFamily="34" charset="0"/>
        <a:ea typeface="+mn-ea"/>
        <a:cs typeface="+mn-cs"/>
      </a:defRPr>
    </a:lvl8pPr>
    <a:lvl9pPr marL="3657600" algn="l" defTabSz="914400" rtl="0" eaLnBrk="1" latinLnBrk="0" hangingPunct="1">
      <a:defRPr sz="1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81B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48" autoAdjust="0"/>
    <p:restoredTop sz="89455" autoAdjust="0"/>
  </p:normalViewPr>
  <p:slideViewPr>
    <p:cSldViewPr>
      <p:cViewPr varScale="1">
        <p:scale>
          <a:sx n="67" d="100"/>
          <a:sy n="67" d="100"/>
        </p:scale>
        <p:origin x="1332"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a:lvl1pPr>
          </a:lstStyle>
          <a:p>
            <a:endParaRPr lang="de-DE" altLang="de-DE"/>
          </a:p>
        </p:txBody>
      </p:sp>
      <p:sp>
        <p:nvSpPr>
          <p:cNvPr id="921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lvl1pPr>
          </a:lstStyle>
          <a:p>
            <a:endParaRPr lang="de-DE" altLang="de-DE"/>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Edit text master formats by clicking</a:t>
            </a:r>
          </a:p>
          <a:p>
            <a:pPr lvl="1"/>
            <a:r>
              <a:rPr lang="de-DE" altLang="de-DE"/>
              <a:t>Second level</a:t>
            </a:r>
          </a:p>
          <a:p>
            <a:pPr lvl="2"/>
            <a:r>
              <a:rPr lang="de-DE" altLang="de-DE"/>
              <a:t>Third level</a:t>
            </a:r>
          </a:p>
          <a:p>
            <a:pPr lvl="3"/>
            <a:r>
              <a:rPr lang="de-DE" altLang="de-DE"/>
              <a:t>Fourth level</a:t>
            </a:r>
          </a:p>
          <a:p>
            <a:pPr lvl="4"/>
            <a:r>
              <a:rPr lang="de-DE" altLang="de-DE"/>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a:lvl1pPr>
          </a:lstStyle>
          <a:p>
            <a:endParaRPr lang="de-DE" altLang="de-DE"/>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a:lvl1pPr>
          </a:lstStyle>
          <a:p>
            <a:fld id="{B3269406-2B0B-4BB7-AD20-745A3F7EB21E}" type="slidenum">
              <a:rPr lang="de-DE" altLang="de-DE"/>
              <a:t>‹#›</a:t>
            </a:fld>
            <a:endParaRPr lang="de-DE" altLang="de-DE"/>
          </a:p>
        </p:txBody>
      </p:sp>
    </p:spTree>
    <p:extLst>
      <p:ext uri="{BB962C8B-B14F-4D97-AF65-F5344CB8AC3E}">
        <p14:creationId xmlns:p14="http://schemas.microsoft.com/office/powerpoint/2010/main" val="184443710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r>
              <a:rPr lang="en-US" sz="1000">
                <a:solidFill>
                  <a:schemeClr val="bg1">
                    <a:lumMod val="50000"/>
                  </a:schemeClr>
                </a:solidFill>
              </a:rPr>
              <a:t>Page 2</a:t>
            </a:r>
            <a:fld id="{255858AE-00EB-4E6D-B1AD-362673AD7EF0}" type="slidenum">
              <a:rPr lang="en-US" sz="1000">
                <a:solidFill>
                  <a:schemeClr val="bg1">
                    <a:lumMod val="50000"/>
                  </a:schemeClr>
                </a:solidFill>
              </a:rPr>
              <a:t>2</a:t>
            </a:fld>
            <a:endParaRPr lang="en-US" sz="1000" dirty="0">
              <a:solidFill>
                <a:schemeClr val="bg1">
                  <a:lumMod val="50000"/>
                </a:schemeClr>
              </a:solidFill>
            </a:endParaRPr>
          </a:p>
        </p:txBody>
      </p:sp>
    </p:spTree>
    <p:extLst>
      <p:ext uri="{BB962C8B-B14F-4D97-AF65-F5344CB8AC3E}">
        <p14:creationId xmlns:p14="http://schemas.microsoft.com/office/powerpoint/2010/main" val="1956109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Addressing the lack of labour market relevance of education in the field of renewable energy in Ghana. Three project objectives were jointly defined for strengthen the relevance of Engineering education for the labour market. </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5D0C71-324D-4DB9-A713-6ADF96CF4169}" type="slidenum">
              <a:rPr kumimoji="0" lang="de-DE"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2344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50" dirty="0">
                <a:cs typeface="Arial" panose="020B0604020202020204" pitchFamily="34" charset="0"/>
              </a:rPr>
              <a:t>Overall: Often, graduates can only be productively employed by companies with great effort and long training periods. This is a major obstacle to the increased expansion of renewable energies in the country. Three project goals were jointly defined for its elimination.</a:t>
            </a:r>
          </a:p>
          <a:p>
            <a:pPr algn="l"/>
            <a:r>
              <a:rPr lang="en-US" sz="1050" b="1" dirty="0">
                <a:cs typeface="Arial" panose="020B0604020202020204" pitchFamily="34" charset="0"/>
              </a:rPr>
              <a:t>Objective 1 - Issues we should try to perform:</a:t>
            </a:r>
            <a:r>
              <a:rPr lang="en-US" sz="1050" dirty="0">
                <a:cs typeface="Arial" panose="020B0604020202020204" pitchFamily="34" charset="0"/>
              </a:rPr>
              <a:t> </a:t>
            </a:r>
            <a:r>
              <a:rPr lang="en-US" sz="1050" b="0" i="0" u="none" strike="noStrike" baseline="0" dirty="0">
                <a:cs typeface="Arial" panose="020B0604020202020204" pitchFamily="34" charset="0"/>
              </a:rPr>
              <a:t>1. The development fields for 10 </a:t>
            </a:r>
            <a:r>
              <a:rPr lang="de-DE" sz="1050" b="0" i="0" u="none" strike="noStrike" baseline="0" dirty="0" err="1">
                <a:cs typeface="Arial" panose="020B0604020202020204" pitchFamily="34" charset="0"/>
              </a:rPr>
              <a:t>practical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modules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are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defined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mid</a:t>
            </a:r>
            <a:r>
              <a:rPr lang="de-DE" sz="1050" b="0" i="0" u="none" strike="noStrike" baseline="0" dirty="0">
                <a:cs typeface="Arial" panose="020B0604020202020204" pitchFamily="34" charset="0"/>
              </a:rPr>
              <a:t> 2023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2. Learning resources for the 10 modules will be available as OER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spring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3. First 2 prototypes will be concluded until autumn of 2024 </a:t>
            </a:r>
            <a:r>
              <a:rPr lang="en-US" sz="1050" b="1" i="0" u="none" strike="noStrike" baseline="0" dirty="0">
                <a:cs typeface="Arial" panose="020B0604020202020204" pitchFamily="34" charset="0"/>
              </a:rPr>
              <a:t>| </a:t>
            </a:r>
            <a:r>
              <a:rPr lang="en-US" sz="1050" b="0" i="0" u="none" strike="noStrike" baseline="0" dirty="0">
                <a:cs typeface="Arial" panose="020B0604020202020204" pitchFamily="34" charset="0"/>
              </a:rPr>
              <a:t>4. Revised OERs will be available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spring </a:t>
            </a:r>
            <a:r>
              <a:rPr lang="de-DE" sz="1050" b="0" i="0" u="none" strike="noStrike" baseline="0" dirty="0" err="1">
                <a:cs typeface="Arial" panose="020B0604020202020204" pitchFamily="34" charset="0"/>
              </a:rPr>
              <a:t>of</a:t>
            </a:r>
            <a:r>
              <a:rPr lang="de-DE" sz="1050" b="0" i="0" u="none" strike="noStrike" baseline="0" dirty="0">
                <a:cs typeface="Arial" panose="020B0604020202020204" pitchFamily="34" charset="0"/>
              </a:rPr>
              <a:t> 2025 </a:t>
            </a:r>
            <a:r>
              <a:rPr lang="de-DE" sz="1050" b="1" i="0" u="none" strike="noStrike" baseline="0" dirty="0">
                <a:cs typeface="Arial" panose="020B0604020202020204" pitchFamily="34" charset="0"/>
              </a:rPr>
              <a:t>|</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5. 8 further modules have been </a:t>
            </a:r>
            <a:r>
              <a:rPr lang="de-DE" sz="1050" b="0" i="0" u="none" strike="noStrike" baseline="0" dirty="0" err="1">
                <a:cs typeface="Arial" panose="020B0604020202020204" pitchFamily="34" charset="0"/>
              </a:rPr>
              <a:t>piloted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2025 </a:t>
            </a:r>
            <a:r>
              <a:rPr lang="de-DE" sz="1050" b="1" i="0" u="none" strike="noStrike" baseline="0" dirty="0">
                <a:cs typeface="Arial" panose="020B0604020202020204" pitchFamily="34" charset="0"/>
              </a:rPr>
              <a:t>|</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6. The 10 new modules are </a:t>
            </a:r>
            <a:r>
              <a:rPr lang="de-DE" sz="1050" b="0" i="0" u="none" strike="noStrike" baseline="0" dirty="0" err="1">
                <a:cs typeface="Arial" panose="020B0604020202020204" pitchFamily="34" charset="0"/>
              </a:rPr>
              <a:t>integrated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into</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regular</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curricula</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2025</a:t>
            </a:r>
            <a:endParaRPr lang="en-US" sz="1050" dirty="0">
              <a:cs typeface="Arial" panose="020B0604020202020204" pitchFamily="34" charset="0"/>
            </a:endParaRPr>
          </a:p>
          <a:p>
            <a:pPr algn="l"/>
            <a:r>
              <a:rPr lang="de-DE" sz="1050" b="1" dirty="0" err="1">
                <a:cs typeface="Arial" panose="020B0604020202020204" pitchFamily="34" charset="0"/>
              </a:rPr>
              <a:t>Objective</a:t>
            </a:r>
            <a:r>
              <a:rPr lang="de-DE" sz="1050" b="1" dirty="0">
                <a:cs typeface="Arial" panose="020B0604020202020204" pitchFamily="34" charset="0"/>
              </a:rPr>
              <a:t> 2- </a:t>
            </a:r>
            <a:r>
              <a:rPr lang="de-DE" sz="1050" b="1" dirty="0" err="1">
                <a:cs typeface="Arial" panose="020B0604020202020204" pitchFamily="34" charset="0"/>
              </a:rPr>
              <a:t>Issues</a:t>
            </a:r>
            <a:r>
              <a:rPr lang="de-DE" sz="1050" b="1" dirty="0">
                <a:cs typeface="Arial" panose="020B0604020202020204" pitchFamily="34" charset="0"/>
              </a:rPr>
              <a:t> </a:t>
            </a:r>
            <a:r>
              <a:rPr lang="de-DE" sz="1050" b="1" dirty="0" err="1">
                <a:cs typeface="Arial" panose="020B0604020202020204" pitchFamily="34" charset="0"/>
              </a:rPr>
              <a:t>we</a:t>
            </a:r>
            <a:r>
              <a:rPr lang="de-DE" sz="1050" b="1" dirty="0">
                <a:cs typeface="Arial" panose="020B0604020202020204" pitchFamily="34" charset="0"/>
              </a:rPr>
              <a:t> </a:t>
            </a:r>
            <a:r>
              <a:rPr lang="de-DE" sz="1050" b="1" dirty="0" err="1">
                <a:cs typeface="Arial" panose="020B0604020202020204" pitchFamily="34" charset="0"/>
              </a:rPr>
              <a:t>should</a:t>
            </a:r>
            <a:r>
              <a:rPr lang="de-DE" sz="1050" b="1" dirty="0">
                <a:cs typeface="Arial" panose="020B0604020202020204" pitchFamily="34" charset="0"/>
              </a:rPr>
              <a:t> </a:t>
            </a:r>
            <a:r>
              <a:rPr lang="de-DE" sz="1050" b="1" dirty="0" err="1">
                <a:cs typeface="Arial" panose="020B0604020202020204" pitchFamily="34" charset="0"/>
              </a:rPr>
              <a:t>try</a:t>
            </a:r>
            <a:r>
              <a:rPr lang="de-DE" sz="1050" b="1" dirty="0">
                <a:cs typeface="Arial" panose="020B0604020202020204" pitchFamily="34" charset="0"/>
              </a:rPr>
              <a:t> </a:t>
            </a:r>
            <a:r>
              <a:rPr lang="de-DE" sz="1050" b="1" dirty="0" err="1">
                <a:cs typeface="Arial" panose="020B0604020202020204" pitchFamily="34" charset="0"/>
              </a:rPr>
              <a:t>to</a:t>
            </a:r>
            <a:r>
              <a:rPr lang="de-DE" sz="1050" b="1" dirty="0">
                <a:cs typeface="Arial" panose="020B0604020202020204" pitchFamily="34" charset="0"/>
              </a:rPr>
              <a:t> perform: </a:t>
            </a:r>
            <a:r>
              <a:rPr lang="de-DE" sz="1050" b="0" i="0" u="none" strike="noStrike" baseline="0" dirty="0">
                <a:cs typeface="Arial" panose="020B0604020202020204" pitchFamily="34" charset="0"/>
              </a:rPr>
              <a:t>1. A </a:t>
            </a:r>
            <a:r>
              <a:rPr lang="de-DE" sz="1050" b="0" i="0" u="none" strike="noStrike" baseline="0" dirty="0" err="1">
                <a:cs typeface="Arial" panose="020B0604020202020204" pitchFamily="34" charset="0"/>
              </a:rPr>
              <a:t>comprehensive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train</a:t>
            </a:r>
            <a:r>
              <a:rPr lang="de-DE" sz="1050" b="0" i="0" u="none" strike="noStrike" baseline="0" dirty="0">
                <a:cs typeface="Arial" panose="020B0604020202020204" pitchFamily="34" charset="0"/>
              </a:rPr>
              <a:t>-</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-trainer </a:t>
            </a:r>
            <a:r>
              <a:rPr lang="de-DE" sz="1050" b="0" i="0" u="none" strike="noStrike" baseline="0" dirty="0" err="1">
                <a:cs typeface="Arial" panose="020B0604020202020204" pitchFamily="34" charset="0"/>
              </a:rPr>
              <a:t>concept</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guidelines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are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available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2023</a:t>
            </a:r>
            <a:r>
              <a:rPr lang="de-DE" sz="1050" b="1" i="0" u="none" strike="noStrike" baseline="0" dirty="0">
                <a:cs typeface="Arial" panose="020B0604020202020204" pitchFamily="34" charset="0"/>
              </a:rPr>
              <a:t> | </a:t>
            </a:r>
            <a:r>
              <a:rPr lang="en-US" sz="1050" b="0" i="0" u="none" strike="noStrike" baseline="0" dirty="0">
                <a:cs typeface="Arial" panose="020B0604020202020204" pitchFamily="34" charset="0"/>
              </a:rPr>
              <a:t>2. 10 members of the teaching </a:t>
            </a:r>
            <a:r>
              <a:rPr lang="de-DE" sz="1050" b="0" i="0" u="none" strike="noStrike" baseline="0" dirty="0" err="1">
                <a:cs typeface="Arial" panose="020B0604020202020204" pitchFamily="34" charset="0"/>
              </a:rPr>
              <a:t>staff</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of</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Ghanaian</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universities had a one month stay in Germany to experience </a:t>
            </a:r>
            <a:r>
              <a:rPr lang="de-DE" sz="1050" b="0" i="0" u="none" strike="noStrike" baseline="0" dirty="0" err="1">
                <a:cs typeface="Arial" panose="020B0604020202020204" pitchFamily="34" charset="0"/>
              </a:rPr>
              <a:t>engineering</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work</a:t>
            </a:r>
            <a:r>
              <a:rPr lang="de-DE" sz="1050" b="0" i="0" u="none" strike="noStrike" baseline="0" dirty="0">
                <a:cs typeface="Arial" panose="020B0604020202020204" pitchFamily="34" charset="0"/>
              </a:rPr>
              <a:t> in German </a:t>
            </a:r>
            <a:r>
              <a:rPr lang="de-DE" sz="1050" b="0" i="0" u="none" strike="noStrike" baseline="0" dirty="0" err="1">
                <a:cs typeface="Arial" panose="020B0604020202020204" pitchFamily="34" charset="0"/>
              </a:rPr>
              <a:t>companies</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project</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teaching</a:t>
            </a:r>
            <a:r>
              <a:rPr lang="de-DE" sz="1050" b="0" i="0" u="none" strike="noStrike" baseline="0" dirty="0">
                <a:cs typeface="Arial" panose="020B0604020202020204" pitchFamily="34" charset="0"/>
              </a:rPr>
              <a:t> </a:t>
            </a:r>
            <a:r>
              <a:rPr lang="en-US" sz="1050" b="0" i="0" u="none" strike="noStrike" baseline="0" dirty="0" err="1">
                <a:cs typeface="Arial" panose="020B0604020202020204" pitchFamily="34" charset="0"/>
              </a:rPr>
              <a:t>practise</a:t>
            </a:r>
            <a:r>
              <a:rPr lang="en-US" sz="1050" b="0" i="0" u="none" strike="noStrike" baseline="0" dirty="0">
                <a:cs typeface="Arial" panose="020B0604020202020204" pitchFamily="34" charset="0"/>
              </a:rPr>
              <a:t> at the TU Berlin until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3. A total of 20 professors / lecturers have been trained in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new</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teaching</a:t>
            </a:r>
            <a:r>
              <a:rPr lang="de-DE" sz="1050" b="0" i="0" u="none" strike="noStrike" baseline="0" dirty="0">
                <a:cs typeface="Arial" panose="020B0604020202020204" pitchFamily="34" charset="0"/>
              </a:rPr>
              <a:t>/</a:t>
            </a:r>
            <a:r>
              <a:rPr lang="de-DE" sz="1050" b="0" i="0" u="none" strike="noStrike" baseline="0" dirty="0" err="1">
                <a:cs typeface="Arial" panose="020B0604020202020204" pitchFamily="34" charset="0"/>
              </a:rPr>
              <a:t>learning</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formats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4. The teaching / learning process in the 10 new modules has </a:t>
            </a:r>
            <a:r>
              <a:rPr lang="de-DE" sz="1050" b="0" i="0" u="none" strike="noStrike" baseline="0" dirty="0" err="1">
                <a:cs typeface="Arial" panose="020B0604020202020204" pitchFamily="34" charset="0"/>
              </a:rPr>
              <a:t>been</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accompanied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by</a:t>
            </a:r>
            <a:r>
              <a:rPr lang="de-DE" sz="1050" b="0" i="0" u="none" strike="noStrike" baseline="0" dirty="0">
                <a:cs typeface="Arial" panose="020B0604020202020204" pitchFamily="34" charset="0"/>
              </a:rPr>
              <a:t> a </a:t>
            </a:r>
            <a:r>
              <a:rPr lang="de-DE" sz="1050" b="0" i="0" u="none" strike="noStrike" baseline="0" dirty="0" err="1">
                <a:cs typeface="Arial" panose="020B0604020202020204" pitchFamily="34" charset="0"/>
              </a:rPr>
              <a:t>coaching</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has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been</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evaluated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2025 </a:t>
            </a:r>
          </a:p>
          <a:p>
            <a:pPr algn="l"/>
            <a:r>
              <a:rPr lang="de-DE" sz="1050" b="1" dirty="0" err="1">
                <a:cs typeface="Arial" panose="020B0604020202020204" pitchFamily="34" charset="0"/>
              </a:rPr>
              <a:t>Objective</a:t>
            </a:r>
            <a:r>
              <a:rPr lang="de-DE" sz="1050" b="1" dirty="0">
                <a:cs typeface="Arial" panose="020B0604020202020204" pitchFamily="34" charset="0"/>
              </a:rPr>
              <a:t> 3- </a:t>
            </a:r>
            <a:r>
              <a:rPr lang="de-DE" sz="1050" b="1" dirty="0" err="1">
                <a:cs typeface="Arial" panose="020B0604020202020204" pitchFamily="34" charset="0"/>
              </a:rPr>
              <a:t>Issues</a:t>
            </a:r>
            <a:r>
              <a:rPr lang="de-DE" sz="1050" b="1" dirty="0">
                <a:cs typeface="Arial" panose="020B0604020202020204" pitchFamily="34" charset="0"/>
              </a:rPr>
              <a:t> </a:t>
            </a:r>
            <a:r>
              <a:rPr lang="de-DE" sz="1050" b="1" dirty="0" err="1">
                <a:cs typeface="Arial" panose="020B0604020202020204" pitchFamily="34" charset="0"/>
              </a:rPr>
              <a:t>we</a:t>
            </a:r>
            <a:r>
              <a:rPr lang="de-DE" sz="1050" b="1" dirty="0">
                <a:cs typeface="Arial" panose="020B0604020202020204" pitchFamily="34" charset="0"/>
              </a:rPr>
              <a:t> </a:t>
            </a:r>
            <a:r>
              <a:rPr lang="de-DE" sz="1050" b="1" dirty="0" err="1">
                <a:cs typeface="Arial" panose="020B0604020202020204" pitchFamily="34" charset="0"/>
              </a:rPr>
              <a:t>should</a:t>
            </a:r>
            <a:r>
              <a:rPr lang="de-DE" sz="1050" b="1" dirty="0">
                <a:cs typeface="Arial" panose="020B0604020202020204" pitchFamily="34" charset="0"/>
              </a:rPr>
              <a:t> </a:t>
            </a:r>
            <a:r>
              <a:rPr lang="de-DE" sz="1050" b="1" dirty="0" err="1">
                <a:cs typeface="Arial" panose="020B0604020202020204" pitchFamily="34" charset="0"/>
              </a:rPr>
              <a:t>try</a:t>
            </a:r>
            <a:r>
              <a:rPr lang="de-DE" sz="1050" b="1" dirty="0">
                <a:cs typeface="Arial" panose="020B0604020202020204" pitchFamily="34" charset="0"/>
              </a:rPr>
              <a:t> </a:t>
            </a:r>
            <a:r>
              <a:rPr lang="de-DE" sz="1050" b="1" dirty="0" err="1">
                <a:cs typeface="Arial" panose="020B0604020202020204" pitchFamily="34" charset="0"/>
              </a:rPr>
              <a:t>to</a:t>
            </a:r>
            <a:r>
              <a:rPr lang="de-DE" sz="1050" b="1" dirty="0">
                <a:cs typeface="Arial" panose="020B0604020202020204" pitchFamily="34" charset="0"/>
              </a:rPr>
              <a:t> perform: </a:t>
            </a:r>
            <a:r>
              <a:rPr lang="en-US" sz="1050" b="0" dirty="0">
                <a:cs typeface="Arial" panose="020B0604020202020204" pitchFamily="34" charset="0"/>
              </a:rPr>
              <a:t>1. 10 companies for the “Council for Education and Renewable Energies” have been identified and declared their willingness to contribute until spring 2023 </a:t>
            </a:r>
            <a:r>
              <a:rPr lang="en-US" sz="1050" b="1" dirty="0">
                <a:cs typeface="Arial" panose="020B0604020202020204" pitchFamily="34" charset="0"/>
              </a:rPr>
              <a:t>| </a:t>
            </a:r>
            <a:r>
              <a:rPr lang="en-US" sz="1050" b="0" dirty="0">
                <a:cs typeface="Arial" panose="020B0604020202020204" pitchFamily="34" charset="0"/>
              </a:rPr>
              <a:t>2. 10 other members of the network have been identified and declared their willingness to contribute until summer 2023 </a:t>
            </a:r>
            <a:r>
              <a:rPr lang="en-US" sz="1050" b="1" dirty="0">
                <a:cs typeface="Arial" panose="020B0604020202020204" pitchFamily="34" charset="0"/>
              </a:rPr>
              <a:t>| </a:t>
            </a:r>
            <a:r>
              <a:rPr lang="en-US" sz="1050" b="0" dirty="0">
                <a:cs typeface="Arial" panose="020B0604020202020204" pitchFamily="34" charset="0"/>
              </a:rPr>
              <a:t>3. Network members are actively participating in mutual visits to Ghana and Germany until spring 2023 </a:t>
            </a:r>
            <a:r>
              <a:rPr lang="en-US" sz="1050" b="1" dirty="0">
                <a:cs typeface="Arial" panose="020B0604020202020204" pitchFamily="34" charset="0"/>
              </a:rPr>
              <a:t>| </a:t>
            </a:r>
            <a:r>
              <a:rPr lang="en-US" sz="1050" b="0" dirty="0">
                <a:cs typeface="Arial" panose="020B0604020202020204" pitchFamily="34" charset="0"/>
              </a:rPr>
              <a:t>4. 20 network members participated in the needs </a:t>
            </a:r>
            <a:r>
              <a:rPr lang="de-DE" sz="1050" b="0" i="0" u="none" strike="noStrike" baseline="0" dirty="0" err="1">
                <a:cs typeface="Arial" panose="020B0604020202020204" pitchFamily="34" charset="0"/>
              </a:rPr>
              <a:t>analysis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2023</a:t>
            </a:r>
            <a:endParaRPr lang="de-DE" sz="1050" b="0" dirty="0">
              <a:cs typeface="Arial" panose="020B0604020202020204" pitchFamily="34" charset="0"/>
            </a:endParaRPr>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5D0C71-324D-4DB9-A713-6ADF96CF4169}" type="slidenum">
              <a:rPr kumimoji="0" lang="de-DE"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40821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de-DE" sz="1200" dirty="0"/>
              <a:t>* On the German side we have an important partner within, the Sustainum Institute Berlin for Sustainable Economics, </a:t>
            </a:r>
            <a:br>
              <a:rPr lang="en-GB" altLang="de-DE" sz="1200" dirty="0"/>
            </a:br>
            <a:r>
              <a:rPr lang="en-GB" altLang="de-DE" sz="1200" dirty="0"/>
              <a:t>it is the core of the operational performance</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5D0C71-324D-4DB9-A713-6ADF96CF4169}" type="slidenum">
              <a:rPr kumimoji="0" lang="de-DE"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89029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5D0C71-324D-4DB9-A713-6ADF96CF4169}" type="slidenum">
              <a:rPr kumimoji="0" lang="de-DE"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6481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5D0C71-324D-4DB9-A713-6ADF96CF4169}" type="slidenum">
              <a:rPr kumimoji="0" lang="de-DE"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92768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ym typeface="Wingdings" pitchFamily="2" charset="2"/>
              </a:rPr>
              <a:t>Both types of universities have deep roots culturally and also historically in cooperation with companies  TU Berlin starts in the nineteenth century as a training </a:t>
            </a:r>
            <a:r>
              <a:rPr lang="en-US" dirty="0" err="1">
                <a:sym typeface="Wingdings" pitchFamily="2" charset="2"/>
              </a:rPr>
              <a:t>centre</a:t>
            </a:r>
            <a:r>
              <a:rPr lang="en-US" dirty="0">
                <a:sym typeface="Wingdings" pitchFamily="2" charset="2"/>
              </a:rPr>
              <a:t> for trades and industry.</a:t>
            </a:r>
          </a:p>
          <a:p>
            <a:endParaRPr lang="de-DE" dirty="0"/>
          </a:p>
        </p:txBody>
      </p:sp>
      <p:sp>
        <p:nvSpPr>
          <p:cNvPr id="4" name="Foliennummernplatzhalter 3"/>
          <p:cNvSpPr>
            <a:spLocks noGrp="1"/>
          </p:cNvSpPr>
          <p:nvPr>
            <p:ph type="sldNum" sz="quarter" idx="5"/>
          </p:nvPr>
        </p:nvSpPr>
        <p:spPr/>
        <p:txBody>
          <a:bodyPr/>
          <a:lstStyle/>
          <a:p>
            <a:fld id="{B3269406-2B0B-4BB7-AD20-745A3F7EB21E}" type="slidenum">
              <a:rPr lang="de-DE" altLang="de-DE" smtClean="0"/>
              <a:t>11</a:t>
            </a:fld>
            <a:endParaRPr lang="de-DE" altLang="de-DE"/>
          </a:p>
        </p:txBody>
      </p:sp>
    </p:spTree>
    <p:extLst>
      <p:ext uri="{BB962C8B-B14F-4D97-AF65-F5344CB8AC3E}">
        <p14:creationId xmlns:p14="http://schemas.microsoft.com/office/powerpoint/2010/main" val="2153648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7795C-CAB5-2601-AB10-50CBC6CEAC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7F999F-6DFD-D73B-CEFC-4FDDDBA81C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5D553B7-A486-982D-DEEC-026FD5FBF721}"/>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ym typeface="Wingdings" pitchFamily="2" charset="2"/>
              </a:rPr>
              <a:t>Both types of universities have deep roots culturally and also historically in cooperation with companies  TU Berlin starts in the nineteenth century as a training </a:t>
            </a:r>
            <a:r>
              <a:rPr lang="en-US" dirty="0" err="1">
                <a:sym typeface="Wingdings" pitchFamily="2" charset="2"/>
              </a:rPr>
              <a:t>centre</a:t>
            </a:r>
            <a:r>
              <a:rPr lang="en-US" dirty="0">
                <a:sym typeface="Wingdings" pitchFamily="2" charset="2"/>
              </a:rPr>
              <a:t> for trades and industry.</a:t>
            </a:r>
          </a:p>
          <a:p>
            <a:endParaRPr lang="de-DE" dirty="0"/>
          </a:p>
        </p:txBody>
      </p:sp>
      <p:sp>
        <p:nvSpPr>
          <p:cNvPr id="4" name="Foliennummernplatzhalter 3">
            <a:extLst>
              <a:ext uri="{FF2B5EF4-FFF2-40B4-BE49-F238E27FC236}">
                <a16:creationId xmlns:a16="http://schemas.microsoft.com/office/drawing/2014/main" id="{E6BA5BE1-1BAC-C2F0-0019-8A92E0E6A460}"/>
              </a:ext>
            </a:extLst>
          </p:cNvPr>
          <p:cNvSpPr>
            <a:spLocks noGrp="1"/>
          </p:cNvSpPr>
          <p:nvPr>
            <p:ph type="sldNum" sz="quarter" idx="5"/>
          </p:nvPr>
        </p:nvSpPr>
        <p:spPr/>
        <p:txBody>
          <a:bodyPr/>
          <a:lstStyle/>
          <a:p>
            <a:fld id="{B3269406-2B0B-4BB7-AD20-745A3F7EB21E}" type="slidenum">
              <a:rPr lang="de-DE" altLang="de-DE" smtClean="0"/>
              <a:t>12</a:t>
            </a:fld>
            <a:endParaRPr lang="de-DE" altLang="de-DE"/>
          </a:p>
        </p:txBody>
      </p:sp>
    </p:spTree>
    <p:extLst>
      <p:ext uri="{BB962C8B-B14F-4D97-AF65-F5344CB8AC3E}">
        <p14:creationId xmlns:p14="http://schemas.microsoft.com/office/powerpoint/2010/main" val="245410913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9.xml"/><Relationship Id="rId7"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2.vml"/><Relationship Id="rId6" Type="http://schemas.openxmlformats.org/officeDocument/2006/relationships/tags" Target="../tags/tag12.xml"/><Relationship Id="rId5" Type="http://schemas.openxmlformats.org/officeDocument/2006/relationships/tags" Target="../tags/tag11.xml"/><Relationship Id="rId10" Type="http://schemas.openxmlformats.org/officeDocument/2006/relationships/image" Target="../media/image4.jpeg"/><Relationship Id="rId4" Type="http://schemas.openxmlformats.org/officeDocument/2006/relationships/tags" Target="../tags/tag10.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emf"/><Relationship Id="rId4" Type="http://schemas.openxmlformats.org/officeDocument/2006/relationships/image" Target="../media/image7.png"/><Relationship Id="rId9"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2"/>
            </p:custDataLst>
          </p:nvPr>
        </p:nvSpPr>
        <p:spPr>
          <a:xfrm>
            <a:off x="539750" y="4910138"/>
            <a:ext cx="8061325" cy="381000"/>
          </a:xfrm>
        </p:spPr>
        <p:txBody>
          <a:bodyPr/>
          <a:lstStyle>
            <a:lvl1pPr>
              <a:defRPr/>
            </a:lvl1pPr>
          </a:lstStyle>
          <a:p>
            <a:pPr lvl="0"/>
            <a:r>
              <a:rPr lang="de-DE" altLang="de-DE" noProof="0"/>
              <a:t>Titelmasterformat durch Klicken bearbeiten</a:t>
            </a:r>
          </a:p>
        </p:txBody>
      </p:sp>
      <p:sp>
        <p:nvSpPr>
          <p:cNvPr id="4099" name="Rectangle 3"/>
          <p:cNvSpPr>
            <a:spLocks noGrp="1" noChangeArrowheads="1"/>
          </p:cNvSpPr>
          <p:nvPr>
            <p:ph type="subTitle" idx="1"/>
            <p:custDataLst>
              <p:tags r:id="rId3"/>
            </p:custDataLst>
          </p:nvPr>
        </p:nvSpPr>
        <p:spPr>
          <a:xfrm>
            <a:off x="539750" y="5659438"/>
            <a:ext cx="8061325" cy="279400"/>
          </a:xfrm>
        </p:spPr>
        <p:txBody>
          <a:bodyPr anchor="b">
            <a:spAutoFit/>
          </a:bodyPr>
          <a:lstStyle>
            <a:lvl1pPr marL="0" indent="0">
              <a:defRPr>
                <a:solidFill>
                  <a:schemeClr val="accent1"/>
                </a:solidFill>
              </a:defRPr>
            </a:lvl1pPr>
          </a:lstStyle>
          <a:p>
            <a:pPr lvl="0"/>
            <a:r>
              <a:rPr lang="de-DE" altLang="de-DE" noProof="0"/>
              <a:t>Formatvorlage des Untertitelmasters durch Klicken bearbeiten</a:t>
            </a:r>
          </a:p>
        </p:txBody>
      </p:sp>
      <p:sp>
        <p:nvSpPr>
          <p:cNvPr id="4104" name="Line 8"/>
          <p:cNvSpPr>
            <a:spLocks noChangeShapeType="1"/>
          </p:cNvSpPr>
          <p:nvPr>
            <p:custDataLst>
              <p:tags r:id="rId4"/>
            </p:custDataLst>
          </p:nvPr>
        </p:nvSpPr>
        <p:spPr bwMode="auto">
          <a:xfrm>
            <a:off x="539750" y="6135688"/>
            <a:ext cx="806132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05" name="Picture 9" descr="TU_Logo_lang_RGB_rot_PPT-1"/>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440488" y="539750"/>
            <a:ext cx="2160587" cy="1206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10" name="Rectangle 14" hidden="1"/>
          <p:cNvGraphicFramePr>
            <a:graphicFrameLocks/>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050" r:id="rId9" imgW="0" imgH="0" progId="TCLayout.ActiveDocument.1">
                  <p:embed/>
                </p:oleObj>
              </mc:Choice>
              <mc:Fallback>
                <p:oleObj r:id="rId9" imgW="0" imgH="0" progId="TCLayout.ActiveDocument.1">
                  <p:embed/>
                  <p:pic>
                    <p:nvPicPr>
                      <p:cNvPr id="0" name="Rectangle 1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13" name="Picture 17" descr="TU_130227_PPT_Bild-Aussich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286000"/>
            <a:ext cx="8604250" cy="228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dirty="0"/>
              <a:t>Competence to act professionally | S. Wolf | Summer School 2021</a:t>
            </a:r>
            <a:endParaRPr lang="de-DE" altLang="de-DE" b="0" dirty="0"/>
          </a:p>
        </p:txBody>
      </p:sp>
      <p:sp>
        <p:nvSpPr>
          <p:cNvPr id="5" name="Foliennummernplatzhalter 4"/>
          <p:cNvSpPr>
            <a:spLocks noGrp="1"/>
          </p:cNvSpPr>
          <p:nvPr>
            <p:ph type="sldNum" sz="quarter" idx="11"/>
          </p:nvPr>
        </p:nvSpPr>
        <p:spPr/>
        <p:txBody>
          <a:bodyPr/>
          <a:lstStyle>
            <a:lvl1pPr>
              <a:defRPr/>
            </a:lvl1pPr>
          </a:lstStyle>
          <a:p>
            <a:r>
              <a:rPr lang="de-DE" altLang="de-DE"/>
              <a:t>Seite </a:t>
            </a:r>
            <a:fld id="{32211CF8-E16F-43CE-AB70-6970E726F8AD}" type="slidenum">
              <a:rPr lang="de-DE" altLang="de-DE"/>
              <a:pPr/>
              <a:t>‹#›</a:t>
            </a:fld>
            <a:endParaRPr lang="de-DE" altLang="de-DE"/>
          </a:p>
        </p:txBody>
      </p:sp>
    </p:spTree>
    <p:extLst>
      <p:ext uri="{BB962C8B-B14F-4D97-AF65-F5344CB8AC3E}">
        <p14:creationId xmlns:p14="http://schemas.microsoft.com/office/powerpoint/2010/main" val="1539143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Formatvorlagen des Textmasters bearbeiten</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5CB951DF-ED8E-4089-A9DA-7345A305D40B}" type="slidenum">
              <a:rPr lang="de-DE" altLang="de-DE"/>
              <a:pPr/>
              <a:t>‹#›</a:t>
            </a:fld>
            <a:endParaRPr lang="de-DE" altLang="de-DE"/>
          </a:p>
        </p:txBody>
      </p:sp>
    </p:spTree>
    <p:extLst>
      <p:ext uri="{BB962C8B-B14F-4D97-AF65-F5344CB8AC3E}">
        <p14:creationId xmlns:p14="http://schemas.microsoft.com/office/powerpoint/2010/main" val="2912454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9750" y="2349500"/>
            <a:ext cx="3954463"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6613" y="2349500"/>
            <a:ext cx="3954462"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6E2C970D-16CD-4A55-A5F7-948425C3807E}" type="slidenum">
              <a:rPr lang="de-DE" altLang="de-DE"/>
              <a:pPr/>
              <a:t>‹#›</a:t>
            </a:fld>
            <a:endParaRPr lang="de-DE" altLang="de-DE"/>
          </a:p>
        </p:txBody>
      </p:sp>
    </p:spTree>
    <p:extLst>
      <p:ext uri="{BB962C8B-B14F-4D97-AF65-F5344CB8AC3E}">
        <p14:creationId xmlns:p14="http://schemas.microsoft.com/office/powerpoint/2010/main" val="118768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6"/>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8" name="Foliennummernplatzhalter 7"/>
          <p:cNvSpPr>
            <a:spLocks noGrp="1"/>
          </p:cNvSpPr>
          <p:nvPr>
            <p:ph type="sldNum" sz="quarter" idx="11"/>
          </p:nvPr>
        </p:nvSpPr>
        <p:spPr/>
        <p:txBody>
          <a:bodyPr/>
          <a:lstStyle>
            <a:lvl1pPr>
              <a:defRPr/>
            </a:lvl1pPr>
          </a:lstStyle>
          <a:p>
            <a:r>
              <a:rPr lang="de-DE" altLang="de-DE"/>
              <a:t>Seite </a:t>
            </a:r>
            <a:fld id="{665AC846-D613-4D6B-8BB1-FC9017523B17}" type="slidenum">
              <a:rPr lang="de-DE" altLang="de-DE"/>
              <a:pPr/>
              <a:t>‹#›</a:t>
            </a:fld>
            <a:endParaRPr lang="de-DE" altLang="de-DE"/>
          </a:p>
        </p:txBody>
      </p:sp>
    </p:spTree>
    <p:extLst>
      <p:ext uri="{BB962C8B-B14F-4D97-AF65-F5344CB8AC3E}">
        <p14:creationId xmlns:p14="http://schemas.microsoft.com/office/powerpoint/2010/main" val="15007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2"/>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4" name="Foliennummernplatzhalter 3"/>
          <p:cNvSpPr>
            <a:spLocks noGrp="1"/>
          </p:cNvSpPr>
          <p:nvPr>
            <p:ph type="sldNum" sz="quarter" idx="11"/>
          </p:nvPr>
        </p:nvSpPr>
        <p:spPr/>
        <p:txBody>
          <a:bodyPr/>
          <a:lstStyle>
            <a:lvl1pPr>
              <a:defRPr/>
            </a:lvl1pPr>
          </a:lstStyle>
          <a:p>
            <a:r>
              <a:rPr lang="de-DE" altLang="de-DE"/>
              <a:t>Seite </a:t>
            </a:r>
            <a:fld id="{DBBB8E33-67E2-4B74-94B8-2A23D5EC5C01}" type="slidenum">
              <a:rPr lang="de-DE" altLang="de-DE"/>
              <a:pPr/>
              <a:t>‹#›</a:t>
            </a:fld>
            <a:endParaRPr lang="de-DE" altLang="de-DE"/>
          </a:p>
        </p:txBody>
      </p:sp>
    </p:spTree>
    <p:extLst>
      <p:ext uri="{BB962C8B-B14F-4D97-AF65-F5344CB8AC3E}">
        <p14:creationId xmlns:p14="http://schemas.microsoft.com/office/powerpoint/2010/main" val="2353035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3" name="Foliennummernplatzhalter 2"/>
          <p:cNvSpPr>
            <a:spLocks noGrp="1"/>
          </p:cNvSpPr>
          <p:nvPr>
            <p:ph type="sldNum" sz="quarter" idx="11"/>
          </p:nvPr>
        </p:nvSpPr>
        <p:spPr/>
        <p:txBody>
          <a:bodyPr/>
          <a:lstStyle>
            <a:lvl1pPr>
              <a:defRPr/>
            </a:lvl1pPr>
          </a:lstStyle>
          <a:p>
            <a:r>
              <a:rPr lang="de-DE" altLang="de-DE"/>
              <a:t>Seite </a:t>
            </a:r>
            <a:fld id="{22F44BD1-53FC-4D06-9C0B-1A01DCDE23E8}" type="slidenum">
              <a:rPr lang="de-DE" altLang="de-DE"/>
              <a:pPr/>
              <a:t>‹#›</a:t>
            </a:fld>
            <a:endParaRPr lang="de-DE" altLang="de-DE"/>
          </a:p>
        </p:txBody>
      </p:sp>
    </p:spTree>
    <p:extLst>
      <p:ext uri="{BB962C8B-B14F-4D97-AF65-F5344CB8AC3E}">
        <p14:creationId xmlns:p14="http://schemas.microsoft.com/office/powerpoint/2010/main" val="410787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9E6866A3-ADC3-4B94-A033-4AA0E3FC7ADE}" type="slidenum">
              <a:rPr lang="de-DE" altLang="de-DE"/>
              <a:pPr/>
              <a:t>‹#›</a:t>
            </a:fld>
            <a:endParaRPr lang="de-DE" altLang="de-DE"/>
          </a:p>
        </p:txBody>
      </p:sp>
    </p:spTree>
    <p:extLst>
      <p:ext uri="{BB962C8B-B14F-4D97-AF65-F5344CB8AC3E}">
        <p14:creationId xmlns:p14="http://schemas.microsoft.com/office/powerpoint/2010/main" val="2277296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009E7480-52A6-4B1D-A808-2BF0E2594493}" type="slidenum">
              <a:rPr lang="de-DE" altLang="de-DE"/>
              <a:pPr/>
              <a:t>‹#›</a:t>
            </a:fld>
            <a:endParaRPr lang="de-DE" altLang="de-DE"/>
          </a:p>
        </p:txBody>
      </p:sp>
    </p:spTree>
    <p:extLst>
      <p:ext uri="{BB962C8B-B14F-4D97-AF65-F5344CB8AC3E}">
        <p14:creationId xmlns:p14="http://schemas.microsoft.com/office/powerpoint/2010/main" val="2054487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6D9A572B-0F78-4C5E-A04C-9059F3D305D9}" type="slidenum">
              <a:rPr lang="de-DE" altLang="de-DE"/>
              <a:pPr/>
              <a:t>‹#›</a:t>
            </a:fld>
            <a:endParaRPr lang="de-DE" altLang="de-DE"/>
          </a:p>
        </p:txBody>
      </p:sp>
    </p:spTree>
    <p:extLst>
      <p:ext uri="{BB962C8B-B14F-4D97-AF65-F5344CB8AC3E}">
        <p14:creationId xmlns:p14="http://schemas.microsoft.com/office/powerpoint/2010/main" val="2532563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86538" y="1717675"/>
            <a:ext cx="2014537" cy="427355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9750" y="1717675"/>
            <a:ext cx="5894388" cy="427355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1D2E358C-9EBC-493D-9008-5D5E24FEFF39}" type="slidenum">
              <a:rPr lang="de-DE" altLang="de-DE"/>
              <a:pPr/>
              <a:t>‹#›</a:t>
            </a:fld>
            <a:endParaRPr lang="de-DE" altLang="de-DE"/>
          </a:p>
        </p:txBody>
      </p:sp>
    </p:spTree>
    <p:extLst>
      <p:ext uri="{BB962C8B-B14F-4D97-AF65-F5344CB8AC3E}">
        <p14:creationId xmlns:p14="http://schemas.microsoft.com/office/powerpoint/2010/main" val="4172497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Textplatzhalter 2"/>
          <p:cNvSpPr>
            <a:spLocks noGrp="1"/>
          </p:cNvSpPr>
          <p:nvPr>
            <p:ph type="body" sz="half" idx="1"/>
          </p:nvPr>
        </p:nvSpPr>
        <p:spPr>
          <a:xfrm>
            <a:off x="457200" y="1600200"/>
            <a:ext cx="4038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847252DA-851B-1473-379B-1069E295FC2C}"/>
              </a:ext>
            </a:extLst>
          </p:cNvPr>
          <p:cNvSpPr>
            <a:spLocks noGrp="1" noChangeArrowheads="1"/>
          </p:cNvSpPr>
          <p:nvPr>
            <p:ph type="dt" sz="half" idx="10"/>
          </p:nvPr>
        </p:nvSpPr>
        <p:spPr>
          <a:ln/>
        </p:spPr>
        <p:txBody>
          <a:bodyPr/>
          <a:lstStyle>
            <a:lvl1pPr>
              <a:defRPr/>
            </a:lvl1pPr>
          </a:lstStyle>
          <a:p>
            <a:pPr>
              <a:defRPr/>
            </a:pPr>
            <a:endParaRPr lang="de-DE" dirty="0"/>
          </a:p>
        </p:txBody>
      </p:sp>
      <p:sp>
        <p:nvSpPr>
          <p:cNvPr id="6" name="Rectangle 5">
            <a:extLst>
              <a:ext uri="{FF2B5EF4-FFF2-40B4-BE49-F238E27FC236}">
                <a16:creationId xmlns:a16="http://schemas.microsoft.com/office/drawing/2014/main" id="{0DBC7074-568C-A1A7-482E-8F86081DE0F8}"/>
              </a:ext>
            </a:extLst>
          </p:cNvPr>
          <p:cNvSpPr>
            <a:spLocks noGrp="1" noChangeArrowheads="1"/>
          </p:cNvSpPr>
          <p:nvPr>
            <p:ph type="ftr" sz="quarter" idx="11"/>
          </p:nvPr>
        </p:nvSpPr>
        <p:spPr>
          <a:ln/>
        </p:spPr>
        <p:txBody>
          <a:bodyPr/>
          <a:lstStyle>
            <a:lvl1pPr>
              <a:defRPr/>
            </a:lvl1pPr>
          </a:lstStyle>
          <a:p>
            <a:pPr>
              <a:defRPr/>
            </a:pPr>
            <a:r>
              <a:rPr lang="de-DE"/>
              <a:t>Name, Fachgebiet/Anlass</a:t>
            </a:r>
          </a:p>
        </p:txBody>
      </p:sp>
      <p:sp>
        <p:nvSpPr>
          <p:cNvPr id="7" name="Rectangle 6">
            <a:extLst>
              <a:ext uri="{FF2B5EF4-FFF2-40B4-BE49-F238E27FC236}">
                <a16:creationId xmlns:a16="http://schemas.microsoft.com/office/drawing/2014/main" id="{EFABF57C-A646-C097-6008-6371734C0215}"/>
              </a:ext>
            </a:extLst>
          </p:cNvPr>
          <p:cNvSpPr>
            <a:spLocks noGrp="1" noChangeArrowheads="1"/>
          </p:cNvSpPr>
          <p:nvPr>
            <p:ph type="sldNum" sz="quarter" idx="12"/>
          </p:nvPr>
        </p:nvSpPr>
        <p:spPr>
          <a:ln/>
        </p:spPr>
        <p:txBody>
          <a:bodyPr/>
          <a:lstStyle>
            <a:lvl1pPr>
              <a:defRPr/>
            </a:lvl1pPr>
          </a:lstStyle>
          <a:p>
            <a:fld id="{18C38904-1A15-4E23-A1D6-F6E89A4AB828}" type="slidenum">
              <a:rPr lang="de-DE" altLang="de-DE"/>
              <a:pPr/>
              <a:t>‹#›</a:t>
            </a:fld>
            <a:endParaRPr lang="de-DE" altLang="de-DE"/>
          </a:p>
        </p:txBody>
      </p:sp>
    </p:spTree>
    <p:extLst>
      <p:ext uri="{BB962C8B-B14F-4D97-AF65-F5344CB8AC3E}">
        <p14:creationId xmlns:p14="http://schemas.microsoft.com/office/powerpoint/2010/main" val="1576809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77327CD-0D55-1D87-A9F4-020C147DFFDC}"/>
              </a:ext>
            </a:extLst>
          </p:cNvPr>
          <p:cNvSpPr>
            <a:spLocks noGrp="1" noChangeArrowheads="1"/>
          </p:cNvSpPr>
          <p:nvPr>
            <p:ph type="ctrTitle"/>
          </p:nvPr>
        </p:nvSpPr>
        <p:spPr>
          <a:xfrm>
            <a:off x="539750" y="4910138"/>
            <a:ext cx="8061325" cy="381000"/>
          </a:xfrm>
        </p:spPr>
        <p:txBody>
          <a:bodyPr>
            <a:spAutoFit/>
          </a:bodyPr>
          <a:lstStyle>
            <a:lvl1pPr>
              <a:defRPr/>
            </a:lvl1pPr>
          </a:lstStyle>
          <a:p>
            <a:pPr lvl="0"/>
            <a:r>
              <a:rPr lang="de-DE" altLang="de-DE" noProof="0"/>
              <a:t>Mastertitelformat bearbeiten</a:t>
            </a:r>
          </a:p>
        </p:txBody>
      </p:sp>
      <p:sp>
        <p:nvSpPr>
          <p:cNvPr id="4099" name="Rectangle 3">
            <a:extLst>
              <a:ext uri="{FF2B5EF4-FFF2-40B4-BE49-F238E27FC236}">
                <a16:creationId xmlns:a16="http://schemas.microsoft.com/office/drawing/2014/main" id="{E5DB3040-CF45-6E56-A506-9AF670863FE2}"/>
              </a:ext>
            </a:extLst>
          </p:cNvPr>
          <p:cNvSpPr>
            <a:spLocks noGrp="1" noChangeArrowheads="1"/>
          </p:cNvSpPr>
          <p:nvPr>
            <p:ph type="subTitle" idx="1"/>
          </p:nvPr>
        </p:nvSpPr>
        <p:spPr>
          <a:xfrm>
            <a:off x="539750" y="5659438"/>
            <a:ext cx="8061325" cy="279400"/>
          </a:xfrm>
        </p:spPr>
        <p:txBody>
          <a:bodyPr anchor="b">
            <a:spAutoFit/>
          </a:bodyPr>
          <a:lstStyle>
            <a:lvl1pPr marL="0" indent="0">
              <a:defRPr>
                <a:solidFill>
                  <a:schemeClr val="accent1"/>
                </a:solidFill>
              </a:defRPr>
            </a:lvl1pPr>
          </a:lstStyle>
          <a:p>
            <a:pPr lvl="0"/>
            <a:r>
              <a:rPr lang="de-DE" altLang="de-DE" noProof="0"/>
              <a:t>Master-Untertitelformat bearbeiten</a:t>
            </a:r>
          </a:p>
        </p:txBody>
      </p:sp>
      <p:sp>
        <p:nvSpPr>
          <p:cNvPr id="4104" name="Line 8">
            <a:extLst>
              <a:ext uri="{FF2B5EF4-FFF2-40B4-BE49-F238E27FC236}">
                <a16:creationId xmlns:a16="http://schemas.microsoft.com/office/drawing/2014/main" id="{6EBD477F-CD6C-2AD6-4521-35DE55AAA96E}"/>
              </a:ext>
            </a:extLst>
          </p:cNvPr>
          <p:cNvSpPr>
            <a:spLocks noChangeShapeType="1"/>
          </p:cNvSpPr>
          <p:nvPr/>
        </p:nvSpPr>
        <p:spPr bwMode="auto">
          <a:xfrm>
            <a:off x="539750" y="6135688"/>
            <a:ext cx="806132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05" name="Picture 9">
            <a:extLst>
              <a:ext uri="{FF2B5EF4-FFF2-40B4-BE49-F238E27FC236}">
                <a16:creationId xmlns:a16="http://schemas.microsoft.com/office/drawing/2014/main" id="{007C290D-ADB5-9689-CDA2-A3C442F373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402392"/>
            <a:ext cx="1868835" cy="1043582"/>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a:extLst>
              <a:ext uri="{FF2B5EF4-FFF2-40B4-BE49-F238E27FC236}">
                <a16:creationId xmlns:a16="http://schemas.microsoft.com/office/drawing/2014/main" id="{5AEEF72B-9BFE-B48C-61CF-6C66D71340F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31" t="3214" r="6296" b="4826"/>
          <a:stretch/>
        </p:blipFill>
        <p:spPr>
          <a:xfrm>
            <a:off x="3911402" y="1619589"/>
            <a:ext cx="1298114" cy="1714199"/>
          </a:xfrm>
          <a:prstGeom prst="rect">
            <a:avLst/>
          </a:prstGeom>
        </p:spPr>
      </p:pic>
      <p:pic>
        <p:nvPicPr>
          <p:cNvPr id="7" name="Grafik 6">
            <a:extLst>
              <a:ext uri="{FF2B5EF4-FFF2-40B4-BE49-F238E27FC236}">
                <a16:creationId xmlns:a16="http://schemas.microsoft.com/office/drawing/2014/main" id="{0A6366E4-5635-49D0-D725-AF290B017E4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63688" y="2719504"/>
            <a:ext cx="1080120" cy="430834"/>
          </a:xfrm>
          <a:prstGeom prst="rect">
            <a:avLst/>
          </a:prstGeom>
        </p:spPr>
      </p:pic>
      <p:pic>
        <p:nvPicPr>
          <p:cNvPr id="9" name="Grafik 8">
            <a:extLst>
              <a:ext uri="{FF2B5EF4-FFF2-40B4-BE49-F238E27FC236}">
                <a16:creationId xmlns:a16="http://schemas.microsoft.com/office/drawing/2014/main" id="{CB49346F-28BE-B5E5-378A-9E9316750F8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90258" y="122463"/>
            <a:ext cx="1080120" cy="1452761"/>
          </a:xfrm>
          <a:prstGeom prst="rect">
            <a:avLst/>
          </a:prstGeom>
        </p:spPr>
      </p:pic>
      <p:pic>
        <p:nvPicPr>
          <p:cNvPr id="11" name="Grafik 10">
            <a:extLst>
              <a:ext uri="{FF2B5EF4-FFF2-40B4-BE49-F238E27FC236}">
                <a16:creationId xmlns:a16="http://schemas.microsoft.com/office/drawing/2014/main" id="{EC490BE3-B8D9-405F-58D7-521FA9056B5E}"/>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5684" b="8115"/>
          <a:stretch/>
        </p:blipFill>
        <p:spPr>
          <a:xfrm>
            <a:off x="5209516" y="3644742"/>
            <a:ext cx="1868835" cy="728270"/>
          </a:xfrm>
          <a:prstGeom prst="rect">
            <a:avLst/>
          </a:prstGeom>
        </p:spPr>
      </p:pic>
      <p:pic>
        <p:nvPicPr>
          <p:cNvPr id="13" name="Grafik 12">
            <a:extLst>
              <a:ext uri="{FF2B5EF4-FFF2-40B4-BE49-F238E27FC236}">
                <a16:creationId xmlns:a16="http://schemas.microsoft.com/office/drawing/2014/main" id="{C898B158-B951-B514-7331-B1074815FF3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3622" y="44624"/>
            <a:ext cx="1080120" cy="1608440"/>
          </a:xfrm>
          <a:prstGeom prst="rect">
            <a:avLst/>
          </a:prstGeom>
        </p:spPr>
      </p:pic>
      <p:pic>
        <p:nvPicPr>
          <p:cNvPr id="15" name="Grafik 14">
            <a:extLst>
              <a:ext uri="{FF2B5EF4-FFF2-40B4-BE49-F238E27FC236}">
                <a16:creationId xmlns:a16="http://schemas.microsoft.com/office/drawing/2014/main" id="{CE929D6B-2069-C8AD-8832-8963E278E52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652120" y="1462978"/>
            <a:ext cx="1842676" cy="799754"/>
          </a:xfrm>
          <a:prstGeom prst="rect">
            <a:avLst/>
          </a:prstGeom>
        </p:spPr>
      </p:pic>
      <p:pic>
        <p:nvPicPr>
          <p:cNvPr id="17" name="Grafik 16">
            <a:extLst>
              <a:ext uri="{FF2B5EF4-FFF2-40B4-BE49-F238E27FC236}">
                <a16:creationId xmlns:a16="http://schemas.microsoft.com/office/drawing/2014/main" id="{457A49D0-8BFC-F052-AD7A-4D81CEBE297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963269" y="1463532"/>
            <a:ext cx="731051" cy="799200"/>
          </a:xfrm>
          <a:prstGeom prst="rect">
            <a:avLst/>
          </a:prstGeom>
        </p:spPr>
      </p:pic>
      <p:pic>
        <p:nvPicPr>
          <p:cNvPr id="19" name="Grafik 18">
            <a:extLst>
              <a:ext uri="{FF2B5EF4-FFF2-40B4-BE49-F238E27FC236}">
                <a16:creationId xmlns:a16="http://schemas.microsoft.com/office/drawing/2014/main" id="{846F7B4F-AC17-9167-57FF-AC58D95728C1}"/>
              </a:ext>
            </a:extLst>
          </p:cNvPr>
          <p:cNvPicPr>
            <a:picLocks noChangeAspect="1"/>
          </p:cNvPicPr>
          <p:nvPr userDrawn="1"/>
        </p:nvPicPr>
        <p:blipFill rotWithShape="1">
          <a:blip r:embed="rId10"/>
          <a:srcRect l="2620" t="3224"/>
          <a:stretch/>
        </p:blipFill>
        <p:spPr>
          <a:xfrm>
            <a:off x="6516216" y="2535044"/>
            <a:ext cx="1794662" cy="799754"/>
          </a:xfrm>
          <a:prstGeom prst="rect">
            <a:avLst/>
          </a:prstGeom>
        </p:spPr>
      </p:pic>
      <p:pic>
        <p:nvPicPr>
          <p:cNvPr id="4" name="Grafik 3">
            <a:extLst>
              <a:ext uri="{FF2B5EF4-FFF2-40B4-BE49-F238E27FC236}">
                <a16:creationId xmlns:a16="http://schemas.microsoft.com/office/drawing/2014/main" id="{0C046437-FE75-0F76-9FDC-F5DC479B6F7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32298" y="3665977"/>
            <a:ext cx="1943100" cy="685800"/>
          </a:xfrm>
          <a:prstGeom prst="rect">
            <a:avLst/>
          </a:prstGeom>
        </p:spPr>
      </p:pic>
    </p:spTree>
    <p:extLst>
      <p:ext uri="{BB962C8B-B14F-4D97-AF65-F5344CB8AC3E}">
        <p14:creationId xmlns:p14="http://schemas.microsoft.com/office/powerpoint/2010/main" val="3868393087"/>
      </p:ext>
    </p:extLst>
  </p:cSld>
  <p:clrMapOvr>
    <a:masterClrMapping/>
  </p:clrMapOvr>
  <p:extLst>
    <p:ext uri="{DCECCB84-F9BA-43D5-87BE-67443E8EF086}">
      <p15:sldGuideLst xmlns:p15="http://schemas.microsoft.com/office/powerpoint/2012/main">
        <p15:guide id="1" orient="horz" pos="1616">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1B9B7-32F2-D661-0F4E-DE9BF44E542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4FBE9EE-3E72-9A1C-EA85-8BBC23C863F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34A45FF0-2D57-63DB-ACEC-83F52BDA50C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E5415FDC-4D38-BDCB-8DF9-626649F9D941}"/>
              </a:ext>
            </a:extLst>
          </p:cNvPr>
          <p:cNvSpPr>
            <a:spLocks noGrp="1"/>
          </p:cNvSpPr>
          <p:nvPr>
            <p:ph type="sldNum" sz="quarter" idx="11"/>
          </p:nvPr>
        </p:nvSpPr>
        <p:spPr/>
        <p:txBody>
          <a:bodyPr/>
          <a:lstStyle>
            <a:lvl1pPr>
              <a:defRPr/>
            </a:lvl1pPr>
          </a:lstStyle>
          <a:p>
            <a:r>
              <a:rPr lang="de-DE" altLang="de-DE" dirty="0"/>
              <a:t>Page </a:t>
            </a:r>
            <a:fld id="{796D985A-F7F1-440F-87DD-29EFACEB934F}" type="slidenum">
              <a:rPr lang="de-DE" altLang="de-DE" smtClean="0"/>
              <a:pPr/>
              <a:t>‹#›</a:t>
            </a:fld>
            <a:endParaRPr lang="de-DE" altLang="de-DE" dirty="0"/>
          </a:p>
        </p:txBody>
      </p:sp>
    </p:spTree>
    <p:extLst>
      <p:ext uri="{BB962C8B-B14F-4D97-AF65-F5344CB8AC3E}">
        <p14:creationId xmlns:p14="http://schemas.microsoft.com/office/powerpoint/2010/main" val="31658665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52744-AE89-EAF8-76FC-7ED1E11F5040}"/>
              </a:ext>
            </a:extLst>
          </p:cNvPr>
          <p:cNvSpPr>
            <a:spLocks noGrp="1"/>
          </p:cNvSpPr>
          <p:nvPr>
            <p:ph type="title"/>
          </p:nvPr>
        </p:nvSpPr>
        <p:spPr>
          <a:xfrm>
            <a:off x="623888" y="1709738"/>
            <a:ext cx="7886700" cy="2852737"/>
          </a:xfrm>
        </p:spPr>
        <p:txBody>
          <a:bodyPr/>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F2C6503-CA50-A50C-6D69-4CFFC1A6CC7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Fußzeilenplatzhalter 3">
            <a:extLst>
              <a:ext uri="{FF2B5EF4-FFF2-40B4-BE49-F238E27FC236}">
                <a16:creationId xmlns:a16="http://schemas.microsoft.com/office/drawing/2014/main" id="{076728B6-3759-D1A5-D4F1-F506D6E5D68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30F57448-7AF1-FDC6-1DE4-18374A7EECD8}"/>
              </a:ext>
            </a:extLst>
          </p:cNvPr>
          <p:cNvSpPr>
            <a:spLocks noGrp="1"/>
          </p:cNvSpPr>
          <p:nvPr>
            <p:ph type="sldNum" sz="quarter" idx="11"/>
          </p:nvPr>
        </p:nvSpPr>
        <p:spPr/>
        <p:txBody>
          <a:bodyPr/>
          <a:lstStyle>
            <a:lvl1pPr>
              <a:defRPr/>
            </a:lvl1pPr>
          </a:lstStyle>
          <a:p>
            <a:r>
              <a:rPr lang="de-DE" altLang="de-DE" dirty="0"/>
              <a:t>Page </a:t>
            </a:r>
            <a:fld id="{BCCBC5A0-DEF5-4A3D-A1FF-A88DDE797A44}" type="slidenum">
              <a:rPr lang="de-DE" altLang="de-DE" smtClean="0"/>
              <a:pPr/>
              <a:t>‹#›</a:t>
            </a:fld>
            <a:endParaRPr lang="de-DE" altLang="de-DE" dirty="0"/>
          </a:p>
        </p:txBody>
      </p:sp>
    </p:spTree>
    <p:extLst>
      <p:ext uri="{BB962C8B-B14F-4D97-AF65-F5344CB8AC3E}">
        <p14:creationId xmlns:p14="http://schemas.microsoft.com/office/powerpoint/2010/main" val="207902997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A0C2B-CB41-E442-D3FE-E741C43CFA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17C975-E867-0CA0-3CC0-1722ED56FF39}"/>
              </a:ext>
            </a:extLst>
          </p:cNvPr>
          <p:cNvSpPr>
            <a:spLocks noGrp="1"/>
          </p:cNvSpPr>
          <p:nvPr>
            <p:ph sz="half" idx="1"/>
          </p:nvPr>
        </p:nvSpPr>
        <p:spPr>
          <a:xfrm>
            <a:off x="539750" y="1924050"/>
            <a:ext cx="3954463" cy="4067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A4B3A1C-6007-4702-80B7-1692BFA78591}"/>
              </a:ext>
            </a:extLst>
          </p:cNvPr>
          <p:cNvSpPr>
            <a:spLocks noGrp="1"/>
          </p:cNvSpPr>
          <p:nvPr>
            <p:ph sz="half" idx="2"/>
          </p:nvPr>
        </p:nvSpPr>
        <p:spPr>
          <a:xfrm>
            <a:off x="4646613" y="1924050"/>
            <a:ext cx="3954462" cy="4067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3979CE58-4D55-C2AF-2AD0-3B55225CEDF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5A3B136F-3D12-50DA-9694-8B576B1FF738}"/>
              </a:ext>
            </a:extLst>
          </p:cNvPr>
          <p:cNvSpPr>
            <a:spLocks noGrp="1"/>
          </p:cNvSpPr>
          <p:nvPr>
            <p:ph type="sldNum" sz="quarter" idx="11"/>
          </p:nvPr>
        </p:nvSpPr>
        <p:spPr/>
        <p:txBody>
          <a:bodyPr/>
          <a:lstStyle>
            <a:lvl1pPr>
              <a:defRPr/>
            </a:lvl1pPr>
          </a:lstStyle>
          <a:p>
            <a:r>
              <a:rPr lang="de-DE" altLang="de-DE" dirty="0"/>
              <a:t>Page </a:t>
            </a:r>
            <a:fld id="{BE402F5B-2C9F-4234-B9CA-8F3C0EEB32F4}" type="slidenum">
              <a:rPr lang="de-DE" altLang="de-DE"/>
              <a:pPr/>
              <a:t>‹#›</a:t>
            </a:fld>
            <a:endParaRPr lang="de-DE" altLang="de-DE" dirty="0"/>
          </a:p>
        </p:txBody>
      </p:sp>
    </p:spTree>
    <p:extLst>
      <p:ext uri="{BB962C8B-B14F-4D97-AF65-F5344CB8AC3E}">
        <p14:creationId xmlns:p14="http://schemas.microsoft.com/office/powerpoint/2010/main" val="12928878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99EFCF-6C8A-0FFC-A31E-7AEF00EDCFEB}"/>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CD850C8-2BDC-9D87-55C7-C09DBF3EF45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E9280B1-BAB5-A5B8-6E49-AE4A7BBA1AF1}"/>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53B4194-8C2B-9CCC-577E-E2519391000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F692418-A8D4-81A1-C734-C5F41CAB2AFA}"/>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6">
            <a:extLst>
              <a:ext uri="{FF2B5EF4-FFF2-40B4-BE49-F238E27FC236}">
                <a16:creationId xmlns:a16="http://schemas.microsoft.com/office/drawing/2014/main" id="{9F853DA9-7A46-DEAB-9C7C-F64D604AD9EB}"/>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8" name="Foliennummernplatzhalter 7">
            <a:extLst>
              <a:ext uri="{FF2B5EF4-FFF2-40B4-BE49-F238E27FC236}">
                <a16:creationId xmlns:a16="http://schemas.microsoft.com/office/drawing/2014/main" id="{4B45D8B5-C7D5-FD53-27F1-D8C2E0A4E6BE}"/>
              </a:ext>
            </a:extLst>
          </p:cNvPr>
          <p:cNvSpPr>
            <a:spLocks noGrp="1"/>
          </p:cNvSpPr>
          <p:nvPr>
            <p:ph type="sldNum" sz="quarter" idx="11"/>
          </p:nvPr>
        </p:nvSpPr>
        <p:spPr/>
        <p:txBody>
          <a:bodyPr/>
          <a:lstStyle>
            <a:lvl1pPr>
              <a:defRPr/>
            </a:lvl1pPr>
          </a:lstStyle>
          <a:p>
            <a:r>
              <a:rPr lang="de-DE" altLang="de-DE" dirty="0"/>
              <a:t>Page </a:t>
            </a:r>
            <a:fld id="{202E761C-B5CF-4E54-8B86-5CDC92902746}" type="slidenum">
              <a:rPr lang="de-DE" altLang="de-DE"/>
              <a:pPr/>
              <a:t>‹#›</a:t>
            </a:fld>
            <a:endParaRPr lang="de-DE" altLang="de-DE" dirty="0"/>
          </a:p>
        </p:txBody>
      </p:sp>
    </p:spTree>
    <p:extLst>
      <p:ext uri="{BB962C8B-B14F-4D97-AF65-F5344CB8AC3E}">
        <p14:creationId xmlns:p14="http://schemas.microsoft.com/office/powerpoint/2010/main" val="118443301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C7EBF-9C08-A835-A8CF-1BFDEAB0A4C3}"/>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A92ECA71-DEF5-0719-00EA-0BEE07FD60D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4" name="Foliennummernplatzhalter 3">
            <a:extLst>
              <a:ext uri="{FF2B5EF4-FFF2-40B4-BE49-F238E27FC236}">
                <a16:creationId xmlns:a16="http://schemas.microsoft.com/office/drawing/2014/main" id="{370A1138-9256-1BBA-AC49-4A7844D8ECD9}"/>
              </a:ext>
            </a:extLst>
          </p:cNvPr>
          <p:cNvSpPr>
            <a:spLocks noGrp="1"/>
          </p:cNvSpPr>
          <p:nvPr>
            <p:ph type="sldNum" sz="quarter" idx="11"/>
          </p:nvPr>
        </p:nvSpPr>
        <p:spPr/>
        <p:txBody>
          <a:bodyPr/>
          <a:lstStyle>
            <a:lvl1pPr>
              <a:defRPr/>
            </a:lvl1pPr>
          </a:lstStyle>
          <a:p>
            <a:r>
              <a:rPr lang="de-DE" altLang="de-DE" dirty="0"/>
              <a:t>Page </a:t>
            </a:r>
            <a:fld id="{885DA531-4681-4F69-AD06-B3CDB23497E1}" type="slidenum">
              <a:rPr lang="de-DE" altLang="de-DE"/>
              <a:pPr/>
              <a:t>‹#›</a:t>
            </a:fld>
            <a:endParaRPr lang="de-DE" altLang="de-DE" dirty="0"/>
          </a:p>
        </p:txBody>
      </p:sp>
    </p:spTree>
    <p:extLst>
      <p:ext uri="{BB962C8B-B14F-4D97-AF65-F5344CB8AC3E}">
        <p14:creationId xmlns:p14="http://schemas.microsoft.com/office/powerpoint/2010/main" val="38877968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10727FD-0925-513F-94EF-88582ED914FA}"/>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3" name="Foliennummernplatzhalter 2">
            <a:extLst>
              <a:ext uri="{FF2B5EF4-FFF2-40B4-BE49-F238E27FC236}">
                <a16:creationId xmlns:a16="http://schemas.microsoft.com/office/drawing/2014/main" id="{78768AA1-70C2-14AA-1A04-D5FBEEC4EBCC}"/>
              </a:ext>
            </a:extLst>
          </p:cNvPr>
          <p:cNvSpPr>
            <a:spLocks noGrp="1"/>
          </p:cNvSpPr>
          <p:nvPr>
            <p:ph type="sldNum" sz="quarter" idx="11"/>
          </p:nvPr>
        </p:nvSpPr>
        <p:spPr/>
        <p:txBody>
          <a:bodyPr/>
          <a:lstStyle>
            <a:lvl1pPr>
              <a:defRPr/>
            </a:lvl1pPr>
          </a:lstStyle>
          <a:p>
            <a:r>
              <a:rPr lang="de-DE" altLang="de-DE" dirty="0"/>
              <a:t>Page </a:t>
            </a:r>
            <a:fld id="{EFC34A12-35CE-4FF5-B898-5BD0C06D27BE}" type="slidenum">
              <a:rPr lang="de-DE" altLang="de-DE"/>
              <a:pPr/>
              <a:t>‹#›</a:t>
            </a:fld>
            <a:endParaRPr lang="de-DE" altLang="de-DE" dirty="0"/>
          </a:p>
        </p:txBody>
      </p:sp>
    </p:spTree>
    <p:extLst>
      <p:ext uri="{BB962C8B-B14F-4D97-AF65-F5344CB8AC3E}">
        <p14:creationId xmlns:p14="http://schemas.microsoft.com/office/powerpoint/2010/main" val="356960092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951539-0C02-A870-687A-4A74ECC8AA3F}"/>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CA8DCA9-523D-7D19-357E-E15CCE7B9F1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E627FC5-A209-714E-F87F-EDBCE7E31D1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Fußzeilenplatzhalter 4">
            <a:extLst>
              <a:ext uri="{FF2B5EF4-FFF2-40B4-BE49-F238E27FC236}">
                <a16:creationId xmlns:a16="http://schemas.microsoft.com/office/drawing/2014/main" id="{BF005662-6C7D-2403-C356-583D4C7AE760}"/>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2AEE7947-5486-D8D8-5F4C-77E5AC89FB13}"/>
              </a:ext>
            </a:extLst>
          </p:cNvPr>
          <p:cNvSpPr>
            <a:spLocks noGrp="1"/>
          </p:cNvSpPr>
          <p:nvPr>
            <p:ph type="sldNum" sz="quarter" idx="11"/>
          </p:nvPr>
        </p:nvSpPr>
        <p:spPr/>
        <p:txBody>
          <a:bodyPr/>
          <a:lstStyle>
            <a:lvl1pPr>
              <a:defRPr/>
            </a:lvl1pPr>
          </a:lstStyle>
          <a:p>
            <a:r>
              <a:rPr lang="de-DE" altLang="de-DE" dirty="0"/>
              <a:t>Page </a:t>
            </a:r>
            <a:fld id="{4BB7C7D3-D536-467C-8607-84FF8C18DD67}" type="slidenum">
              <a:rPr lang="de-DE" altLang="de-DE"/>
              <a:pPr/>
              <a:t>‹#›</a:t>
            </a:fld>
            <a:endParaRPr lang="de-DE" altLang="de-DE" dirty="0"/>
          </a:p>
        </p:txBody>
      </p:sp>
    </p:spTree>
    <p:extLst>
      <p:ext uri="{BB962C8B-B14F-4D97-AF65-F5344CB8AC3E}">
        <p14:creationId xmlns:p14="http://schemas.microsoft.com/office/powerpoint/2010/main" val="2895437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6E45A-CFE6-C09E-3EF8-006802DB5783}"/>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F7B3D69-C1EB-CE02-8962-A00E0E6B662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B400760A-6A0A-A0D7-DE93-3BDD9F87F82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Fußzeilenplatzhalter 4">
            <a:extLst>
              <a:ext uri="{FF2B5EF4-FFF2-40B4-BE49-F238E27FC236}">
                <a16:creationId xmlns:a16="http://schemas.microsoft.com/office/drawing/2014/main" id="{0E694488-2000-4C90-35B4-3256C00652F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182E24D3-F140-1950-4B14-34AAF5915C3C}"/>
              </a:ext>
            </a:extLst>
          </p:cNvPr>
          <p:cNvSpPr>
            <a:spLocks noGrp="1"/>
          </p:cNvSpPr>
          <p:nvPr>
            <p:ph type="sldNum" sz="quarter" idx="11"/>
          </p:nvPr>
        </p:nvSpPr>
        <p:spPr/>
        <p:txBody>
          <a:bodyPr/>
          <a:lstStyle>
            <a:lvl1pPr>
              <a:defRPr/>
            </a:lvl1pPr>
          </a:lstStyle>
          <a:p>
            <a:r>
              <a:rPr lang="de-DE" altLang="de-DE"/>
              <a:t>Seite </a:t>
            </a:r>
            <a:fld id="{E70F104D-0ECA-46FB-A56F-230B11D89BEE}" type="slidenum">
              <a:rPr lang="de-DE" altLang="de-DE"/>
              <a:pPr/>
              <a:t>‹#›</a:t>
            </a:fld>
            <a:endParaRPr lang="de-DE" altLang="de-DE"/>
          </a:p>
        </p:txBody>
      </p:sp>
    </p:spTree>
    <p:extLst>
      <p:ext uri="{BB962C8B-B14F-4D97-AF65-F5344CB8AC3E}">
        <p14:creationId xmlns:p14="http://schemas.microsoft.com/office/powerpoint/2010/main" val="3449565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5018F5-0937-7FE9-25B2-B8220903A0F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4B7F97C-6AB0-9F6F-4C1C-0EF9B94E7F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2A82BD33-B778-217C-36F1-B7C95B29C1FA}"/>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934B051E-EF39-A09A-5101-A1BE57F7617D}"/>
              </a:ext>
            </a:extLst>
          </p:cNvPr>
          <p:cNvSpPr>
            <a:spLocks noGrp="1"/>
          </p:cNvSpPr>
          <p:nvPr>
            <p:ph type="sldNum" sz="quarter" idx="11"/>
          </p:nvPr>
        </p:nvSpPr>
        <p:spPr/>
        <p:txBody>
          <a:bodyPr/>
          <a:lstStyle>
            <a:lvl1pPr>
              <a:defRPr/>
            </a:lvl1pPr>
          </a:lstStyle>
          <a:p>
            <a:r>
              <a:rPr lang="de-DE" altLang="de-DE" dirty="0"/>
              <a:t>Page </a:t>
            </a:r>
            <a:fld id="{CB4A856B-C859-48F6-88E3-69C9EB8423D7}" type="slidenum">
              <a:rPr lang="de-DE" altLang="de-DE"/>
              <a:pPr/>
              <a:t>‹#›</a:t>
            </a:fld>
            <a:endParaRPr lang="de-DE" altLang="de-DE" dirty="0"/>
          </a:p>
        </p:txBody>
      </p:sp>
    </p:spTree>
    <p:extLst>
      <p:ext uri="{BB962C8B-B14F-4D97-AF65-F5344CB8AC3E}">
        <p14:creationId xmlns:p14="http://schemas.microsoft.com/office/powerpoint/2010/main" val="3345166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45F613D-AD3C-D582-63E0-BAF631C7B0F2}"/>
              </a:ext>
            </a:extLst>
          </p:cNvPr>
          <p:cNvSpPr>
            <a:spLocks noGrp="1"/>
          </p:cNvSpPr>
          <p:nvPr>
            <p:ph type="title" orient="vert"/>
          </p:nvPr>
        </p:nvSpPr>
        <p:spPr>
          <a:xfrm>
            <a:off x="6586538" y="1357313"/>
            <a:ext cx="2014537" cy="4633912"/>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BEA0A64-A314-B13A-D4CF-61CCEDB3C63A}"/>
              </a:ext>
            </a:extLst>
          </p:cNvPr>
          <p:cNvSpPr>
            <a:spLocks noGrp="1"/>
          </p:cNvSpPr>
          <p:nvPr>
            <p:ph type="body" orient="vert" idx="1"/>
          </p:nvPr>
        </p:nvSpPr>
        <p:spPr>
          <a:xfrm>
            <a:off x="539750" y="1357313"/>
            <a:ext cx="5894388" cy="4633912"/>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9C58FEB4-17D4-1C93-88FF-F98FD2B9F6A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B254112C-2E85-B954-BEA9-6DB21D9F6AD0}"/>
              </a:ext>
            </a:extLst>
          </p:cNvPr>
          <p:cNvSpPr>
            <a:spLocks noGrp="1"/>
          </p:cNvSpPr>
          <p:nvPr>
            <p:ph type="sldNum" sz="quarter" idx="11"/>
          </p:nvPr>
        </p:nvSpPr>
        <p:spPr/>
        <p:txBody>
          <a:bodyPr/>
          <a:lstStyle>
            <a:lvl1pPr>
              <a:defRPr/>
            </a:lvl1pPr>
          </a:lstStyle>
          <a:p>
            <a:r>
              <a:rPr lang="de-DE" altLang="de-DE" dirty="0"/>
              <a:t>Page </a:t>
            </a:r>
            <a:fld id="{600E7582-A898-443C-9210-FD148410720C}" type="slidenum">
              <a:rPr lang="de-DE" altLang="de-DE"/>
              <a:pPr/>
              <a:t>‹#›</a:t>
            </a:fld>
            <a:endParaRPr lang="de-DE" altLang="de-DE" dirty="0"/>
          </a:p>
        </p:txBody>
      </p:sp>
    </p:spTree>
    <p:extLst>
      <p:ext uri="{BB962C8B-B14F-4D97-AF65-F5344CB8AC3E}">
        <p14:creationId xmlns:p14="http://schemas.microsoft.com/office/powerpoint/2010/main" val="475555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23"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 Id="rId22"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5"/>
            </p:custDataLst>
          </p:nvPr>
        </p:nvSpPr>
        <p:spPr bwMode="auto">
          <a:xfrm>
            <a:off x="539750" y="1717675"/>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de-DE" altLang="de-DE"/>
              <a:t>Add title by clicking</a:t>
            </a:r>
          </a:p>
        </p:txBody>
      </p:sp>
      <p:sp>
        <p:nvSpPr>
          <p:cNvPr id="1027" name="Rectangle 3"/>
          <p:cNvSpPr>
            <a:spLocks noGrp="1" noChangeArrowheads="1"/>
          </p:cNvSpPr>
          <p:nvPr>
            <p:ph type="body" idx="1"/>
            <p:custDataLst>
              <p:tags r:id="rId16"/>
            </p:custDataLst>
          </p:nvPr>
        </p:nvSpPr>
        <p:spPr bwMode="auto">
          <a:xfrm>
            <a:off x="539750" y="2349500"/>
            <a:ext cx="8061325" cy="364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Add text by clicking</a:t>
            </a:r>
          </a:p>
          <a:p>
            <a:pPr lvl="1"/>
            <a:r>
              <a:rPr lang="de-DE" altLang="de-DE"/>
              <a:t>Xxx</a:t>
            </a:r>
          </a:p>
        </p:txBody>
      </p:sp>
      <p:pic>
        <p:nvPicPr>
          <p:cNvPr id="1031" name="Picture 7" descr="TU_Logo_lang_RGB_rot_PPT-2"/>
          <p:cNvPicPr>
            <a:picLocks noChangeAspect="1" noChangeArrowheads="1"/>
          </p:cNvPicPr>
          <p:nvPr>
            <p:custDataLst>
              <p:tags r:id="rId17"/>
            </p:custDataLst>
          </p:nvPr>
        </p:nvPicPr>
        <p:blipFill>
          <a:blip r:embed="rId21" cstate="print">
            <a:extLst>
              <a:ext uri="{28A0092B-C50C-407E-A947-70E740481C1C}">
                <a14:useLocalDpi xmlns:a14="http://schemas.microsoft.com/office/drawing/2010/main" val="0"/>
              </a:ext>
            </a:extLst>
          </a:blip>
          <a:srcRect/>
          <a:stretch>
            <a:fillRect/>
          </a:stretch>
        </p:blipFill>
        <p:spPr bwMode="auto">
          <a:xfrm>
            <a:off x="7232650" y="539750"/>
            <a:ext cx="1368425" cy="76200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3"/>
          <p:cNvSpPr>
            <a:spLocks noGrp="1" noChangeArrowheads="1"/>
          </p:cNvSpPr>
          <p:nvPr>
            <p:ph type="ftr" sz="quarter" idx="3"/>
            <p:custDataLst>
              <p:tags r:id="rId18"/>
            </p:custDataLst>
          </p:nvPr>
        </p:nvSpPr>
        <p:spPr bwMode="auto">
          <a:xfrm>
            <a:off x="539750" y="6372225"/>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1">
                <a:solidFill>
                  <a:schemeClr val="accent1"/>
                </a:solidFill>
              </a:defRPr>
            </a:lvl1pPr>
          </a:lstStyle>
          <a:p>
            <a:r>
              <a:rPr lang="en-US" altLang="de-DE"/>
              <a:t>Professional competence | S. Wolf | Summer School 2021</a:t>
            </a:r>
            <a:endParaRPr lang="de-DE" altLang="de-DE" b="0" dirty="0"/>
          </a:p>
        </p:txBody>
      </p:sp>
      <p:sp>
        <p:nvSpPr>
          <p:cNvPr id="1038" name="Rectangle 14"/>
          <p:cNvSpPr>
            <a:spLocks noGrp="1" noChangeArrowheads="1"/>
          </p:cNvSpPr>
          <p:nvPr>
            <p:ph type="sldNum" sz="quarter" idx="4"/>
            <p:custDataLst>
              <p:tags r:id="rId19"/>
            </p:custDataLst>
          </p:nvPr>
        </p:nvSpPr>
        <p:spPr bwMode="auto">
          <a:xfrm>
            <a:off x="539750" y="6557963"/>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a:solidFill>
                  <a:schemeClr val="accent1"/>
                </a:solidFill>
              </a:defRPr>
            </a:lvl1pPr>
          </a:lstStyle>
          <a:p>
            <a:r>
              <a:rPr lang="de-DE" altLang="de-DE"/>
              <a:t>Page</a:t>
            </a:r>
            <a:fld id="{3AA3D065-281A-4F4F-A845-510F12A7072D}" type="slidenum">
              <a:rPr lang="de-DE" altLang="de-DE"/>
              <a:t>‹#›</a:t>
            </a:fld>
            <a:endParaRPr lang="de-DE" altLang="de-DE"/>
          </a:p>
        </p:txBody>
      </p:sp>
      <p:graphicFrame>
        <p:nvGraphicFramePr>
          <p:cNvPr id="1042" name="Rectangle 18" hidden="1"/>
          <p:cNvGraphicFramePr>
            <a:graphicFrameLocks/>
          </p:cNvGraphicFramePr>
          <p:nvPr>
            <p:custDataLst>
              <p:tags r:id="rId20"/>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26" r:id="rId22" imgW="0" imgH="0" progId="TCLayout.ActiveDocument.1">
                  <p:embed/>
                </p:oleObj>
              </mc:Choice>
              <mc:Fallback>
                <p:oleObj r:id="rId22" imgW="0" imgH="0" progId="TCLayout.ActiveDocument.1">
                  <p:embed/>
                  <p:pic>
                    <p:nvPicPr>
                      <p:cNvPr id="0" name="Rectangle 1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47" name="Picture 23" descr="TU_130227_PPT_Bild-Aussicht_Streifen"/>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Lst>
  <p:hf hdr="0" dt="0"/>
  <p:txStyles>
    <p:title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p:titleStyle>
    <p:body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5FC916D-9AED-9388-9ADD-69F5F45E5C02}"/>
              </a:ext>
            </a:extLst>
          </p:cNvPr>
          <p:cNvSpPr>
            <a:spLocks noGrp="1" noChangeArrowheads="1"/>
          </p:cNvSpPr>
          <p:nvPr>
            <p:ph type="title"/>
          </p:nvPr>
        </p:nvSpPr>
        <p:spPr bwMode="auto">
          <a:xfrm>
            <a:off x="539750" y="1357313"/>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de-DE" altLang="de-DE"/>
              <a:t>Titel durch Klicken hinzufügen</a:t>
            </a:r>
          </a:p>
        </p:txBody>
      </p:sp>
      <p:sp>
        <p:nvSpPr>
          <p:cNvPr id="1027" name="Rectangle 3">
            <a:extLst>
              <a:ext uri="{FF2B5EF4-FFF2-40B4-BE49-F238E27FC236}">
                <a16:creationId xmlns:a16="http://schemas.microsoft.com/office/drawing/2014/main" id="{0FE62E24-AD50-47A4-3F9C-69B3813050E6}"/>
              </a:ext>
            </a:extLst>
          </p:cNvPr>
          <p:cNvSpPr>
            <a:spLocks noGrp="1" noChangeArrowheads="1"/>
          </p:cNvSpPr>
          <p:nvPr>
            <p:ph type="body" idx="1"/>
          </p:nvPr>
        </p:nvSpPr>
        <p:spPr bwMode="auto">
          <a:xfrm>
            <a:off x="539750" y="1924050"/>
            <a:ext cx="8061325"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Text durck Klicken hinzufügen</a:t>
            </a:r>
          </a:p>
          <a:p>
            <a:pPr lvl="1"/>
            <a:r>
              <a:rPr lang="de-DE" altLang="de-DE"/>
              <a:t>Xxx</a:t>
            </a:r>
          </a:p>
        </p:txBody>
      </p:sp>
      <p:sp>
        <p:nvSpPr>
          <p:cNvPr id="1029" name="Rectangle 5">
            <a:extLst>
              <a:ext uri="{FF2B5EF4-FFF2-40B4-BE49-F238E27FC236}">
                <a16:creationId xmlns:a16="http://schemas.microsoft.com/office/drawing/2014/main" id="{0558EC53-48D4-E6C1-868D-A49C4F05F4A8}"/>
              </a:ext>
            </a:extLst>
          </p:cNvPr>
          <p:cNvSpPr>
            <a:spLocks noGrp="1" noChangeArrowheads="1"/>
          </p:cNvSpPr>
          <p:nvPr>
            <p:ph type="ftr" sz="quarter" idx="3"/>
          </p:nvPr>
        </p:nvSpPr>
        <p:spPr bwMode="auto">
          <a:xfrm>
            <a:off x="539750" y="6372225"/>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1">
                <a:solidFill>
                  <a:schemeClr val="accent1"/>
                </a:solidFill>
              </a:defRPr>
            </a:lvl1pPr>
          </a:lstStyle>
          <a:p>
            <a:r>
              <a:rPr lang="de-DE" altLang="de-DE" dirty="0"/>
              <a:t>Titel </a:t>
            </a:r>
            <a:r>
              <a:rPr lang="de-DE" altLang="de-DE" dirty="0" err="1"/>
              <a:t>of</a:t>
            </a:r>
            <a:r>
              <a:rPr lang="de-DE" altLang="de-DE" dirty="0"/>
              <a:t> </a:t>
            </a:r>
            <a:r>
              <a:rPr lang="de-DE" altLang="de-DE" dirty="0" err="1"/>
              <a:t>presentation</a:t>
            </a:r>
            <a:r>
              <a:rPr lang="de-DE" altLang="de-DE" b="0" dirty="0"/>
              <a:t>|</a:t>
            </a:r>
            <a:r>
              <a:rPr lang="de-DE" altLang="de-DE" dirty="0"/>
              <a:t> </a:t>
            </a:r>
            <a:r>
              <a:rPr lang="de-DE" altLang="de-DE" b="0" dirty="0"/>
              <a:t>Name | Event</a:t>
            </a:r>
          </a:p>
        </p:txBody>
      </p:sp>
      <p:sp>
        <p:nvSpPr>
          <p:cNvPr id="1030" name="Rectangle 6">
            <a:extLst>
              <a:ext uri="{FF2B5EF4-FFF2-40B4-BE49-F238E27FC236}">
                <a16:creationId xmlns:a16="http://schemas.microsoft.com/office/drawing/2014/main" id="{8B0ADCF8-4F86-2A76-AEE8-40EED48BC155}"/>
              </a:ext>
            </a:extLst>
          </p:cNvPr>
          <p:cNvSpPr>
            <a:spLocks noGrp="1" noChangeArrowheads="1"/>
          </p:cNvSpPr>
          <p:nvPr>
            <p:ph type="sldNum" sz="quarter" idx="4"/>
          </p:nvPr>
        </p:nvSpPr>
        <p:spPr bwMode="auto">
          <a:xfrm>
            <a:off x="539750" y="6557963"/>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a:solidFill>
                  <a:schemeClr val="accent1"/>
                </a:solidFill>
              </a:defRPr>
            </a:lvl1pPr>
          </a:lstStyle>
          <a:p>
            <a:r>
              <a:rPr lang="de-DE" altLang="de-DE" dirty="0"/>
              <a:t>Page </a:t>
            </a:r>
            <a:fld id="{43356BE0-3B32-415A-86E2-4B8861AC1F6F}" type="slidenum">
              <a:rPr lang="de-DE" altLang="de-DE" smtClean="0"/>
              <a:pPr/>
              <a:t>‹#›</a:t>
            </a:fld>
            <a:endParaRPr lang="de-DE" altLang="de-DE" dirty="0"/>
          </a:p>
        </p:txBody>
      </p:sp>
      <p:pic>
        <p:nvPicPr>
          <p:cNvPr id="2" name="Grafik 1">
            <a:extLst>
              <a:ext uri="{FF2B5EF4-FFF2-40B4-BE49-F238E27FC236}">
                <a16:creationId xmlns:a16="http://schemas.microsoft.com/office/drawing/2014/main" id="{3122ACF6-2FB5-B9EF-9091-E2AA7E227E55}"/>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231" t="3214" r="6296" b="4826"/>
          <a:stretch/>
        </p:blipFill>
        <p:spPr>
          <a:xfrm>
            <a:off x="7884367" y="24114"/>
            <a:ext cx="1229295" cy="1623321"/>
          </a:xfrm>
          <a:prstGeom prst="rect">
            <a:avLst/>
          </a:prstGeom>
        </p:spPr>
      </p:pic>
    </p:spTree>
    <p:extLst>
      <p:ext uri="{BB962C8B-B14F-4D97-AF65-F5344CB8AC3E}">
        <p14:creationId xmlns:p14="http://schemas.microsoft.com/office/powerpoint/2010/main" val="123213804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dt="0"/>
  <p:txStyles>
    <p:title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p:titleStyle>
    <p:body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s.wolf@tu-berlin.d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3.xml"/><Relationship Id="rId7" Type="http://schemas.openxmlformats.org/officeDocument/2006/relationships/image" Target="../media/image17.png"/><Relationship Id="rId2" Type="http://schemas.openxmlformats.org/officeDocument/2006/relationships/slideLayout" Target="../slideLayouts/slideLayout14.xml"/><Relationship Id="rId1" Type="http://schemas.openxmlformats.org/officeDocument/2006/relationships/tags" Target="../tags/tag13.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xml"/><Relationship Id="rId7" Type="http://schemas.openxmlformats.org/officeDocument/2006/relationships/image" Target="../media/image16.png"/><Relationship Id="rId2" Type="http://schemas.openxmlformats.org/officeDocument/2006/relationships/slideLayout" Target="../slideLayouts/slideLayout14.xml"/><Relationship Id="rId1" Type="http://schemas.openxmlformats.org/officeDocument/2006/relationships/tags" Target="../tags/tag14.xml"/><Relationship Id="rId6" Type="http://schemas.openxmlformats.org/officeDocument/2006/relationships/image" Target="../media/image2.jpeg"/><Relationship Id="rId5" Type="http://schemas.openxmlformats.org/officeDocument/2006/relationships/image" Target="../media/image10.jp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5.xml"/><Relationship Id="rId7" Type="http://schemas.openxmlformats.org/officeDocument/2006/relationships/image" Target="../media/image18.png"/><Relationship Id="rId2" Type="http://schemas.openxmlformats.org/officeDocument/2006/relationships/slideLayout" Target="../slideLayouts/slideLayout14.xml"/><Relationship Id="rId1" Type="http://schemas.openxmlformats.org/officeDocument/2006/relationships/tags" Target="../tags/tag15.xml"/><Relationship Id="rId6" Type="http://schemas.openxmlformats.org/officeDocument/2006/relationships/image" Target="../media/image2.jpeg"/><Relationship Id="rId5" Type="http://schemas.openxmlformats.org/officeDocument/2006/relationships/image" Target="../media/image10.jp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6.xml"/><Relationship Id="rId7" Type="http://schemas.openxmlformats.org/officeDocument/2006/relationships/image" Target="../media/image2.jpeg"/><Relationship Id="rId2" Type="http://schemas.openxmlformats.org/officeDocument/2006/relationships/slideLayout" Target="../slideLayouts/slideLayout14.xml"/><Relationship Id="rId1" Type="http://schemas.openxmlformats.org/officeDocument/2006/relationships/tags" Target="../tags/tag16.xml"/><Relationship Id="rId6" Type="http://schemas.openxmlformats.org/officeDocument/2006/relationships/hyperlink" Target="mailto:s.wolf@tu-berlin.de" TargetMode="External"/><Relationship Id="rId5" Type="http://schemas.openxmlformats.org/officeDocument/2006/relationships/image" Target="../media/image10.jpg"/><Relationship Id="rId4" Type="http://schemas.openxmlformats.org/officeDocument/2006/relationships/image" Target="../media/image1.jpe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s.wolf@tu-berlin.de"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3D4A-1993-2776-DBC2-62A0EF605DB5}"/>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EE70F8FF-DAB9-19D7-7285-449DE13227E4}"/>
              </a:ext>
            </a:extLst>
          </p:cNvPr>
          <p:cNvSpPr>
            <a:spLocks noGrp="1" noChangeArrowheads="1"/>
          </p:cNvSpPr>
          <p:nvPr>
            <p:ph type="ctrTitle"/>
          </p:nvPr>
        </p:nvSpPr>
        <p:spPr>
          <a:xfrm>
            <a:off x="541337" y="4159793"/>
            <a:ext cx="8061325" cy="1477328"/>
          </a:xfrm>
        </p:spPr>
        <p:txBody>
          <a:bodyPr/>
          <a:lstStyle/>
          <a:p>
            <a:pPr>
              <a:lnSpc>
                <a:spcPct val="100000"/>
              </a:lnSpc>
            </a:pPr>
            <a:r>
              <a:rPr lang="en-GB" altLang="de-DE" dirty="0"/>
              <a:t>				</a:t>
            </a:r>
            <a:r>
              <a:rPr lang="en-GB" altLang="de-DE" sz="4800" baseline="-25000" dirty="0"/>
              <a:t>&amp;</a:t>
            </a:r>
            <a:br>
              <a:rPr lang="en-GB" altLang="de-DE" dirty="0"/>
            </a:br>
            <a:r>
              <a:rPr lang="en-GB" altLang="de-DE" dirty="0"/>
              <a:t>Cooperation between Universities and Companies</a:t>
            </a:r>
            <a:br>
              <a:rPr lang="en-GB" altLang="de-DE" dirty="0"/>
            </a:br>
            <a:r>
              <a:rPr lang="en-GB" altLang="de-DE" dirty="0"/>
              <a:t>		- </a:t>
            </a:r>
            <a:r>
              <a:rPr lang="en-GB" altLang="de-DE" sz="2000" dirty="0"/>
              <a:t>German Experiences -</a:t>
            </a:r>
          </a:p>
        </p:txBody>
      </p:sp>
      <p:sp>
        <p:nvSpPr>
          <p:cNvPr id="2051" name="Rectangle 3">
            <a:extLst>
              <a:ext uri="{FF2B5EF4-FFF2-40B4-BE49-F238E27FC236}">
                <a16:creationId xmlns:a16="http://schemas.microsoft.com/office/drawing/2014/main" id="{40B870AE-EE53-EDCC-5145-85A91737A85A}"/>
              </a:ext>
            </a:extLst>
          </p:cNvPr>
          <p:cNvSpPr>
            <a:spLocks noGrp="1" noChangeArrowheads="1"/>
          </p:cNvSpPr>
          <p:nvPr>
            <p:ph type="subTitle" idx="1"/>
          </p:nvPr>
        </p:nvSpPr>
        <p:spPr>
          <a:xfrm>
            <a:off x="179512" y="5404268"/>
            <a:ext cx="8964488" cy="534570"/>
          </a:xfrm>
        </p:spPr>
        <p:txBody>
          <a:bodyPr/>
          <a:lstStyle/>
          <a:p>
            <a:r>
              <a:rPr lang="de-DE" altLang="de-DE" dirty="0"/>
              <a:t>Stefan Wolf | Associate Professor (Priv.Doz.) | at RCEES Stakeholder Engagement Workshop, 28.-29.02.2024</a:t>
            </a:r>
          </a:p>
        </p:txBody>
      </p:sp>
      <p:sp>
        <p:nvSpPr>
          <p:cNvPr id="3" name="Rectangle 2">
            <a:extLst>
              <a:ext uri="{FF2B5EF4-FFF2-40B4-BE49-F238E27FC236}">
                <a16:creationId xmlns:a16="http://schemas.microsoft.com/office/drawing/2014/main" id="{09DB0D50-6A87-0ACD-6B81-D2044F699A98}"/>
              </a:ext>
            </a:extLst>
          </p:cNvPr>
          <p:cNvSpPr txBox="1">
            <a:spLocks noChangeArrowheads="1"/>
          </p:cNvSpPr>
          <p:nvPr/>
        </p:nvSpPr>
        <p:spPr bwMode="auto">
          <a:xfrm>
            <a:off x="683568" y="1566862"/>
            <a:ext cx="8061325" cy="3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de-DE" dirty="0"/>
              <a:t>Short </a:t>
            </a:r>
            <a:r>
              <a:rPr lang="en-GB" dirty="0"/>
              <a:t>introduction</a:t>
            </a:r>
            <a:r>
              <a:rPr lang="de-DE" dirty="0"/>
              <a:t> </a:t>
            </a:r>
            <a:r>
              <a:rPr lang="de-DE" dirty="0" err="1"/>
              <a:t>of</a:t>
            </a:r>
            <a:r>
              <a:rPr lang="de-DE" dirty="0"/>
              <a:t> ProREG</a:t>
            </a:r>
          </a:p>
        </p:txBody>
      </p:sp>
    </p:spTree>
    <p:extLst>
      <p:ext uri="{BB962C8B-B14F-4D97-AF65-F5344CB8AC3E}">
        <p14:creationId xmlns:p14="http://schemas.microsoft.com/office/powerpoint/2010/main" val="115784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1D4DB399-EEB0-1EE4-7F7F-196F5749F67A}"/>
              </a:ext>
            </a:extLst>
          </p:cNvPr>
          <p:cNvSpPr txBox="1"/>
          <p:nvPr/>
        </p:nvSpPr>
        <p:spPr>
          <a:xfrm>
            <a:off x="375998" y="5157192"/>
            <a:ext cx="6192688" cy="707886"/>
          </a:xfrm>
          <a:prstGeom prst="rect">
            <a:avLst/>
          </a:prstGeom>
          <a:noFill/>
        </p:spPr>
        <p:txBody>
          <a:bodyPr wrap="square">
            <a:spAutoFit/>
          </a:bodyPr>
          <a:lstStyle/>
          <a:p>
            <a:pPr algn="l"/>
            <a:r>
              <a:rPr lang="de-DE" dirty="0"/>
              <a:t>Associate Professor Dr. Stefan Wolf</a:t>
            </a:r>
          </a:p>
          <a:p>
            <a:pPr algn="l"/>
            <a:r>
              <a:rPr lang="de-DE" sz="1400" i="1" dirty="0"/>
              <a:t>Senior Researcher at TU Berlin &amp;</a:t>
            </a:r>
          </a:p>
          <a:p>
            <a:pPr algn="l"/>
            <a:r>
              <a:rPr lang="de-DE" sz="1400" i="1" dirty="0"/>
              <a:t>International Consultant</a:t>
            </a:r>
          </a:p>
        </p:txBody>
      </p:sp>
      <p:pic>
        <p:nvPicPr>
          <p:cNvPr id="6" name="Grafik 5">
            <a:extLst>
              <a:ext uri="{FF2B5EF4-FFF2-40B4-BE49-F238E27FC236}">
                <a16:creationId xmlns:a16="http://schemas.microsoft.com/office/drawing/2014/main" id="{20CEA637-A3CF-9F16-EF19-91B28C75F837}"/>
              </a:ext>
            </a:extLst>
          </p:cNvPr>
          <p:cNvPicPr>
            <a:picLocks noChangeAspect="1"/>
          </p:cNvPicPr>
          <p:nvPr/>
        </p:nvPicPr>
        <p:blipFill rotWithShape="1">
          <a:blip r:embed="rId3"/>
          <a:srcRect l="20878" t="15659" r="17979" b="14996"/>
          <a:stretch/>
        </p:blipFill>
        <p:spPr>
          <a:xfrm>
            <a:off x="375998" y="2006842"/>
            <a:ext cx="3761839" cy="2844316"/>
          </a:xfrm>
          <a:prstGeom prst="rect">
            <a:avLst/>
          </a:prstGeom>
        </p:spPr>
      </p:pic>
      <p:sp>
        <p:nvSpPr>
          <p:cNvPr id="7" name="Textfeld 2">
            <a:extLst>
              <a:ext uri="{FF2B5EF4-FFF2-40B4-BE49-F238E27FC236}">
                <a16:creationId xmlns:a16="http://schemas.microsoft.com/office/drawing/2014/main" id="{77D74A41-D486-EAEA-BD37-B24FF6EF7547}"/>
              </a:ext>
            </a:extLst>
          </p:cNvPr>
          <p:cNvSpPr txBox="1">
            <a:spLocks noChangeArrowheads="1"/>
          </p:cNvSpPr>
          <p:nvPr/>
        </p:nvSpPr>
        <p:spPr bwMode="auto">
          <a:xfrm>
            <a:off x="3995936" y="2006842"/>
            <a:ext cx="4817834" cy="284431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a:lnSpc>
                <a:spcPct val="110000"/>
              </a:lnSpc>
            </a:pPr>
            <a:r>
              <a:rPr lang="de-DE" sz="1050" b="1" dirty="0">
                <a:effectLst/>
                <a:latin typeface="Calibri" panose="020F0502020204030204" pitchFamily="34" charset="0"/>
                <a:ea typeface="Calibri" panose="020F0502020204030204" pitchFamily="34" charset="0"/>
                <a:cs typeface="Times New Roman" panose="02020603050405020304" pitchFamily="18" charset="0"/>
              </a:rPr>
              <a:t>Dr phil. habil. Stefan Wolf</a:t>
            </a:r>
            <a:r>
              <a:rPr lang="de-DE" sz="1050" dirty="0">
                <a:effectLst/>
                <a:latin typeface="Calibri" panose="020F0502020204030204" pitchFamily="34" charset="0"/>
                <a:ea typeface="Calibri" panose="020F0502020204030204" pitchFamily="34" charset="0"/>
                <a:cs typeface="Times New Roman" panose="02020603050405020304" pitchFamily="18" charset="0"/>
              </a:rPr>
              <a:t>, a private lecturer at the Technical University of Berlin since 2013, in the Department of Vocational Education and School Pedagogy at the Faculty of Humanities and Educational Sciences. Until 2020, he headed the Department of Vocational Education and Vocational Rehabilitation at TU Dortmund University as a deputy professor. His research interests include vocational didactics and pedagogy for teacher and trainer training, applied historical-systematic vocational education research. One of his main interests is the field of international comparative vocational education and training with a special focus on cultural studies, critical scientific and critical-postcolonial scientific approaches. Professor Wolf has extensive international experience, including time spent in Cuba and other developing countries, including in the MENA region. In 2013, he was awarded the academic title "</a:t>
            </a:r>
            <a:r>
              <a:rPr lang="de-DE" sz="1050" dirty="0" err="1">
                <a:effectLst/>
                <a:latin typeface="Calibri" panose="020F0502020204030204" pitchFamily="34" charset="0"/>
                <a:ea typeface="Calibri" panose="020F0502020204030204" pitchFamily="34" charset="0"/>
                <a:cs typeface="Times New Roman" panose="02020603050405020304" pitchFamily="18" charset="0"/>
              </a:rPr>
              <a:t>Profesor Adjunto Internacional</a:t>
            </a:r>
            <a:r>
              <a:rPr lang="de-DE" sz="1050" dirty="0">
                <a:effectLst/>
                <a:latin typeface="Calibri" panose="020F0502020204030204" pitchFamily="34" charset="0"/>
                <a:ea typeface="Calibri" panose="020F0502020204030204" pitchFamily="34" charset="0"/>
                <a:cs typeface="Times New Roman" panose="02020603050405020304" pitchFamily="18" charset="0"/>
              </a:rPr>
              <a:t>" by the Universidad de Sancti Spiritus, Cuba. In addition to his academic contribution in the field of vocational training in developing countries, he has frequently been commissioned by various development organisations as a consultant and expert.</a:t>
            </a:r>
          </a:p>
        </p:txBody>
      </p:sp>
      <p:sp>
        <p:nvSpPr>
          <p:cNvPr id="2" name="Fußzeilenplatzhalter 3">
            <a:extLst>
              <a:ext uri="{FF2B5EF4-FFF2-40B4-BE49-F238E27FC236}">
                <a16:creationId xmlns:a16="http://schemas.microsoft.com/office/drawing/2014/main" id="{AB0F3C70-8E89-FAFA-5D7B-003EC57E0392}"/>
              </a:ext>
            </a:extLst>
          </p:cNvPr>
          <p:cNvSpPr>
            <a:spLocks noGrp="1"/>
          </p:cNvSpPr>
          <p:nvPr>
            <p:ph type="ftr" sz="quarter" idx="10"/>
          </p:nvPr>
        </p:nvSpPr>
        <p:spPr>
          <a:xfrm>
            <a:off x="539750" y="6372224"/>
            <a:ext cx="8712770" cy="153119"/>
          </a:xfrm>
        </p:spPr>
        <p:txBody>
          <a:bodyPr/>
          <a:lstStyle/>
          <a:p>
            <a:r>
              <a:rPr lang="en-GB" altLang="de-DE" dirty="0"/>
              <a:t>Cooperation between universities and companies </a:t>
            </a:r>
            <a:r>
              <a:rPr lang="en-US" altLang="de-DE" dirty="0"/>
              <a:t>| S. Wolf, </a:t>
            </a:r>
            <a:r>
              <a:rPr lang="en-US" altLang="de-DE" dirty="0">
                <a:hlinkClick r:id="rId4"/>
              </a:rPr>
              <a:t>s.wolf@tu-berlin.de </a:t>
            </a:r>
            <a:r>
              <a:rPr lang="en-US" altLang="de-DE" dirty="0"/>
              <a:t>| </a:t>
            </a:r>
            <a:r>
              <a:rPr lang="de-DE" altLang="de-DE" dirty="0"/>
              <a:t>RCEES Stakeholder Engagement Workshop</a:t>
            </a:r>
            <a:endParaRPr lang="de-DE" altLang="de-DE" b="0" dirty="0"/>
          </a:p>
        </p:txBody>
      </p:sp>
    </p:spTree>
    <p:extLst>
      <p:ext uri="{BB962C8B-B14F-4D97-AF65-F5344CB8AC3E}">
        <p14:creationId xmlns:p14="http://schemas.microsoft.com/office/powerpoint/2010/main" val="123064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27847B5-9543-7320-064A-4942A55B2FDB}"/>
              </a:ext>
            </a:extLst>
          </p:cNvPr>
          <p:cNvSpPr>
            <a:spLocks noGrp="1" noChangeArrowheads="1"/>
          </p:cNvSpPr>
          <p:nvPr>
            <p:ph type="ctrTitle"/>
          </p:nvPr>
        </p:nvSpPr>
        <p:spPr>
          <a:xfrm>
            <a:off x="539750" y="4821033"/>
            <a:ext cx="8424738" cy="349839"/>
          </a:xfrm>
        </p:spPr>
        <p:txBody>
          <a:bodyPr/>
          <a:lstStyle/>
          <a:p>
            <a:r>
              <a:rPr lang="de-DE" altLang="de-DE" sz="2100" dirty="0"/>
              <a:t>Professional Education </a:t>
            </a:r>
            <a:r>
              <a:rPr lang="de-DE" altLang="de-DE" sz="2100" dirty="0" err="1"/>
              <a:t>for</a:t>
            </a:r>
            <a:r>
              <a:rPr lang="de-DE" altLang="de-DE" sz="2100" dirty="0"/>
              <a:t> </a:t>
            </a:r>
            <a:r>
              <a:rPr lang="en-GB" altLang="de-DE" sz="2100" dirty="0"/>
              <a:t>Renewable</a:t>
            </a:r>
            <a:r>
              <a:rPr lang="de-DE" altLang="de-DE" sz="2100" dirty="0"/>
              <a:t> Energies in Ghana – ProREG</a:t>
            </a:r>
          </a:p>
        </p:txBody>
      </p:sp>
      <p:sp>
        <p:nvSpPr>
          <p:cNvPr id="2051" name="Rectangle 3">
            <a:extLst>
              <a:ext uri="{FF2B5EF4-FFF2-40B4-BE49-F238E27FC236}">
                <a16:creationId xmlns:a16="http://schemas.microsoft.com/office/drawing/2014/main" id="{34839C7B-8971-5599-A8F3-8B6A73399C5F}"/>
              </a:ext>
            </a:extLst>
          </p:cNvPr>
          <p:cNvSpPr>
            <a:spLocks noGrp="1" noChangeArrowheads="1"/>
          </p:cNvSpPr>
          <p:nvPr>
            <p:ph type="subTitle" idx="1"/>
          </p:nvPr>
        </p:nvSpPr>
        <p:spPr>
          <a:xfrm>
            <a:off x="539750" y="5686397"/>
            <a:ext cx="8061325" cy="252441"/>
          </a:xfrm>
        </p:spPr>
        <p:txBody>
          <a:bodyPr/>
          <a:lstStyle/>
          <a:p>
            <a:r>
              <a:rPr lang="en-GB" altLang="de-DE" dirty="0"/>
              <a:t>PD Dr. Stefan Wolf | TU Berlin | RCEES Stakeholder Engagement Workshop, 28</a:t>
            </a:r>
            <a:r>
              <a:rPr lang="en-GB" altLang="de-DE" baseline="30000" dirty="0"/>
              <a:t>th</a:t>
            </a:r>
            <a:r>
              <a:rPr lang="en-GB" altLang="de-DE" dirty="0"/>
              <a:t> February 2024  </a:t>
            </a:r>
          </a:p>
        </p:txBody>
      </p:sp>
      <p:grpSp>
        <p:nvGrpSpPr>
          <p:cNvPr id="5" name="Gruppieren 4">
            <a:extLst>
              <a:ext uri="{FF2B5EF4-FFF2-40B4-BE49-F238E27FC236}">
                <a16:creationId xmlns:a16="http://schemas.microsoft.com/office/drawing/2014/main" id="{CA7C5822-CBF2-D18B-BF27-9A60A864BF30}"/>
              </a:ext>
            </a:extLst>
          </p:cNvPr>
          <p:cNvGrpSpPr/>
          <p:nvPr/>
        </p:nvGrpSpPr>
        <p:grpSpPr>
          <a:xfrm>
            <a:off x="5580112" y="6051032"/>
            <a:ext cx="3240360" cy="813912"/>
            <a:chOff x="5580112" y="6051032"/>
            <a:chExt cx="3240360" cy="813912"/>
          </a:xfrm>
        </p:grpSpPr>
        <p:pic>
          <p:nvPicPr>
            <p:cNvPr id="4" name="Grafik 3">
              <a:extLst>
                <a:ext uri="{FF2B5EF4-FFF2-40B4-BE49-F238E27FC236}">
                  <a16:creationId xmlns:a16="http://schemas.microsoft.com/office/drawing/2014/main" id="{C97BF26C-FBDC-22DA-05E2-1C26C10AC0AE}"/>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2" name="Textfeld 1">
              <a:extLst>
                <a:ext uri="{FF2B5EF4-FFF2-40B4-BE49-F238E27FC236}">
                  <a16:creationId xmlns:a16="http://schemas.microsoft.com/office/drawing/2014/main" id="{E4A99E6A-CF36-101A-655C-2A925493E886}"/>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3" name="Rectangle 2">
            <a:extLst>
              <a:ext uri="{FF2B5EF4-FFF2-40B4-BE49-F238E27FC236}">
                <a16:creationId xmlns:a16="http://schemas.microsoft.com/office/drawing/2014/main" id="{C845AD1C-2434-D01F-A0B9-6FAA7D8C7713}"/>
              </a:ext>
            </a:extLst>
          </p:cNvPr>
          <p:cNvSpPr txBox="1">
            <a:spLocks noChangeArrowheads="1"/>
          </p:cNvSpPr>
          <p:nvPr/>
        </p:nvSpPr>
        <p:spPr bwMode="auto">
          <a:xfrm>
            <a:off x="539750" y="5170872"/>
            <a:ext cx="1944018" cy="3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0" marR="0" lvl="0" indent="0" algn="l" defTabSz="914400" rtl="0" eaLnBrk="1" fontAlgn="base" latinLnBrk="0" hangingPunct="1">
              <a:lnSpc>
                <a:spcPts val="3000"/>
              </a:lnSpc>
              <a:spcBef>
                <a:spcPct val="0"/>
              </a:spcBef>
              <a:spcAft>
                <a:spcPct val="0"/>
              </a:spcAft>
              <a:buClrTx/>
              <a:buSzTx/>
              <a:buFontTx/>
              <a:buNone/>
              <a:tabLst/>
              <a:defRPr/>
            </a:pPr>
            <a:r>
              <a:rPr kumimoji="0" lang="en-GB" altLang="de-DE" sz="1800" b="0" i="0" u="none" strike="noStrike" kern="1200" cap="none" spc="0" normalizeH="0" baseline="0" noProof="0" dirty="0">
                <a:ln>
                  <a:noFill/>
                </a:ln>
                <a:solidFill>
                  <a:srgbClr val="C50E1F"/>
                </a:solidFill>
                <a:effectLst/>
                <a:uLnTx/>
                <a:uFillTx/>
                <a:latin typeface="Arial"/>
                <a:ea typeface="+mj-ea"/>
                <a:cs typeface="+mj-cs"/>
              </a:rPr>
              <a:t>A short Sum-Up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F5EBD641-7A85-2E6E-EF3F-4ACC91FC367B}"/>
              </a:ext>
            </a:extLst>
          </p:cNvPr>
          <p:cNvGrpSpPr/>
          <p:nvPr/>
        </p:nvGrpSpPr>
        <p:grpSpPr>
          <a:xfrm>
            <a:off x="8172256" y="2687062"/>
            <a:ext cx="845840" cy="1308786"/>
            <a:chOff x="6971304" y="4307944"/>
            <a:chExt cx="845840" cy="1308786"/>
          </a:xfrm>
        </p:grpSpPr>
        <p:pic>
          <p:nvPicPr>
            <p:cNvPr id="13" name="Grafik 12">
              <a:extLst>
                <a:ext uri="{FF2B5EF4-FFF2-40B4-BE49-F238E27FC236}">
                  <a16:creationId xmlns:a16="http://schemas.microsoft.com/office/drawing/2014/main" id="{D3DBA98D-85B3-828F-4790-28A6E4FA6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20" name="Textfeld 19">
              <a:extLst>
                <a:ext uri="{FF2B5EF4-FFF2-40B4-BE49-F238E27FC236}">
                  <a16:creationId xmlns:a16="http://schemas.microsoft.com/office/drawing/2014/main" id="{833DB066-243F-DAE9-82C0-EDBBE4A2F5F1}"/>
                </a:ext>
              </a:extLst>
            </p:cNvPr>
            <p:cNvSpPr txBox="1"/>
            <p:nvPr/>
          </p:nvSpPr>
          <p:spPr>
            <a:xfrm>
              <a:off x="6971304" y="5339731"/>
              <a:ext cx="84584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KNUST</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pic>
        <p:nvPicPr>
          <p:cNvPr id="6" name="Picture 7" descr="TU_Logo_lang_RGB_rot_PPT-2">
            <a:extLst>
              <a:ext uri="{FF2B5EF4-FFF2-40B4-BE49-F238E27FC236}">
                <a16:creationId xmlns:a16="http://schemas.microsoft.com/office/drawing/2014/main" id="{7C92D2A1-A354-959E-8E36-1E80DC3482B6}"/>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B131678C-4C24-41D3-1021-9B0A71051D47}"/>
              </a:ext>
            </a:extLst>
          </p:cNvPr>
          <p:cNvSpPr>
            <a:spLocks noGrp="1"/>
          </p:cNvSpPr>
          <p:nvPr>
            <p:ph type="title"/>
          </p:nvPr>
        </p:nvSpPr>
        <p:spPr/>
        <p:txBody>
          <a:bodyPr/>
          <a:lstStyle/>
          <a:p>
            <a:r>
              <a:rPr lang="en-GB" dirty="0"/>
              <a:t>Background and Objectives</a:t>
            </a:r>
          </a:p>
        </p:txBody>
      </p:sp>
      <p:sp>
        <p:nvSpPr>
          <p:cNvPr id="3" name="Inhaltsplatzhalter 2">
            <a:extLst>
              <a:ext uri="{FF2B5EF4-FFF2-40B4-BE49-F238E27FC236}">
                <a16:creationId xmlns:a16="http://schemas.microsoft.com/office/drawing/2014/main" id="{68AFFD6B-9565-28D9-4ED2-628ECE074FCD}"/>
              </a:ext>
            </a:extLst>
          </p:cNvPr>
          <p:cNvSpPr>
            <a:spLocks noGrp="1"/>
          </p:cNvSpPr>
          <p:nvPr>
            <p:ph idx="1"/>
          </p:nvPr>
        </p:nvSpPr>
        <p:spPr>
          <a:xfrm>
            <a:off x="539751" y="1926820"/>
            <a:ext cx="7344617" cy="4067175"/>
          </a:xfrm>
        </p:spPr>
        <p:txBody>
          <a:bodyPr/>
          <a:lstStyle/>
          <a:p>
            <a:pPr>
              <a:buFont typeface="Wingdings" panose="05000000000000000000" pitchFamily="2" charset="2"/>
              <a:buChar char="Ø"/>
            </a:pPr>
            <a:r>
              <a:rPr lang="en-US" sz="1800" b="1" dirty="0"/>
              <a:t>Objective 1</a:t>
            </a:r>
            <a:r>
              <a:rPr lang="en-US" sz="1800" dirty="0"/>
              <a:t>: New practice-relevant modules in the field of renewable energies are integrated into the curricula of KNUST and UENR </a:t>
            </a:r>
            <a:r>
              <a:rPr lang="en-US" sz="1800" dirty="0">
                <a:sym typeface="Wingdings" panose="05000000000000000000" pitchFamily="2" charset="2"/>
              </a:rPr>
              <a:t> by means of project-learning</a:t>
            </a:r>
            <a:r>
              <a:rPr lang="en-US" sz="1800" dirty="0"/>
              <a:t>.</a:t>
            </a:r>
          </a:p>
          <a:p>
            <a:pPr>
              <a:buFont typeface="Wingdings" panose="05000000000000000000" pitchFamily="2" charset="2"/>
              <a:buChar char="Ø"/>
            </a:pPr>
            <a:endParaRPr lang="en-US" sz="1800" dirty="0"/>
          </a:p>
          <a:p>
            <a:pPr>
              <a:buFont typeface="Wingdings" panose="05000000000000000000" pitchFamily="2" charset="2"/>
              <a:buChar char="Ø"/>
            </a:pPr>
            <a:r>
              <a:rPr lang="en-US" sz="1800" b="1" dirty="0"/>
              <a:t>Objective 2</a:t>
            </a:r>
            <a:r>
              <a:rPr lang="en-US" sz="1800" dirty="0"/>
              <a:t>: Professors and lecturers of KNUST and UENR are trained and experienced in agile teaching / learning formats on practical application of renewable energies.</a:t>
            </a:r>
          </a:p>
          <a:p>
            <a:pPr>
              <a:buFont typeface="Wingdings" panose="05000000000000000000" pitchFamily="2" charset="2"/>
              <a:buChar char="Ø"/>
            </a:pPr>
            <a:endParaRPr lang="en-US" sz="1800" dirty="0"/>
          </a:p>
          <a:p>
            <a:pPr>
              <a:buFont typeface="Wingdings" panose="05000000000000000000" pitchFamily="2" charset="2"/>
              <a:buChar char="Ø"/>
            </a:pPr>
            <a:r>
              <a:rPr lang="en-US" sz="1800" b="1" dirty="0"/>
              <a:t>Objective 3</a:t>
            </a:r>
            <a:r>
              <a:rPr lang="en-US" sz="1800" dirty="0"/>
              <a:t>: An international network of experts, entrepreneurs and companies in the field of renewable energies is operative and in active contact with the "Council for Education and Renewable Energies".</a:t>
            </a:r>
            <a:r>
              <a:rPr lang="en-US" sz="1800" b="1" baseline="30000" dirty="0"/>
              <a:t>*</a:t>
            </a:r>
            <a:r>
              <a:rPr lang="en-US" sz="1800" b="1" dirty="0"/>
              <a:t>                        </a:t>
            </a:r>
          </a:p>
          <a:p>
            <a:pPr>
              <a:lnSpc>
                <a:spcPct val="100000"/>
              </a:lnSpc>
            </a:pPr>
            <a:r>
              <a:rPr lang="en-US" b="1" dirty="0"/>
              <a:t>       *</a:t>
            </a:r>
            <a:r>
              <a:rPr lang="en-US" sz="1050" dirty="0"/>
              <a:t>A provisional term for a structural unit for cooperation between business and universities on the long run</a:t>
            </a:r>
          </a:p>
          <a:p>
            <a:endParaRPr lang="en-US" dirty="0"/>
          </a:p>
        </p:txBody>
      </p:sp>
      <p:sp>
        <p:nvSpPr>
          <p:cNvPr id="5" name="Foliennummernplatzhalter 4">
            <a:extLst>
              <a:ext uri="{FF2B5EF4-FFF2-40B4-BE49-F238E27FC236}">
                <a16:creationId xmlns:a16="http://schemas.microsoft.com/office/drawing/2014/main" id="{3A9E3588-83AA-F625-50A0-79F2B2984C6A}"/>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717171"/>
                </a:solidFill>
                <a:effectLst/>
                <a:uLnTx/>
                <a:uFillTx/>
                <a:latin typeface="Arial" panose="020B0604020202020204" pitchFamily="34" charset="0"/>
                <a:ea typeface="+mn-ea"/>
                <a:cs typeface="+mn-cs"/>
              </a:rPr>
              <a:t>Page </a:t>
            </a:r>
            <a:fld id="{796D985A-F7F1-440F-87DD-29EFACEB934F}" type="slidenum">
              <a:rPr kumimoji="0" lang="de-DE" altLang="de-DE" sz="1000" b="0" i="0" u="none" strike="noStrike" kern="1200" cap="none" spc="0" normalizeH="0" baseline="0" noProof="0" smtClean="0">
                <a:ln>
                  <a:noFill/>
                </a:ln>
                <a:solidFill>
                  <a:srgbClr val="717171"/>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pic>
        <p:nvPicPr>
          <p:cNvPr id="7" name="Picture 23" descr="TU_130227_PPT_Bild-Aussicht_Streifen">
            <a:extLst>
              <a:ext uri="{FF2B5EF4-FFF2-40B4-BE49-F238E27FC236}">
                <a16:creationId xmlns:a16="http://schemas.microsoft.com/office/drawing/2014/main" id="{F3C03787-4529-BBB9-4EB7-2BEB4979CE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4E4B407A-0775-41FB-A19B-87F7EDB59C67}"/>
              </a:ext>
            </a:extLst>
          </p:cNvPr>
          <p:cNvGrpSpPr/>
          <p:nvPr/>
        </p:nvGrpSpPr>
        <p:grpSpPr>
          <a:xfrm>
            <a:off x="6029491" y="6306091"/>
            <a:ext cx="3007005" cy="551909"/>
            <a:chOff x="5580112" y="6198086"/>
            <a:chExt cx="3007005" cy="551909"/>
          </a:xfrm>
        </p:grpSpPr>
        <p:pic>
          <p:nvPicPr>
            <p:cNvPr id="10" name="Grafik 9">
              <a:extLst>
                <a:ext uri="{FF2B5EF4-FFF2-40B4-BE49-F238E27FC236}">
                  <a16:creationId xmlns:a16="http://schemas.microsoft.com/office/drawing/2014/main" id="{76B45AD7-D888-D41F-1DC0-9A483336B614}"/>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680" t="18068" r="10454" b="14123"/>
            <a:stretch/>
          </p:blipFill>
          <p:spPr>
            <a:xfrm>
              <a:off x="6715009" y="6198086"/>
              <a:ext cx="1872108" cy="551909"/>
            </a:xfrm>
            <a:prstGeom prst="rect">
              <a:avLst/>
            </a:prstGeom>
          </p:spPr>
        </p:pic>
        <p:sp>
          <p:nvSpPr>
            <p:cNvPr id="11" name="Textfeld 10">
              <a:extLst>
                <a:ext uri="{FF2B5EF4-FFF2-40B4-BE49-F238E27FC236}">
                  <a16:creationId xmlns:a16="http://schemas.microsoft.com/office/drawing/2014/main" id="{857A41FA-DE02-2E12-B378-82502D9B30DD}"/>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grpSp>
        <p:nvGrpSpPr>
          <p:cNvPr id="18" name="Gruppieren 17">
            <a:extLst>
              <a:ext uri="{FF2B5EF4-FFF2-40B4-BE49-F238E27FC236}">
                <a16:creationId xmlns:a16="http://schemas.microsoft.com/office/drawing/2014/main" id="{89C637D9-3F7B-641C-F866-89A1FFBD60CC}"/>
              </a:ext>
            </a:extLst>
          </p:cNvPr>
          <p:cNvGrpSpPr/>
          <p:nvPr/>
        </p:nvGrpSpPr>
        <p:grpSpPr>
          <a:xfrm>
            <a:off x="8254232" y="4307944"/>
            <a:ext cx="693686" cy="1192743"/>
            <a:chOff x="5076056" y="4858707"/>
            <a:chExt cx="693686" cy="1192743"/>
          </a:xfrm>
        </p:grpSpPr>
        <p:pic>
          <p:nvPicPr>
            <p:cNvPr id="12" name="Grafik 11">
              <a:extLst>
                <a:ext uri="{FF2B5EF4-FFF2-40B4-BE49-F238E27FC236}">
                  <a16:creationId xmlns:a16="http://schemas.microsoft.com/office/drawing/2014/main" id="{16243A7C-289E-827A-D7CC-1A6DCF7AF47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7" name="Textfeld 16">
              <a:extLst>
                <a:ext uri="{FF2B5EF4-FFF2-40B4-BE49-F238E27FC236}">
                  <a16:creationId xmlns:a16="http://schemas.microsoft.com/office/drawing/2014/main" id="{E933E3FA-3A4D-F5B7-3253-A1D8D01DF039}"/>
                </a:ext>
              </a:extLst>
            </p:cNvPr>
            <p:cNvSpPr txBox="1"/>
            <p:nvPr/>
          </p:nvSpPr>
          <p:spPr>
            <a:xfrm>
              <a:off x="5092964" y="5774451"/>
              <a:ext cx="648072"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UENR</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22" name="Fußzeilenplatzhalter 3">
            <a:extLst>
              <a:ext uri="{FF2B5EF4-FFF2-40B4-BE49-F238E27FC236}">
                <a16:creationId xmlns:a16="http://schemas.microsoft.com/office/drawing/2014/main" id="{1B44C173-C6A5-4BBC-DC9F-90F152A16DFF}"/>
              </a:ext>
            </a:extLst>
          </p:cNvPr>
          <p:cNvSpPr>
            <a:spLocks noGrp="1"/>
          </p:cNvSpPr>
          <p:nvPr>
            <p:ph type="ftr" sz="quarter" idx="10"/>
          </p:nvPr>
        </p:nvSpPr>
        <p:spPr>
          <a:xfrm>
            <a:off x="539750" y="6372225"/>
            <a:ext cx="6624638" cy="152400"/>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ProREG Short explanation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a:t>
            </a: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PD Dr. Stefan Wolf | </a:t>
            </a:r>
            <a:r>
              <a:rPr kumimoji="0" lang="en-US" altLang="de-DE" sz="1000" b="0" i="0" u="none" strike="noStrike" kern="1200" cap="none" spc="0" normalizeH="0" baseline="0" noProof="0" dirty="0" err="1">
                <a:ln>
                  <a:noFill/>
                </a:ln>
                <a:solidFill>
                  <a:srgbClr val="717171"/>
                </a:solidFill>
                <a:effectLst/>
                <a:uLnTx/>
                <a:uFillTx/>
                <a:latin typeface="Arial" panose="020B0604020202020204" pitchFamily="34" charset="0"/>
                <a:ea typeface="+mn-ea"/>
                <a:cs typeface="+mn-cs"/>
              </a:rPr>
              <a:t>RCEES</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Stakeholder Engagement Workshop, 28</a:t>
            </a:r>
            <a:r>
              <a:rPr kumimoji="0" lang="en-US" altLang="de-DE" sz="1000" b="0" i="0" u="none" strike="noStrike" kern="1200" cap="none" spc="0" normalizeH="0" baseline="30000" noProof="0" dirty="0">
                <a:ln>
                  <a:noFill/>
                </a:ln>
                <a:solidFill>
                  <a:srgbClr val="717171"/>
                </a:solidFill>
                <a:effectLst/>
                <a:uLnTx/>
                <a:uFillTx/>
                <a:latin typeface="Arial" panose="020B0604020202020204" pitchFamily="34" charset="0"/>
                <a:ea typeface="+mn-ea"/>
                <a:cs typeface="+mn-cs"/>
              </a:rPr>
              <a:t>th</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February 2024 </a:t>
            </a:r>
            <a:endPar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23" name="Rectangle 2">
            <a:extLst>
              <a:ext uri="{FF2B5EF4-FFF2-40B4-BE49-F238E27FC236}">
                <a16:creationId xmlns:a16="http://schemas.microsoft.com/office/drawing/2014/main" id="{472091F6-EDD5-C1B7-B4F4-F62E47480E0B}"/>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kumimoji="0" lang="en-GB" altLang="de-DE" sz="1800" b="0" i="0" u="none" strike="noStrike" kern="1200" cap="none" spc="0" normalizeH="0" baseline="0" noProof="0" dirty="0">
                <a:ln>
                  <a:noFill/>
                </a:ln>
                <a:solidFill>
                  <a:srgbClr val="C50E1F"/>
                </a:solidFill>
                <a:effectLst/>
                <a:uLnTx/>
                <a:uFillTx/>
                <a:latin typeface="Arial"/>
                <a:ea typeface="+mj-ea"/>
                <a:cs typeface="+mj-cs"/>
              </a:rPr>
              <a:t>Short Sum-Up of ProREG</a:t>
            </a:r>
          </a:p>
        </p:txBody>
      </p:sp>
    </p:spTree>
    <p:extLst>
      <p:ext uri="{BB962C8B-B14F-4D97-AF65-F5344CB8AC3E}">
        <p14:creationId xmlns:p14="http://schemas.microsoft.com/office/powerpoint/2010/main" val="357566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91550"/>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KNUST</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ProREG Short explanation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a:t>
            </a: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PD Dr. Stefan Wolf | </a:t>
            </a:r>
            <a:r>
              <a:rPr kumimoji="0" lang="en-US" altLang="de-DE" sz="1000" b="0" i="0" u="none" strike="noStrike" kern="1200" cap="none" spc="0" normalizeH="0" baseline="0" noProof="0" dirty="0" err="1">
                <a:ln>
                  <a:noFill/>
                </a:ln>
                <a:solidFill>
                  <a:srgbClr val="717171"/>
                </a:solidFill>
                <a:effectLst/>
                <a:uLnTx/>
                <a:uFillTx/>
                <a:latin typeface="Arial" panose="020B0604020202020204" pitchFamily="34" charset="0"/>
                <a:ea typeface="+mn-ea"/>
                <a:cs typeface="+mn-cs"/>
              </a:rPr>
              <a:t>RCEES</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Stakeholder Engagement Workshop, 28</a:t>
            </a:r>
            <a:r>
              <a:rPr kumimoji="0" lang="en-US" altLang="de-DE" sz="1000" b="0" i="0" u="none" strike="noStrike" kern="1200" cap="none" spc="0" normalizeH="0" baseline="30000" noProof="0" dirty="0">
                <a:ln>
                  <a:noFill/>
                </a:ln>
                <a:solidFill>
                  <a:srgbClr val="717171"/>
                </a:solidFill>
                <a:effectLst/>
                <a:uLnTx/>
                <a:uFillTx/>
                <a:latin typeface="Arial" panose="020B0604020202020204" pitchFamily="34" charset="0"/>
                <a:ea typeface="+mn-ea"/>
                <a:cs typeface="+mn-cs"/>
              </a:rPr>
              <a:t>th</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February 2024 </a:t>
            </a:r>
            <a:endPar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Page </a:t>
            </a:r>
            <a:fld id="{B5009D1B-B038-439F-9F8E-50308A75E7B0}" type="slidenum">
              <a:rPr kumimoji="0" lang="de-DE" altLang="de-DE" sz="1000" b="0" i="0" u="none" strike="noStrike" kern="1200" cap="none" spc="0" normalizeH="0" baseline="0" noProof="0">
                <a:ln>
                  <a:noFill/>
                </a:ln>
                <a:solidFill>
                  <a:srgbClr val="717171"/>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Framework </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0" y="1866873"/>
            <a:ext cx="8321708" cy="4067175"/>
          </a:xfrm>
        </p:spPr>
        <p:txBody>
          <a:bodyPr/>
          <a:lstStyle/>
          <a:p>
            <a:pPr lvl="1">
              <a:buFont typeface="Wingdings" panose="05000000000000000000" pitchFamily="2" charset="2"/>
              <a:buChar char="Ø"/>
            </a:pPr>
            <a:r>
              <a:rPr lang="en-GB" altLang="de-DE" sz="1800" dirty="0"/>
              <a:t>Funded within the University-Business-Partnerships Program of the German government channelled by DAAD from 2022 to End of 2025</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GB" altLang="de-DE" sz="1800" dirty="0"/>
              <a:t>It is a three partite university cooperation between TU Berlin, KNUST Kumasi, and UENR Sunyani and several Business Partners from Germany* and Ghana</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GB" altLang="de-DE" sz="1800" dirty="0"/>
              <a:t>TU Berlin, the department of TVET research and School Pedagogy, in the Faculty of Humanities and Education Science was the applicant, funding was channelled by TU Berlin administration under some challenging compliance conditions from the German Academic Exchange Services</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GB" altLang="de-DE" sz="1800" dirty="0"/>
              <a:t>The framework is an open one, for including other, additional business partners and also for additional funding support </a:t>
            </a:r>
          </a:p>
          <a:p>
            <a:pPr>
              <a:buFont typeface="Wingdings" panose="05000000000000000000" pitchFamily="2" charset="2"/>
              <a:buChar char="Ø"/>
            </a:pPr>
            <a:endParaRPr lang="en-GB" altLang="de-DE"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3A9A25D2-9514-3164-06A2-1E9C82354CD6}"/>
              </a:ext>
            </a:extLst>
          </p:cNvPr>
          <p:cNvGrpSpPr/>
          <p:nvPr/>
        </p:nvGrpSpPr>
        <p:grpSpPr>
          <a:xfrm>
            <a:off x="6029491" y="6156696"/>
            <a:ext cx="3240360" cy="813912"/>
            <a:chOff x="5580112" y="6051032"/>
            <a:chExt cx="3240360" cy="813912"/>
          </a:xfrm>
        </p:grpSpPr>
        <p:pic>
          <p:nvPicPr>
            <p:cNvPr id="10" name="Grafik 9">
              <a:extLst>
                <a:ext uri="{FF2B5EF4-FFF2-40B4-BE49-F238E27FC236}">
                  <a16:creationId xmlns:a16="http://schemas.microsoft.com/office/drawing/2014/main" id="{C3292EFC-4FBE-A39C-8266-9B1E598ADA7E}"/>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2005E270-108D-74F1-7487-36E24FD035BF}"/>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UENR</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kumimoji="0" lang="en-GB" altLang="de-DE" sz="1800" b="0" i="0" u="none" strike="noStrike" kern="1200" cap="none" spc="0" normalizeH="0" baseline="0" noProof="0" dirty="0">
                <a:ln>
                  <a:noFill/>
                </a:ln>
                <a:solidFill>
                  <a:srgbClr val="C50E1F"/>
                </a:solidFill>
                <a:effectLst/>
                <a:uLnTx/>
                <a:uFillTx/>
                <a:latin typeface="Arial"/>
                <a:ea typeface="+mj-ea"/>
                <a:cs typeface="+mj-cs"/>
              </a:rPr>
              <a:t>Short Sum-Up of ProREG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KNUST</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ProREG Short explanation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a:t>
            </a: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PD Dr. Stefan Wolf | </a:t>
            </a:r>
            <a:r>
              <a:rPr kumimoji="0" lang="en-US" altLang="de-DE" sz="1000" b="0" i="0" u="none" strike="noStrike" kern="1200" cap="none" spc="0" normalizeH="0" baseline="0" noProof="0" dirty="0" err="1">
                <a:ln>
                  <a:noFill/>
                </a:ln>
                <a:solidFill>
                  <a:srgbClr val="717171"/>
                </a:solidFill>
                <a:effectLst/>
                <a:uLnTx/>
                <a:uFillTx/>
                <a:latin typeface="Arial" panose="020B0604020202020204" pitchFamily="34" charset="0"/>
                <a:ea typeface="+mn-ea"/>
                <a:cs typeface="+mn-cs"/>
              </a:rPr>
              <a:t>RCEES</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Stakeholder Engagement Workshop, 28</a:t>
            </a:r>
            <a:r>
              <a:rPr kumimoji="0" lang="en-US" altLang="de-DE" sz="1000" b="0" i="0" u="none" strike="noStrike" kern="1200" cap="none" spc="0" normalizeH="0" baseline="30000" noProof="0" dirty="0">
                <a:ln>
                  <a:noFill/>
                </a:ln>
                <a:solidFill>
                  <a:srgbClr val="717171"/>
                </a:solidFill>
                <a:effectLst/>
                <a:uLnTx/>
                <a:uFillTx/>
                <a:latin typeface="Arial" panose="020B0604020202020204" pitchFamily="34" charset="0"/>
                <a:ea typeface="+mn-ea"/>
                <a:cs typeface="+mn-cs"/>
              </a:rPr>
              <a:t>th</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February 2024 </a:t>
            </a:r>
            <a:endPar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Page </a:t>
            </a:r>
            <a:fld id="{B5009D1B-B038-439F-9F8E-50308A75E7B0}" type="slidenum">
              <a:rPr kumimoji="0" lang="de-DE" altLang="de-DE" sz="1000" b="0" i="0" u="none" strike="noStrike" kern="1200" cap="none" spc="0" normalizeH="0" baseline="0" noProof="0">
                <a:ln>
                  <a:noFill/>
                </a:ln>
                <a:solidFill>
                  <a:srgbClr val="717171"/>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Framework – Role of TU Berlin</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108520" y="1866873"/>
            <a:ext cx="8327590" cy="4067175"/>
          </a:xfrm>
        </p:spPr>
        <p:txBody>
          <a:bodyPr/>
          <a:lstStyle/>
          <a:p>
            <a:pPr lvl="1">
              <a:buFont typeface="Wingdings" panose="05000000000000000000" pitchFamily="2" charset="2"/>
              <a:buChar char="Ø"/>
            </a:pPr>
            <a:r>
              <a:rPr lang="en-GB" altLang="de-DE" sz="1800" dirty="0"/>
              <a:t>TU Berlin is the applicant and must administer and channel the money and - most important - will support the Ghana university administration to meet the requirements and compliances of the German administration. </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GB" altLang="de-DE" sz="1800" dirty="0"/>
              <a:t>We see us in a core role as an inspiring partner - not as solution provider - </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GB" altLang="de-DE" sz="1800" dirty="0"/>
              <a:t>TU Berlin has a number of excellent experiences in educational issues for Engineering performance, and students’ attraction in engineering learning – We want to share these experiences with you –</a:t>
            </a:r>
          </a:p>
          <a:p>
            <a:pPr lvl="1">
              <a:buFont typeface="Wingdings" panose="05000000000000000000" pitchFamily="2" charset="2"/>
              <a:buChar char="Ø"/>
            </a:pPr>
            <a:endParaRPr lang="en-GB" altLang="de-DE" sz="1800" dirty="0"/>
          </a:p>
          <a:p>
            <a:pPr lvl="1">
              <a:buFont typeface="Wingdings" panose="05000000000000000000" pitchFamily="2" charset="2"/>
              <a:buChar char="Ø"/>
            </a:pPr>
            <a:r>
              <a:rPr lang="en-US" altLang="de-DE" sz="1800" dirty="0"/>
              <a:t>Contributing - by sharing - the </a:t>
            </a:r>
            <a:r>
              <a:rPr lang="en-GB" altLang="de-DE" sz="1800" dirty="0"/>
              <a:t>scientific knowledge </a:t>
            </a:r>
            <a:r>
              <a:rPr lang="en-US" altLang="de-DE" sz="1800" dirty="0"/>
              <a:t>of what and how learning and teaching works for high performance professionals</a:t>
            </a:r>
            <a:endParaRPr lang="en-GB" altLang="de-DE" sz="1800" dirty="0"/>
          </a:p>
          <a:p>
            <a:pPr>
              <a:buFont typeface="Wingdings" panose="05000000000000000000" pitchFamily="2" charset="2"/>
              <a:buChar char="Ø"/>
            </a:pPr>
            <a:endParaRPr lang="en-GB" altLang="de-DE"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UENR</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kumimoji="0" lang="en-GB" altLang="de-DE" sz="1800" b="0" i="0" u="none" strike="noStrike" kern="1200" cap="none" spc="0" normalizeH="0" baseline="0" noProof="0" dirty="0">
                <a:ln>
                  <a:noFill/>
                </a:ln>
                <a:solidFill>
                  <a:srgbClr val="C50E1F"/>
                </a:solidFill>
                <a:effectLst/>
                <a:uLnTx/>
                <a:uFillTx/>
                <a:latin typeface="Arial"/>
                <a:ea typeface="+mj-ea"/>
                <a:cs typeface="+mj-cs"/>
              </a:rPr>
              <a:t>Short Sum-Up of ProREG</a:t>
            </a:r>
          </a:p>
        </p:txBody>
      </p:sp>
      <p:grpSp>
        <p:nvGrpSpPr>
          <p:cNvPr id="15" name="Gruppieren 14">
            <a:extLst>
              <a:ext uri="{FF2B5EF4-FFF2-40B4-BE49-F238E27FC236}">
                <a16:creationId xmlns:a16="http://schemas.microsoft.com/office/drawing/2014/main" id="{E821D17D-B6D1-2390-2B4C-91E006DDF2E5}"/>
              </a:ext>
            </a:extLst>
          </p:cNvPr>
          <p:cNvGrpSpPr/>
          <p:nvPr/>
        </p:nvGrpSpPr>
        <p:grpSpPr>
          <a:xfrm>
            <a:off x="6029491" y="6306091"/>
            <a:ext cx="3007005" cy="551909"/>
            <a:chOff x="5580112" y="6198086"/>
            <a:chExt cx="3007005" cy="551909"/>
          </a:xfrm>
        </p:grpSpPr>
        <p:pic>
          <p:nvPicPr>
            <p:cNvPr id="16" name="Grafik 15">
              <a:extLst>
                <a:ext uri="{FF2B5EF4-FFF2-40B4-BE49-F238E27FC236}">
                  <a16:creationId xmlns:a16="http://schemas.microsoft.com/office/drawing/2014/main" id="{FCEBFD8A-EB6E-060C-4629-38C835A09EE4}"/>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680" t="18068" r="10454" b="14123"/>
            <a:stretch/>
          </p:blipFill>
          <p:spPr>
            <a:xfrm>
              <a:off x="6715009" y="6198086"/>
              <a:ext cx="1872108" cy="551909"/>
            </a:xfrm>
            <a:prstGeom prst="rect">
              <a:avLst/>
            </a:prstGeom>
          </p:spPr>
        </p:pic>
        <p:sp>
          <p:nvSpPr>
            <p:cNvPr id="18" name="Textfeld 17">
              <a:extLst>
                <a:ext uri="{FF2B5EF4-FFF2-40B4-BE49-F238E27FC236}">
                  <a16:creationId xmlns:a16="http://schemas.microsoft.com/office/drawing/2014/main" id="{16862815-D3B6-DDD2-CD78-D12C0A4AEC86}"/>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121155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KNUST</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a:xfrm>
            <a:off x="610071" y="6039618"/>
            <a:ext cx="6698233" cy="341709"/>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ProREG Short explanation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a:t>
            </a:r>
            <a:r>
              <a:rPr kumimoji="0" lang="en-GB" altLang="de-DE" sz="1000" b="1"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PD Dr. Stefan Wolf, </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hlinkClick r:id="rId6"/>
              </a:rPr>
              <a:t>s.wolf@tu-berlin.de</a:t>
            </a:r>
            <a:r>
              <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 </a:t>
            </a:r>
            <a:r>
              <a:rPr kumimoji="0" lang="en-US" altLang="de-DE" sz="1000" b="0" i="0" u="none" strike="noStrike" kern="1200" cap="none" spc="0" normalizeH="0" baseline="0" noProof="0" dirty="0" err="1">
                <a:ln>
                  <a:noFill/>
                </a:ln>
                <a:solidFill>
                  <a:srgbClr val="717171"/>
                </a:solidFill>
                <a:effectLst/>
                <a:uLnTx/>
                <a:uFillTx/>
                <a:latin typeface="Arial" panose="020B0604020202020204" pitchFamily="34" charset="0"/>
                <a:ea typeface="+mn-ea"/>
                <a:cs typeface="+mn-cs"/>
              </a:rPr>
              <a:t>RCEES</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Stakeholder Engagement Workshop, 28</a:t>
            </a:r>
            <a:r>
              <a:rPr kumimoji="0" lang="en-US" altLang="de-DE" sz="1000" b="0" i="0" u="none" strike="noStrike" kern="1200" cap="none" spc="0" normalizeH="0" baseline="30000" noProof="0" dirty="0">
                <a:ln>
                  <a:noFill/>
                </a:ln>
                <a:solidFill>
                  <a:srgbClr val="717171"/>
                </a:solidFill>
                <a:effectLst/>
                <a:uLnTx/>
                <a:uFillTx/>
                <a:latin typeface="Arial" panose="020B0604020202020204" pitchFamily="34" charset="0"/>
                <a:ea typeface="+mn-ea"/>
                <a:cs typeface="+mn-cs"/>
              </a:rPr>
              <a:t>th</a:t>
            </a:r>
            <a:r>
              <a:rPr kumimoji="0" lang="en-US"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 February 2024 </a:t>
            </a:r>
            <a:endParaRPr kumimoji="0" lang="en-GB"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rPr>
              <a:t>Page </a:t>
            </a:r>
            <a:fld id="{B5009D1B-B038-439F-9F8E-50308A75E7B0}" type="slidenum">
              <a:rPr kumimoji="0" lang="de-DE" altLang="de-DE" sz="1000" b="0" i="0" u="none" strike="noStrike" kern="1200" cap="none" spc="0" normalizeH="0" baseline="0" noProof="0">
                <a:ln>
                  <a:noFill/>
                </a:ln>
                <a:solidFill>
                  <a:srgbClr val="717171"/>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de-DE" altLang="de-DE" sz="1000" b="0" i="0" u="none" strike="noStrike" kern="1200" cap="none" spc="0" normalizeH="0" baseline="0" noProof="0" dirty="0">
              <a:ln>
                <a:noFill/>
              </a:ln>
              <a:solidFill>
                <a:srgbClr val="717171"/>
              </a:solidFill>
              <a:effectLst/>
              <a:uLnTx/>
              <a:uFillTx/>
              <a:latin typeface="Arial" panose="020B0604020202020204" pitchFamily="34" charset="0"/>
              <a:ea typeface="+mn-ea"/>
              <a:cs typeface="+mn-cs"/>
            </a:endParaRPr>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Thank you for your audience</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545042" y="2348880"/>
            <a:ext cx="7776666" cy="3585168"/>
          </a:xfrm>
        </p:spPr>
        <p:txBody>
          <a:bodyPr/>
          <a:lstStyle/>
          <a:p>
            <a:pPr lvl="1">
              <a:buFont typeface="Wingdings" panose="05000000000000000000" pitchFamily="2" charset="2"/>
              <a:buChar char="Ø"/>
            </a:pPr>
            <a:r>
              <a:rPr lang="en-GB" altLang="de-DE" sz="1800" dirty="0"/>
              <a:t>Questions</a:t>
            </a:r>
          </a:p>
          <a:p>
            <a:pPr lvl="1">
              <a:buFont typeface="Wingdings" panose="05000000000000000000" pitchFamily="2" charset="2"/>
              <a:buChar char="Ø"/>
            </a:pPr>
            <a:r>
              <a:rPr lang="en-GB" altLang="de-DE" sz="1800" dirty="0"/>
              <a:t>Clarifications </a:t>
            </a:r>
          </a:p>
          <a:p>
            <a:pPr lvl="1">
              <a:buFont typeface="Wingdings" panose="05000000000000000000" pitchFamily="2" charset="2"/>
              <a:buChar char="Ø"/>
            </a:pPr>
            <a:r>
              <a:rPr lang="en-GB" altLang="de-DE" sz="1800" dirty="0"/>
              <a:t>More?</a:t>
            </a:r>
          </a:p>
          <a:p>
            <a:pPr>
              <a:buFont typeface="Wingdings" panose="05000000000000000000" pitchFamily="2" charset="2"/>
              <a:buChar char="Ø"/>
            </a:pPr>
            <a:endParaRPr lang="en-GB" altLang="de-DE" sz="1800"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UENR</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kumimoji="0" lang="en-GB" altLang="de-DE" sz="1800" b="0" i="0" u="none" strike="noStrike" kern="1200" cap="none" spc="0" normalizeH="0" baseline="0" noProof="0" dirty="0">
                <a:ln>
                  <a:noFill/>
                </a:ln>
                <a:solidFill>
                  <a:srgbClr val="C50E1F"/>
                </a:solidFill>
                <a:effectLst/>
                <a:uLnTx/>
                <a:uFillTx/>
                <a:latin typeface="Arial"/>
                <a:ea typeface="+mj-ea"/>
                <a:cs typeface="+mj-cs"/>
              </a:rPr>
              <a:t>A short about ProREG</a:t>
            </a:r>
          </a:p>
        </p:txBody>
      </p:sp>
      <p:grpSp>
        <p:nvGrpSpPr>
          <p:cNvPr id="15" name="Gruppieren 14">
            <a:extLst>
              <a:ext uri="{FF2B5EF4-FFF2-40B4-BE49-F238E27FC236}">
                <a16:creationId xmlns:a16="http://schemas.microsoft.com/office/drawing/2014/main" id="{F2D7F849-0D69-A064-99A0-AA66E101282C}"/>
              </a:ext>
            </a:extLst>
          </p:cNvPr>
          <p:cNvGrpSpPr/>
          <p:nvPr/>
        </p:nvGrpSpPr>
        <p:grpSpPr>
          <a:xfrm>
            <a:off x="6029491" y="6306091"/>
            <a:ext cx="3007005" cy="551909"/>
            <a:chOff x="5580112" y="6198086"/>
            <a:chExt cx="3007005" cy="551909"/>
          </a:xfrm>
        </p:grpSpPr>
        <p:pic>
          <p:nvPicPr>
            <p:cNvPr id="16" name="Grafik 15">
              <a:extLst>
                <a:ext uri="{FF2B5EF4-FFF2-40B4-BE49-F238E27FC236}">
                  <a16:creationId xmlns:a16="http://schemas.microsoft.com/office/drawing/2014/main" id="{F782B123-386F-2484-5C0D-9EFC03641CE7}"/>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680" t="18068" r="10454" b="14123"/>
            <a:stretch/>
          </p:blipFill>
          <p:spPr>
            <a:xfrm>
              <a:off x="6715009" y="6198086"/>
              <a:ext cx="1872108" cy="551909"/>
            </a:xfrm>
            <a:prstGeom prst="rect">
              <a:avLst/>
            </a:prstGeom>
          </p:spPr>
        </p:pic>
        <p:sp>
          <p:nvSpPr>
            <p:cNvPr id="18" name="Textfeld 17">
              <a:extLst>
                <a:ext uri="{FF2B5EF4-FFF2-40B4-BE49-F238E27FC236}">
                  <a16:creationId xmlns:a16="http://schemas.microsoft.com/office/drawing/2014/main" id="{CF2F014A-99B8-A20A-0F18-B8C398ED8F2D}"/>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9" name="Rectangle 2">
            <a:extLst>
              <a:ext uri="{FF2B5EF4-FFF2-40B4-BE49-F238E27FC236}">
                <a16:creationId xmlns:a16="http://schemas.microsoft.com/office/drawing/2014/main" id="{A59E3FAA-7C36-9AF9-4922-6D8C41ED3F0E}"/>
              </a:ext>
            </a:extLst>
          </p:cNvPr>
          <p:cNvSpPr txBox="1">
            <a:spLocks noChangeArrowheads="1"/>
          </p:cNvSpPr>
          <p:nvPr/>
        </p:nvSpPr>
        <p:spPr bwMode="auto">
          <a:xfrm>
            <a:off x="683568" y="4141777"/>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gn="ctr">
              <a:lnSpc>
                <a:spcPts val="2200"/>
              </a:lnSpc>
              <a:defRPr/>
            </a:pPr>
            <a:r>
              <a:rPr lang="en-GB" altLang="de-DE" dirty="0"/>
              <a:t>End of the first part</a:t>
            </a:r>
          </a:p>
        </p:txBody>
      </p:sp>
    </p:spTree>
    <p:extLst>
      <p:ext uri="{BB962C8B-B14F-4D97-AF65-F5344CB8AC3E}">
        <p14:creationId xmlns:p14="http://schemas.microsoft.com/office/powerpoint/2010/main" val="27427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750" y="4547858"/>
            <a:ext cx="8061325" cy="743280"/>
          </a:xfrm>
        </p:spPr>
        <p:txBody>
          <a:bodyPr/>
          <a:lstStyle/>
          <a:p>
            <a:r>
              <a:rPr lang="en-GB" altLang="de-DE" dirty="0"/>
              <a:t>Cooperation between Universities and Companies</a:t>
            </a:r>
            <a:br>
              <a:rPr lang="en-GB" altLang="de-DE" dirty="0"/>
            </a:br>
            <a:r>
              <a:rPr lang="en-GB" altLang="de-DE" dirty="0"/>
              <a:t>		- </a:t>
            </a:r>
            <a:r>
              <a:rPr lang="en-GB" altLang="de-DE" sz="2000" dirty="0"/>
              <a:t>German Experiences -</a:t>
            </a:r>
          </a:p>
        </p:txBody>
      </p:sp>
      <p:sp>
        <p:nvSpPr>
          <p:cNvPr id="2051" name="Rectangle 3"/>
          <p:cNvSpPr>
            <a:spLocks noGrp="1" noChangeArrowheads="1"/>
          </p:cNvSpPr>
          <p:nvPr>
            <p:ph type="subTitle" idx="1"/>
          </p:nvPr>
        </p:nvSpPr>
        <p:spPr>
          <a:xfrm>
            <a:off x="179512" y="5404268"/>
            <a:ext cx="8964488" cy="534570"/>
          </a:xfrm>
        </p:spPr>
        <p:txBody>
          <a:bodyPr/>
          <a:lstStyle/>
          <a:p>
            <a:r>
              <a:rPr lang="de-DE" altLang="de-DE" dirty="0"/>
              <a:t>Stefan Wolf | Associate Professor (Priv.Doz.) | at RCEES Stakeholder Engagement Workshop, 28.- 29.02.2024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7" y="1795842"/>
            <a:ext cx="8061325" cy="358560"/>
          </a:xfrm>
        </p:spPr>
        <p:txBody>
          <a:bodyPr/>
          <a:lstStyle/>
          <a:p>
            <a:r>
              <a:rPr lang="en-GB" dirty="0">
                <a:latin typeface="+mn-lt"/>
                <a:cs typeface="Calibri" panose="020F0502020204030204" pitchFamily="34" charset="0"/>
              </a:rPr>
              <a:t>Cooperation between Companies and Academia </a:t>
            </a:r>
            <a:endParaRPr lang="en-GB" sz="2000" dirty="0">
              <a:latin typeface="+mn-lt"/>
            </a:endParaRPr>
          </a:p>
        </p:txBody>
      </p:sp>
      <p:sp>
        <p:nvSpPr>
          <p:cNvPr id="3" name="Inhaltsplatzhalter 2"/>
          <p:cNvSpPr>
            <a:spLocks noGrp="1"/>
          </p:cNvSpPr>
          <p:nvPr>
            <p:ph idx="1"/>
          </p:nvPr>
        </p:nvSpPr>
        <p:spPr/>
        <p:txBody>
          <a:bodyPr/>
          <a:lstStyle/>
          <a:p>
            <a:pPr>
              <a:buFont typeface="Arial" panose="020B0604020202020204" pitchFamily="34" charset="0"/>
              <a:buChar char="•"/>
            </a:pPr>
            <a:endParaRPr lang="en-GB" sz="1800" dirty="0"/>
          </a:p>
          <a:p>
            <a:pPr>
              <a:buFont typeface="Arial" panose="020B0604020202020204" pitchFamily="34" charset="0"/>
              <a:buChar char="•"/>
            </a:pPr>
            <a:endParaRPr lang="en-GB" sz="1800" dirty="0"/>
          </a:p>
          <a:p>
            <a:pPr>
              <a:buFont typeface="Arial" panose="020B0604020202020204" pitchFamily="34" charset="0"/>
              <a:buChar char="•"/>
            </a:pPr>
            <a:r>
              <a:rPr lang="en-GB" sz="1800" dirty="0"/>
              <a:t>Overview of the framing conditions</a:t>
            </a:r>
            <a:br>
              <a:rPr lang="en-GB" sz="1800" dirty="0"/>
            </a:br>
            <a:endParaRPr lang="en-GB" sz="1800" dirty="0"/>
          </a:p>
          <a:p>
            <a:pPr>
              <a:buFont typeface="Arial" panose="020B0604020202020204" pitchFamily="34" charset="0"/>
              <a:buChar char="•"/>
            </a:pPr>
            <a:r>
              <a:rPr lang="en-GB" sz="1800" dirty="0"/>
              <a:t>Possible activities</a:t>
            </a:r>
            <a:br>
              <a:rPr lang="en-GB" sz="1800" dirty="0"/>
            </a:br>
            <a:endParaRPr lang="en-GB" sz="1800" dirty="0"/>
          </a:p>
          <a:p>
            <a:pPr>
              <a:buFont typeface="Arial" panose="020B0604020202020204" pitchFamily="34" charset="0"/>
              <a:buChar char="•"/>
            </a:pPr>
            <a:r>
              <a:rPr lang="en-GB" sz="1800" dirty="0"/>
              <a:t>Benefit for the companies</a:t>
            </a:r>
            <a:br>
              <a:rPr lang="en-GB" sz="1800" dirty="0"/>
            </a:br>
            <a:endParaRPr lang="en-GB" sz="1800" dirty="0"/>
          </a:p>
          <a:p>
            <a:pPr marL="963613" lvl="2" indent="0">
              <a:buNone/>
            </a:pPr>
            <a:r>
              <a:rPr lang="en-GB" sz="1800" dirty="0"/>
              <a:t>   for the academia</a:t>
            </a:r>
          </a:p>
        </p:txBody>
      </p:sp>
      <p:sp>
        <p:nvSpPr>
          <p:cNvPr id="4" name="Fußzeilenplatzhalter 3"/>
          <p:cNvSpPr>
            <a:spLocks noGrp="1"/>
          </p:cNvSpPr>
          <p:nvPr>
            <p:ph type="ftr" sz="quarter" idx="10"/>
          </p:nvPr>
        </p:nvSpPr>
        <p:spPr>
          <a:xfrm>
            <a:off x="539747" y="6012951"/>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
        <p:nvSpPr>
          <p:cNvPr id="5" name="Foliennummernplatzhalter 4"/>
          <p:cNvSpPr>
            <a:spLocks noGrp="1"/>
          </p:cNvSpPr>
          <p:nvPr>
            <p:ph type="sldNum" sz="quarter" idx="11"/>
          </p:nvPr>
        </p:nvSpPr>
        <p:spPr/>
        <p:txBody>
          <a:bodyPr/>
          <a:lstStyle/>
          <a:p>
            <a:r>
              <a:rPr lang="de-DE" altLang="de-DE" dirty="0"/>
              <a:t>Page 2 3</a:t>
            </a:r>
            <a:fld id="{32211CF8-E16F-43CE-AB70-6970E726F8AD}" type="slidenum">
              <a:rPr lang="de-DE" altLang="de-DE" smtClean="0"/>
              <a:t>9</a:t>
            </a:fld>
            <a:endParaRPr lang="de-DE" altLang="de-DE" dirty="0"/>
          </a:p>
        </p:txBody>
      </p:sp>
      <p:sp>
        <p:nvSpPr>
          <p:cNvPr id="8" name="Titel 1">
            <a:extLst>
              <a:ext uri="{FF2B5EF4-FFF2-40B4-BE49-F238E27FC236}">
                <a16:creationId xmlns:a16="http://schemas.microsoft.com/office/drawing/2014/main" id="{E3103A36-0BBD-4E0D-85DA-16961E228FBE}"/>
              </a:ext>
            </a:extLst>
          </p:cNvPr>
          <p:cNvSpPr txBox="1">
            <a:spLocks/>
          </p:cNvSpPr>
          <p:nvPr/>
        </p:nvSpPr>
        <p:spPr bwMode="auto">
          <a:xfrm>
            <a:off x="539748" y="165796"/>
            <a:ext cx="8061325" cy="32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de-DE" sz="1400" dirty="0">
                <a:latin typeface="+mn-lt"/>
                <a:cs typeface="Calibri" panose="020F0502020204030204" pitchFamily="34" charset="0"/>
              </a:rPr>
              <a:t>Structure</a:t>
            </a:r>
            <a:endParaRPr lang="de-DE" sz="1400" dirty="0">
              <a:latin typeface="+mn-lt"/>
            </a:endParaRPr>
          </a:p>
        </p:txBody>
      </p:sp>
      <p:grpSp>
        <p:nvGrpSpPr>
          <p:cNvPr id="6" name="Gruppieren 5">
            <a:extLst>
              <a:ext uri="{FF2B5EF4-FFF2-40B4-BE49-F238E27FC236}">
                <a16:creationId xmlns:a16="http://schemas.microsoft.com/office/drawing/2014/main" id="{3CFE39F3-61FA-4FC9-E6FE-2EB214B90907}"/>
              </a:ext>
            </a:extLst>
          </p:cNvPr>
          <p:cNvGrpSpPr/>
          <p:nvPr/>
        </p:nvGrpSpPr>
        <p:grpSpPr>
          <a:xfrm>
            <a:off x="6084168" y="6306091"/>
            <a:ext cx="3007005" cy="551909"/>
            <a:chOff x="5580112" y="6198086"/>
            <a:chExt cx="3007005" cy="551909"/>
          </a:xfrm>
        </p:grpSpPr>
        <p:pic>
          <p:nvPicPr>
            <p:cNvPr id="7" name="Grafik 6">
              <a:extLst>
                <a:ext uri="{FF2B5EF4-FFF2-40B4-BE49-F238E27FC236}">
                  <a16:creationId xmlns:a16="http://schemas.microsoft.com/office/drawing/2014/main" id="{1310B7FA-6D9D-A7AE-F58F-8C50F9A806B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680" t="18068" r="10454" b="14123"/>
            <a:stretch/>
          </p:blipFill>
          <p:spPr>
            <a:xfrm>
              <a:off x="6715009" y="6198086"/>
              <a:ext cx="1872108" cy="551909"/>
            </a:xfrm>
            <a:prstGeom prst="rect">
              <a:avLst/>
            </a:prstGeom>
          </p:spPr>
        </p:pic>
        <p:sp>
          <p:nvSpPr>
            <p:cNvPr id="9" name="Textfeld 8">
              <a:extLst>
                <a:ext uri="{FF2B5EF4-FFF2-40B4-BE49-F238E27FC236}">
                  <a16:creationId xmlns:a16="http://schemas.microsoft.com/office/drawing/2014/main" id="{254D18F4-3652-DC9A-E58D-7D82497B3EA9}"/>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151284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888" y="4145501"/>
            <a:ext cx="7886700" cy="416974"/>
          </a:xfrm>
        </p:spPr>
        <p:txBody>
          <a:bodyPr/>
          <a:lstStyle/>
          <a:p>
            <a:r>
              <a:rPr lang="en-GB" sz="4000" dirty="0"/>
              <a:t>The framing conditions</a:t>
            </a:r>
          </a:p>
        </p:txBody>
      </p:sp>
      <p:sp>
        <p:nvSpPr>
          <p:cNvPr id="5" name="Foliennummernplatzhalter 4"/>
          <p:cNvSpPr>
            <a:spLocks noGrp="1"/>
          </p:cNvSpPr>
          <p:nvPr>
            <p:ph type="sldNum" sz="quarter" idx="11"/>
          </p:nvPr>
        </p:nvSpPr>
        <p:spPr/>
        <p:txBody>
          <a:bodyPr/>
          <a:lstStyle/>
          <a:p>
            <a:r>
              <a:rPr lang="de-DE" altLang="de-DE" dirty="0"/>
              <a:t>Page 3 4</a:t>
            </a:r>
            <a:fld id="{5CB951DF-ED8E-4089-A9DA-7345A305D40B}" type="slidenum">
              <a:rPr lang="de-DE" altLang="de-DE" smtClean="0"/>
              <a:t>10</a:t>
            </a:fld>
            <a:endParaRPr lang="de-DE" altLang="de-DE" dirty="0"/>
          </a:p>
        </p:txBody>
      </p:sp>
      <p:grpSp>
        <p:nvGrpSpPr>
          <p:cNvPr id="4" name="Gruppieren 3">
            <a:extLst>
              <a:ext uri="{FF2B5EF4-FFF2-40B4-BE49-F238E27FC236}">
                <a16:creationId xmlns:a16="http://schemas.microsoft.com/office/drawing/2014/main" id="{02275463-49EC-85CD-5FCC-608782D471B7}"/>
              </a:ext>
            </a:extLst>
          </p:cNvPr>
          <p:cNvGrpSpPr/>
          <p:nvPr/>
        </p:nvGrpSpPr>
        <p:grpSpPr>
          <a:xfrm>
            <a:off x="6029491" y="6306091"/>
            <a:ext cx="3007005" cy="551909"/>
            <a:chOff x="5580112" y="6198086"/>
            <a:chExt cx="3007005" cy="551909"/>
          </a:xfrm>
        </p:grpSpPr>
        <p:pic>
          <p:nvPicPr>
            <p:cNvPr id="7" name="Grafik 6">
              <a:extLst>
                <a:ext uri="{FF2B5EF4-FFF2-40B4-BE49-F238E27FC236}">
                  <a16:creationId xmlns:a16="http://schemas.microsoft.com/office/drawing/2014/main" id="{40ADABCB-EA37-3D2A-AD67-D8999CE60B9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680" t="18068" r="10454" b="14123"/>
            <a:stretch/>
          </p:blipFill>
          <p:spPr>
            <a:xfrm>
              <a:off x="6715009" y="6198086"/>
              <a:ext cx="1872108" cy="551909"/>
            </a:xfrm>
            <a:prstGeom prst="rect">
              <a:avLst/>
            </a:prstGeom>
          </p:spPr>
        </p:pic>
        <p:sp>
          <p:nvSpPr>
            <p:cNvPr id="8" name="Textfeld 7">
              <a:extLst>
                <a:ext uri="{FF2B5EF4-FFF2-40B4-BE49-F238E27FC236}">
                  <a16:creationId xmlns:a16="http://schemas.microsoft.com/office/drawing/2014/main" id="{84B53562-0030-0198-5F3A-89947885FCB3}"/>
                </a:ext>
              </a:extLst>
            </p:cNvPr>
            <p:cNvSpPr txBox="1"/>
            <p:nvPr/>
          </p:nvSpPr>
          <p:spPr>
            <a:xfrm>
              <a:off x="5580112" y="6319488"/>
              <a:ext cx="1512168"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Funded</a:t>
              </a: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by</a:t>
              </a:r>
              <a:endPar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pSp>
      <p:sp>
        <p:nvSpPr>
          <p:cNvPr id="9" name="Fußzeilenplatzhalter 3">
            <a:extLst>
              <a:ext uri="{FF2B5EF4-FFF2-40B4-BE49-F238E27FC236}">
                <a16:creationId xmlns:a16="http://schemas.microsoft.com/office/drawing/2014/main" id="{5E309DC3-B1BA-7A62-3A69-075A96ECD328}"/>
              </a:ext>
            </a:extLst>
          </p:cNvPr>
          <p:cNvSpPr>
            <a:spLocks noGrp="1"/>
          </p:cNvSpPr>
          <p:nvPr>
            <p:ph type="ftr" sz="quarter" idx="10"/>
          </p:nvPr>
        </p:nvSpPr>
        <p:spPr>
          <a:xfrm>
            <a:off x="539747" y="6012951"/>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8110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20">
            <a:extLst>
              <a:ext uri="{FF2B5EF4-FFF2-40B4-BE49-F238E27FC236}">
                <a16:creationId xmlns:a16="http://schemas.microsoft.com/office/drawing/2014/main" id="{8271975E-371A-8BF3-3E3C-FF2299E99233}"/>
              </a:ext>
            </a:extLst>
          </p:cNvPr>
          <p:cNvSpPr>
            <a:spLocks noGrp="1" noChangeArrowheads="1"/>
          </p:cNvSpPr>
          <p:nvPr>
            <p:ph idx="1"/>
          </p:nvPr>
        </p:nvSpPr>
        <p:spPr bwMode="auto">
          <a:xfrm>
            <a:off x="611560" y="2060848"/>
            <a:ext cx="8061325" cy="364172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nSpc>
                <a:spcPct val="114000"/>
              </a:lnSpc>
              <a:spcBef>
                <a:spcPts val="0"/>
              </a:spcBef>
              <a:spcAft>
                <a:spcPts val="600"/>
              </a:spcAft>
              <a:buBlip>
                <a:blip r:embed="rId3"/>
              </a:buBlip>
              <a:defRPr/>
            </a:pPr>
            <a:r>
              <a:rPr lang="en-GB" sz="2000" dirty="0"/>
              <a:t>The cooperations‘ intensity differs between the two types of universities in Germany:</a:t>
            </a:r>
          </a:p>
          <a:p>
            <a:pPr marL="882650" marR="0" lvl="1" indent="-342900" algn="l" defTabSz="914400" rtl="0" eaLnBrk="1" fontAlgn="base" latinLnBrk="0" hangingPunct="1">
              <a:lnSpc>
                <a:spcPct val="114000"/>
              </a:lnSpc>
              <a:spcBef>
                <a:spcPts val="0"/>
              </a:spcBef>
              <a:spcAft>
                <a:spcPts val="600"/>
              </a:spcAft>
              <a:buClrTx/>
              <a:buSzTx/>
              <a:buFont typeface="+mj-lt"/>
              <a:buAutoNum type="arabicParenR"/>
              <a:tabLst/>
              <a:defRPr/>
            </a:pPr>
            <a:r>
              <a:rPr kumimoji="0" lang="en-GB" sz="1800" b="0" i="0" u="none" strike="noStrike" kern="1200" cap="none" spc="0" normalizeH="0" baseline="0" noProof="0" dirty="0">
                <a:ln>
                  <a:noFill/>
                </a:ln>
                <a:solidFill>
                  <a:srgbClr val="000000"/>
                </a:solidFill>
                <a:effectLst/>
                <a:uLnTx/>
                <a:uFillTx/>
              </a:rPr>
              <a:t>Universities of Applied sciences offers vocational (professional) education on scientific bases</a:t>
            </a:r>
          </a:p>
          <a:p>
            <a:pPr marL="882650" marR="0" lvl="1" indent="-342900" algn="l" defTabSz="914400" rtl="0" eaLnBrk="1" fontAlgn="base" latinLnBrk="0" hangingPunct="1">
              <a:lnSpc>
                <a:spcPct val="114000"/>
              </a:lnSpc>
              <a:spcBef>
                <a:spcPts val="0"/>
              </a:spcBef>
              <a:spcAft>
                <a:spcPts val="600"/>
              </a:spcAft>
              <a:buClrTx/>
              <a:buSzTx/>
              <a:buFont typeface="+mj-lt"/>
              <a:buAutoNum type="arabicParenR"/>
              <a:tabLst/>
              <a:defRPr/>
            </a:pPr>
            <a:r>
              <a:rPr kumimoji="0" lang="en-GB" sz="1800" b="0" i="0" u="none" strike="noStrike" kern="1200" cap="none" spc="0" normalizeH="0" baseline="0" noProof="0" dirty="0">
                <a:ln>
                  <a:noFill/>
                </a:ln>
                <a:solidFill>
                  <a:srgbClr val="000000"/>
                </a:solidFill>
                <a:effectLst/>
                <a:uLnTx/>
                <a:uFillTx/>
              </a:rPr>
              <a:t>The full academic universities offers academic graduation (Bachelor, Master, PhD) in academic subjects e.g. natural sciences, engineering, but also philosophy etc. </a:t>
            </a:r>
            <a:endParaRPr lang="en-US" sz="1800" dirty="0"/>
          </a:p>
        </p:txBody>
      </p:sp>
      <p:sp>
        <p:nvSpPr>
          <p:cNvPr id="5124" name="Foliennummernplatzhalter 6">
            <a:extLst>
              <a:ext uri="{FF2B5EF4-FFF2-40B4-BE49-F238E27FC236}">
                <a16:creationId xmlns:a16="http://schemas.microsoft.com/office/drawing/2014/main" id="{2124FE92-558D-2B47-9074-437C0EFD7B7A}"/>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11</a:t>
            </a:fld>
            <a:endParaRPr lang="de-DE" altLang="de-DE" dirty="0"/>
          </a:p>
        </p:txBody>
      </p:sp>
      <p:sp>
        <p:nvSpPr>
          <p:cNvPr id="6" name="Titel 5">
            <a:extLst>
              <a:ext uri="{FF2B5EF4-FFF2-40B4-BE49-F238E27FC236}">
                <a16:creationId xmlns:a16="http://schemas.microsoft.com/office/drawing/2014/main" id="{6A8C5BEA-9B2C-95FE-2A7E-7C597461DE6A}"/>
              </a:ext>
            </a:extLst>
          </p:cNvPr>
          <p:cNvSpPr txBox="1">
            <a:spLocks/>
          </p:cNvSpPr>
          <p:nvPr/>
        </p:nvSpPr>
        <p:spPr bwMode="auto">
          <a:xfrm>
            <a:off x="539749" y="1289796"/>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Generally, the institutional environment is very beneficial for cooperation </a:t>
            </a:r>
          </a:p>
        </p:txBody>
      </p:sp>
      <p:sp>
        <p:nvSpPr>
          <p:cNvPr id="8" name="Titel 5">
            <a:extLst>
              <a:ext uri="{FF2B5EF4-FFF2-40B4-BE49-F238E27FC236}">
                <a16:creationId xmlns:a16="http://schemas.microsoft.com/office/drawing/2014/main" id="{71EA3B3B-09C1-F647-2EB0-C7CE81A310AC}"/>
              </a:ext>
            </a:extLst>
          </p:cNvPr>
          <p:cNvSpPr txBox="1">
            <a:spLocks/>
          </p:cNvSpPr>
          <p:nvPr/>
        </p:nvSpPr>
        <p:spPr bwMode="auto">
          <a:xfrm>
            <a:off x="527755" y="124650"/>
            <a:ext cx="8061325" cy="3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dirty="0"/>
              <a:t>Framing conditions</a:t>
            </a:r>
          </a:p>
        </p:txBody>
      </p:sp>
      <p:sp>
        <p:nvSpPr>
          <p:cNvPr id="3" name="Fußzeilenplatzhalter 3">
            <a:extLst>
              <a:ext uri="{FF2B5EF4-FFF2-40B4-BE49-F238E27FC236}">
                <a16:creationId xmlns:a16="http://schemas.microsoft.com/office/drawing/2014/main" id="{8DB694B3-BAB2-C8C9-AC97-534095AD75A6}"/>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ACD3E-69EB-583E-B1A9-EEC9E9BC96A1}"/>
            </a:ext>
          </a:extLst>
        </p:cNvPr>
        <p:cNvGrpSpPr/>
        <p:nvPr/>
      </p:nvGrpSpPr>
      <p:grpSpPr>
        <a:xfrm>
          <a:off x="0" y="0"/>
          <a:ext cx="0" cy="0"/>
          <a:chOff x="0" y="0"/>
          <a:chExt cx="0" cy="0"/>
        </a:xfrm>
      </p:grpSpPr>
      <p:sp>
        <p:nvSpPr>
          <p:cNvPr id="4103" name="Rectangle 20">
            <a:extLst>
              <a:ext uri="{FF2B5EF4-FFF2-40B4-BE49-F238E27FC236}">
                <a16:creationId xmlns:a16="http://schemas.microsoft.com/office/drawing/2014/main" id="{39982EB7-3C30-C448-8B6A-CC4F1E0DBEAD}"/>
              </a:ext>
            </a:extLst>
          </p:cNvPr>
          <p:cNvSpPr>
            <a:spLocks noGrp="1" noChangeArrowheads="1"/>
          </p:cNvSpPr>
          <p:nvPr>
            <p:ph idx="1"/>
          </p:nvPr>
        </p:nvSpPr>
        <p:spPr bwMode="auto">
          <a:xfrm>
            <a:off x="611560" y="2060848"/>
            <a:ext cx="8061325" cy="364172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14000"/>
              </a:lnSpc>
              <a:spcBef>
                <a:spcPts val="0"/>
              </a:spcBef>
              <a:spcAft>
                <a:spcPts val="600"/>
              </a:spcAft>
              <a:buFontTx/>
              <a:buBlip>
                <a:blip r:embed="rId3"/>
              </a:buBlip>
              <a:defRPr/>
            </a:pPr>
            <a:r>
              <a:rPr lang="en-US" sz="1800" dirty="0">
                <a:sym typeface="Wingdings" pitchFamily="2" charset="2"/>
              </a:rPr>
              <a:t>At 1 (UAS): the cooperation is the key of the teaching and the self-esteem as an institution, Professors need obligatory several years of practical experiences in the related businesses.</a:t>
            </a:r>
          </a:p>
          <a:p>
            <a:pPr eaLnBrk="1" hangingPunct="1">
              <a:lnSpc>
                <a:spcPct val="114000"/>
              </a:lnSpc>
              <a:spcBef>
                <a:spcPts val="0"/>
              </a:spcBef>
              <a:spcAft>
                <a:spcPts val="600"/>
              </a:spcAft>
              <a:buFontTx/>
              <a:buBlip>
                <a:blip r:embed="rId3"/>
              </a:buBlip>
              <a:defRPr/>
            </a:pPr>
            <a:endParaRPr lang="en-US" sz="1800" dirty="0">
              <a:sym typeface="Wingdings" pitchFamily="2" charset="2"/>
            </a:endParaRPr>
          </a:p>
          <a:p>
            <a:pPr eaLnBrk="1" hangingPunct="1">
              <a:lnSpc>
                <a:spcPct val="114000"/>
              </a:lnSpc>
              <a:spcBef>
                <a:spcPts val="0"/>
              </a:spcBef>
              <a:spcAft>
                <a:spcPts val="600"/>
              </a:spcAft>
              <a:buFontTx/>
              <a:buBlip>
                <a:blip r:embed="rId3"/>
              </a:buBlip>
              <a:defRPr/>
            </a:pPr>
            <a:r>
              <a:rPr lang="en-US" sz="1800" dirty="0">
                <a:sym typeface="Wingdings" pitchFamily="2" charset="2"/>
              </a:rPr>
              <a:t>At 2 (full Universities) : the cooperations depend on the subjects and the personnel of the departments, but specifically at the </a:t>
            </a:r>
            <a:r>
              <a:rPr lang="en-US" sz="1800" dirty="0" err="1">
                <a:sym typeface="Wingdings" pitchFamily="2" charset="2"/>
              </a:rPr>
              <a:t>Technische</a:t>
            </a:r>
            <a:r>
              <a:rPr lang="en-US" sz="1800" dirty="0">
                <a:sym typeface="Wingdings" pitchFamily="2" charset="2"/>
              </a:rPr>
              <a:t> </a:t>
            </a:r>
            <a:r>
              <a:rPr lang="en-US" sz="1800" dirty="0" err="1">
                <a:sym typeface="Wingdings" pitchFamily="2" charset="2"/>
              </a:rPr>
              <a:t>Universitäten</a:t>
            </a:r>
            <a:r>
              <a:rPr lang="en-US" sz="1800" dirty="0">
                <a:sym typeface="Wingdings" pitchFamily="2" charset="2"/>
              </a:rPr>
              <a:t> the cooperation in natural science and engineering is very close.</a:t>
            </a:r>
          </a:p>
        </p:txBody>
      </p:sp>
      <p:sp>
        <p:nvSpPr>
          <p:cNvPr id="5124" name="Foliennummernplatzhalter 6">
            <a:extLst>
              <a:ext uri="{FF2B5EF4-FFF2-40B4-BE49-F238E27FC236}">
                <a16:creationId xmlns:a16="http://schemas.microsoft.com/office/drawing/2014/main" id="{D9A157C4-BB91-7E81-8ECE-B404089729E7}"/>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12</a:t>
            </a:fld>
            <a:endParaRPr lang="de-DE" altLang="de-DE" dirty="0"/>
          </a:p>
        </p:txBody>
      </p:sp>
      <p:sp>
        <p:nvSpPr>
          <p:cNvPr id="6" name="Titel 5">
            <a:extLst>
              <a:ext uri="{FF2B5EF4-FFF2-40B4-BE49-F238E27FC236}">
                <a16:creationId xmlns:a16="http://schemas.microsoft.com/office/drawing/2014/main" id="{DB18FEC4-EE1B-1312-6814-357C7381F17A}"/>
              </a:ext>
            </a:extLst>
          </p:cNvPr>
          <p:cNvSpPr txBox="1">
            <a:spLocks/>
          </p:cNvSpPr>
          <p:nvPr/>
        </p:nvSpPr>
        <p:spPr bwMode="auto">
          <a:xfrm>
            <a:off x="539749" y="1289796"/>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Generally, the institutional environment is very beneficial for cooperation </a:t>
            </a:r>
          </a:p>
        </p:txBody>
      </p:sp>
      <p:sp>
        <p:nvSpPr>
          <p:cNvPr id="8" name="Titel 5">
            <a:extLst>
              <a:ext uri="{FF2B5EF4-FFF2-40B4-BE49-F238E27FC236}">
                <a16:creationId xmlns:a16="http://schemas.microsoft.com/office/drawing/2014/main" id="{079F47D4-EF47-49D0-FD86-436B32883B44}"/>
              </a:ext>
            </a:extLst>
          </p:cNvPr>
          <p:cNvSpPr txBox="1">
            <a:spLocks/>
          </p:cNvSpPr>
          <p:nvPr/>
        </p:nvSpPr>
        <p:spPr bwMode="auto">
          <a:xfrm>
            <a:off x="527755" y="124650"/>
            <a:ext cx="8061325" cy="3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dirty="0"/>
              <a:t>Framing conditions</a:t>
            </a:r>
          </a:p>
        </p:txBody>
      </p:sp>
      <p:sp>
        <p:nvSpPr>
          <p:cNvPr id="3" name="Fußzeilenplatzhalter 3">
            <a:extLst>
              <a:ext uri="{FF2B5EF4-FFF2-40B4-BE49-F238E27FC236}">
                <a16:creationId xmlns:a16="http://schemas.microsoft.com/office/drawing/2014/main" id="{5A5DD0FA-00BB-611E-0591-D4EEE9F92170}"/>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2240310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8C2DA-EF14-7D25-10C8-33F81C548B80}"/>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77AE2159-4F64-4AE9-1B73-9CE96F8ABBB7}"/>
              </a:ext>
            </a:extLst>
          </p:cNvPr>
          <p:cNvSpPr>
            <a:spLocks noGrp="1"/>
          </p:cNvSpPr>
          <p:nvPr>
            <p:ph type="title"/>
          </p:nvPr>
        </p:nvSpPr>
        <p:spPr>
          <a:xfrm>
            <a:off x="546906" y="116632"/>
            <a:ext cx="8061325" cy="381000"/>
          </a:xfrm>
        </p:spPr>
        <p:txBody>
          <a:bodyPr/>
          <a:lstStyle/>
          <a:p>
            <a:r>
              <a:rPr lang="en-GB" dirty="0"/>
              <a:t>Possible activities within a cooperation</a:t>
            </a:r>
          </a:p>
        </p:txBody>
      </p:sp>
      <p:sp>
        <p:nvSpPr>
          <p:cNvPr id="4103" name="Rectangle 20">
            <a:extLst>
              <a:ext uri="{FF2B5EF4-FFF2-40B4-BE49-F238E27FC236}">
                <a16:creationId xmlns:a16="http://schemas.microsoft.com/office/drawing/2014/main" id="{88A032A4-B525-B2E5-BDF4-D6A45024A9E8}"/>
              </a:ext>
            </a:extLst>
          </p:cNvPr>
          <p:cNvSpPr>
            <a:spLocks noGrp="1" noChangeArrowheads="1"/>
          </p:cNvSpPr>
          <p:nvPr>
            <p:ph idx="1"/>
          </p:nvPr>
        </p:nvSpPr>
        <p:spPr bwMode="auto">
          <a:xfrm>
            <a:off x="536815" y="1679996"/>
            <a:ext cx="8283657" cy="364172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50000"/>
              </a:lnSpc>
              <a:spcAft>
                <a:spcPts val="600"/>
              </a:spcAft>
              <a:buFontTx/>
              <a:buBlip>
                <a:blip r:embed="rId2"/>
              </a:buBlip>
              <a:defRPr/>
            </a:pPr>
            <a:r>
              <a:rPr lang="en-US" sz="1800" dirty="0"/>
              <a:t>Mostly, the cooperation is based on the personal relations of the head of the scientific unit, regularly a full professor, we can term it personalized cooperation</a:t>
            </a:r>
          </a:p>
          <a:p>
            <a:pPr eaLnBrk="1" hangingPunct="1">
              <a:lnSpc>
                <a:spcPct val="150000"/>
              </a:lnSpc>
              <a:spcAft>
                <a:spcPts val="600"/>
              </a:spcAft>
              <a:buFontTx/>
              <a:buBlip>
                <a:blip r:embed="rId2"/>
              </a:buBlip>
              <a:defRPr/>
            </a:pPr>
            <a:r>
              <a:rPr lang="en-US" sz="1800" dirty="0">
                <a:sym typeface="Wingdings" pitchFamily="2" charset="2"/>
              </a:rPr>
              <a:t>In some cases the cooperation is initiated and organized by university leading staff e.g. rector in cases like cooperating institutes or departments (TU Berlin has such an academic unit for the cooperations with the unions)  structural cooperation</a:t>
            </a:r>
          </a:p>
          <a:p>
            <a:pPr eaLnBrk="1" hangingPunct="1">
              <a:lnSpc>
                <a:spcPct val="150000"/>
              </a:lnSpc>
              <a:spcAft>
                <a:spcPts val="600"/>
              </a:spcAft>
              <a:buFontTx/>
              <a:buBlip>
                <a:blip r:embed="rId2"/>
              </a:buBlip>
              <a:defRPr/>
            </a:pPr>
            <a:r>
              <a:rPr lang="en-US" sz="1800" dirty="0">
                <a:sym typeface="Wingdings" pitchFamily="2" charset="2"/>
              </a:rPr>
              <a:t>And the in-between is the personalized structural cooperation e.g. if a company will cover a professor position or the costs of a “department” one will have the personal relations and also the strong involvement of faculty staff (dean etc.) and higher university administration</a:t>
            </a:r>
            <a:endParaRPr lang="de-DE" sz="1800" dirty="0"/>
          </a:p>
        </p:txBody>
      </p:sp>
      <p:sp>
        <p:nvSpPr>
          <p:cNvPr id="5124" name="Foliennummernplatzhalter 6">
            <a:extLst>
              <a:ext uri="{FF2B5EF4-FFF2-40B4-BE49-F238E27FC236}">
                <a16:creationId xmlns:a16="http://schemas.microsoft.com/office/drawing/2014/main" id="{AFF7129A-B130-A54A-F72D-3AAF26D4B7C8}"/>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13</a:t>
            </a:fld>
            <a:endParaRPr lang="de-DE" altLang="de-DE"/>
          </a:p>
        </p:txBody>
      </p:sp>
      <p:sp>
        <p:nvSpPr>
          <p:cNvPr id="5" name="Titel 5">
            <a:extLst>
              <a:ext uri="{FF2B5EF4-FFF2-40B4-BE49-F238E27FC236}">
                <a16:creationId xmlns:a16="http://schemas.microsoft.com/office/drawing/2014/main" id="{621CA3C2-7FC0-A284-6100-44144655A92F}"/>
              </a:ext>
            </a:extLst>
          </p:cNvPr>
          <p:cNvSpPr txBox="1">
            <a:spLocks/>
          </p:cNvSpPr>
          <p:nvPr/>
        </p:nvSpPr>
        <p:spPr bwMode="auto">
          <a:xfrm>
            <a:off x="536815" y="1235579"/>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In general, how the cooperation comes about</a:t>
            </a:r>
          </a:p>
        </p:txBody>
      </p:sp>
      <p:sp>
        <p:nvSpPr>
          <p:cNvPr id="2" name="Fußzeilenplatzhalter 3">
            <a:extLst>
              <a:ext uri="{FF2B5EF4-FFF2-40B4-BE49-F238E27FC236}">
                <a16:creationId xmlns:a16="http://schemas.microsoft.com/office/drawing/2014/main" id="{3DBFE352-1E9C-D221-5DB2-0A1B3DCF896F}"/>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68257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75DE6-14BE-95A7-CEE1-0C0FEA52FE8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F3E4B05-5B7F-38EC-7445-9D43BA8F8264}"/>
              </a:ext>
            </a:extLst>
          </p:cNvPr>
          <p:cNvSpPr>
            <a:spLocks noGrp="1"/>
          </p:cNvSpPr>
          <p:nvPr>
            <p:ph type="title"/>
          </p:nvPr>
        </p:nvSpPr>
        <p:spPr>
          <a:xfrm>
            <a:off x="546906" y="116632"/>
            <a:ext cx="8061325" cy="381000"/>
          </a:xfrm>
        </p:spPr>
        <p:txBody>
          <a:bodyPr/>
          <a:lstStyle/>
          <a:p>
            <a:r>
              <a:rPr lang="en-GB" dirty="0"/>
              <a:t>Possible activities within a cooperation</a:t>
            </a:r>
          </a:p>
        </p:txBody>
      </p:sp>
      <p:sp>
        <p:nvSpPr>
          <p:cNvPr id="4103" name="Rectangle 20">
            <a:extLst>
              <a:ext uri="{FF2B5EF4-FFF2-40B4-BE49-F238E27FC236}">
                <a16:creationId xmlns:a16="http://schemas.microsoft.com/office/drawing/2014/main" id="{EAE692B8-F54B-EB84-4F7A-219C4C371812}"/>
              </a:ext>
            </a:extLst>
          </p:cNvPr>
          <p:cNvSpPr>
            <a:spLocks noGrp="1" noChangeArrowheads="1"/>
          </p:cNvSpPr>
          <p:nvPr>
            <p:ph idx="1"/>
          </p:nvPr>
        </p:nvSpPr>
        <p:spPr bwMode="auto">
          <a:xfrm>
            <a:off x="539750" y="1706502"/>
            <a:ext cx="8061325" cy="4674826"/>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50000"/>
              </a:lnSpc>
              <a:spcAft>
                <a:spcPts val="600"/>
              </a:spcAft>
              <a:buFontTx/>
              <a:buBlip>
                <a:blip r:embed="rId2"/>
              </a:buBlip>
              <a:defRPr/>
            </a:pPr>
            <a:r>
              <a:rPr lang="en-GB" sz="1800" dirty="0"/>
              <a:t>Seminars with case-studies form business reality (occasionally with personal involvement of company-staff for teaching)</a:t>
            </a:r>
          </a:p>
          <a:p>
            <a:pPr eaLnBrk="1" hangingPunct="1">
              <a:lnSpc>
                <a:spcPct val="150000"/>
              </a:lnSpc>
              <a:spcAft>
                <a:spcPts val="600"/>
              </a:spcAft>
              <a:buFontTx/>
              <a:buBlip>
                <a:blip r:embed="rId2"/>
              </a:buBlip>
              <a:defRPr/>
            </a:pPr>
            <a:r>
              <a:rPr lang="en-GB" sz="1800" dirty="0"/>
              <a:t>Work task for students from the business processes</a:t>
            </a:r>
          </a:p>
          <a:p>
            <a:pPr eaLnBrk="1" hangingPunct="1">
              <a:lnSpc>
                <a:spcPct val="150000"/>
              </a:lnSpc>
              <a:spcAft>
                <a:spcPts val="600"/>
              </a:spcAft>
              <a:buFontTx/>
              <a:buBlip>
                <a:blip r:embed="rId2"/>
              </a:buBlip>
              <a:defRPr/>
            </a:pPr>
            <a:r>
              <a:rPr lang="en-GB" sz="1800" dirty="0"/>
              <a:t>Developer workshops for Entrepreneurship-</a:t>
            </a:r>
            <a:r>
              <a:rPr lang="en-GB" sz="1800" dirty="0" err="1"/>
              <a:t>Aktivities</a:t>
            </a:r>
            <a:r>
              <a:rPr lang="en-GB" sz="1800" dirty="0"/>
              <a:t>; Maker-Spaces etc.</a:t>
            </a:r>
          </a:p>
          <a:p>
            <a:pPr eaLnBrk="1" hangingPunct="1">
              <a:lnSpc>
                <a:spcPct val="150000"/>
              </a:lnSpc>
              <a:spcAft>
                <a:spcPts val="600"/>
              </a:spcAft>
              <a:buFontTx/>
              <a:buBlip>
                <a:blip r:embed="rId2"/>
              </a:buBlip>
              <a:defRPr/>
            </a:pPr>
            <a:r>
              <a:rPr lang="en-GB" sz="1800" dirty="0"/>
              <a:t>Project work</a:t>
            </a:r>
          </a:p>
          <a:p>
            <a:pPr eaLnBrk="1" hangingPunct="1">
              <a:lnSpc>
                <a:spcPct val="150000"/>
              </a:lnSpc>
              <a:spcAft>
                <a:spcPts val="600"/>
              </a:spcAft>
              <a:buFontTx/>
              <a:buBlip>
                <a:blip r:embed="rId2"/>
              </a:buBlip>
              <a:defRPr/>
            </a:pPr>
            <a:r>
              <a:rPr lang="en-GB" sz="1800" dirty="0"/>
              <a:t>Internships in companies (with or without curricular and didactical cohesions) </a:t>
            </a:r>
            <a:r>
              <a:rPr lang="en-GB" sz="1800" dirty="0">
                <a:sym typeface="Wingdings" panose="05000000000000000000" pitchFamily="2" charset="2"/>
              </a:rPr>
              <a:t> Dual Studies</a:t>
            </a:r>
            <a:r>
              <a:rPr lang="en-GB" sz="1800" dirty="0"/>
              <a:t> </a:t>
            </a:r>
          </a:p>
          <a:p>
            <a:pPr>
              <a:lnSpc>
                <a:spcPct val="150000"/>
              </a:lnSpc>
              <a:spcAft>
                <a:spcPts val="600"/>
              </a:spcAft>
              <a:buBlip>
                <a:blip r:embed="rId2"/>
              </a:buBlip>
              <a:defRPr/>
            </a:pPr>
            <a:r>
              <a:rPr lang="en-GB" sz="1800" dirty="0"/>
              <a:t>Study- or Seminar-Work-tasks in cooperation with companies or organisations like communities, associations etc.</a:t>
            </a:r>
          </a:p>
          <a:p>
            <a:pPr>
              <a:lnSpc>
                <a:spcPct val="150000"/>
              </a:lnSpc>
              <a:spcAft>
                <a:spcPts val="600"/>
              </a:spcAft>
              <a:buBlip>
                <a:blip r:embed="rId2"/>
              </a:buBlip>
              <a:defRPr/>
            </a:pPr>
            <a:r>
              <a:rPr lang="en-GB" sz="1800" dirty="0"/>
              <a:t>Common application for funding of research projects</a:t>
            </a:r>
          </a:p>
        </p:txBody>
      </p:sp>
      <p:sp>
        <p:nvSpPr>
          <p:cNvPr id="5124" name="Foliennummernplatzhalter 6">
            <a:extLst>
              <a:ext uri="{FF2B5EF4-FFF2-40B4-BE49-F238E27FC236}">
                <a16:creationId xmlns:a16="http://schemas.microsoft.com/office/drawing/2014/main" id="{130396F1-3BBF-3DCA-1EC0-796E5BAD1231}"/>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14</a:t>
            </a:fld>
            <a:endParaRPr lang="de-DE" altLang="de-DE"/>
          </a:p>
        </p:txBody>
      </p:sp>
      <p:sp>
        <p:nvSpPr>
          <p:cNvPr id="5" name="Titel 5">
            <a:extLst>
              <a:ext uri="{FF2B5EF4-FFF2-40B4-BE49-F238E27FC236}">
                <a16:creationId xmlns:a16="http://schemas.microsoft.com/office/drawing/2014/main" id="{4CCAA4A0-BF3C-30C5-09A0-D63D1944AF98}"/>
              </a:ext>
            </a:extLst>
          </p:cNvPr>
          <p:cNvSpPr txBox="1">
            <a:spLocks/>
          </p:cNvSpPr>
          <p:nvPr/>
        </p:nvSpPr>
        <p:spPr bwMode="auto">
          <a:xfrm>
            <a:off x="547019" y="1304432"/>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Which activities are practised:</a:t>
            </a:r>
          </a:p>
        </p:txBody>
      </p:sp>
      <p:sp>
        <p:nvSpPr>
          <p:cNvPr id="2" name="Fußzeilenplatzhalter 3">
            <a:extLst>
              <a:ext uri="{FF2B5EF4-FFF2-40B4-BE49-F238E27FC236}">
                <a16:creationId xmlns:a16="http://schemas.microsoft.com/office/drawing/2014/main" id="{AAE84EE6-14E9-82C8-B752-4DE40CDD20B4}"/>
              </a:ext>
            </a:extLst>
          </p:cNvPr>
          <p:cNvSpPr txBox="1">
            <a:spLocks/>
          </p:cNvSpPr>
          <p:nvPr/>
        </p:nvSpPr>
        <p:spPr bwMode="auto">
          <a:xfrm>
            <a:off x="899592" y="6558830"/>
            <a:ext cx="8424741" cy="27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de-DE"/>
            </a:defPPr>
            <a:lvl1pPr algn="l" rtl="0" fontAlgn="base">
              <a:spcBef>
                <a:spcPct val="0"/>
              </a:spcBef>
              <a:spcAft>
                <a:spcPct val="0"/>
              </a:spcAft>
              <a:defRPr sz="1000" b="1" kern="1200">
                <a:solidFill>
                  <a:schemeClr val="accent1"/>
                </a:solidFill>
                <a:latin typeface="Arial" panose="020B0604020202020204" pitchFamily="34" charset="0"/>
                <a:ea typeface="+mn-ea"/>
                <a:cs typeface="+mn-cs"/>
              </a:defRPr>
            </a:lvl1pPr>
            <a:lvl2pPr marL="457200" algn="ctr" rtl="0" fontAlgn="base">
              <a:spcBef>
                <a:spcPct val="0"/>
              </a:spcBef>
              <a:spcAft>
                <a:spcPct val="0"/>
              </a:spcAft>
              <a:defRPr sz="12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2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2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Arial" panose="020B0604020202020204" pitchFamily="34" charset="0"/>
                <a:ea typeface="+mn-ea"/>
                <a:cs typeface="+mn-cs"/>
              </a:defRPr>
            </a:lvl6pPr>
            <a:lvl7pPr marL="2743200" algn="l" defTabSz="914400" rtl="0" eaLnBrk="1" latinLnBrk="0" hangingPunct="1">
              <a:defRPr sz="1200" kern="1200">
                <a:solidFill>
                  <a:schemeClr val="tx1"/>
                </a:solidFill>
                <a:latin typeface="Arial" panose="020B0604020202020204" pitchFamily="34" charset="0"/>
                <a:ea typeface="+mn-ea"/>
                <a:cs typeface="+mn-cs"/>
              </a:defRPr>
            </a:lvl7pPr>
            <a:lvl8pPr marL="3200400" algn="l" defTabSz="914400" rtl="0" eaLnBrk="1" latinLnBrk="0" hangingPunct="1">
              <a:defRPr sz="1200" kern="1200">
                <a:solidFill>
                  <a:schemeClr val="tx1"/>
                </a:solidFill>
                <a:latin typeface="Arial" panose="020B0604020202020204" pitchFamily="34" charset="0"/>
                <a:ea typeface="+mn-ea"/>
                <a:cs typeface="+mn-cs"/>
              </a:defRPr>
            </a:lvl8pPr>
            <a:lvl9pPr marL="3657600" algn="l" defTabSz="914400" rtl="0" eaLnBrk="1" latinLnBrk="0" hangingPunct="1">
              <a:defRPr sz="1200" kern="1200">
                <a:solidFill>
                  <a:schemeClr val="tx1"/>
                </a:solidFill>
                <a:latin typeface="Arial" panose="020B0604020202020204" pitchFamily="34" charset="0"/>
                <a:ea typeface="+mn-ea"/>
                <a:cs typeface="+mn-cs"/>
              </a:defRPr>
            </a:lvl9p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2587756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21D60-990E-270B-58D8-6C8F8AA350AD}"/>
            </a:ext>
          </a:extLst>
        </p:cNvPr>
        <p:cNvGrpSpPr/>
        <p:nvPr/>
      </p:nvGrpSpPr>
      <p:grpSpPr>
        <a:xfrm>
          <a:off x="0" y="0"/>
          <a:ext cx="0" cy="0"/>
          <a:chOff x="0" y="0"/>
          <a:chExt cx="0" cy="0"/>
        </a:xfrm>
      </p:grpSpPr>
      <p:sp>
        <p:nvSpPr>
          <p:cNvPr id="4103" name="Rectangle 20">
            <a:extLst>
              <a:ext uri="{FF2B5EF4-FFF2-40B4-BE49-F238E27FC236}">
                <a16:creationId xmlns:a16="http://schemas.microsoft.com/office/drawing/2014/main" id="{FB41BA9A-7942-5506-D08F-AEB19637F5F9}"/>
              </a:ext>
            </a:extLst>
          </p:cNvPr>
          <p:cNvSpPr>
            <a:spLocks noGrp="1" noChangeArrowheads="1"/>
          </p:cNvSpPr>
          <p:nvPr>
            <p:ph idx="1"/>
          </p:nvPr>
        </p:nvSpPr>
        <p:spPr bwMode="auto">
          <a:xfrm>
            <a:off x="536815" y="1809514"/>
            <a:ext cx="8061325" cy="364172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14000"/>
              </a:lnSpc>
              <a:spcAft>
                <a:spcPts val="600"/>
              </a:spcAft>
              <a:buFontTx/>
              <a:buBlip>
                <a:blip r:embed="rId2"/>
              </a:buBlip>
              <a:defRPr/>
            </a:pPr>
            <a:r>
              <a:rPr lang="en-GB" sz="1800" dirty="0"/>
              <a:t>Easier being up-to-date of the state of the art in science and practising in the relevant fields.</a:t>
            </a:r>
          </a:p>
          <a:p>
            <a:pPr eaLnBrk="1" hangingPunct="1">
              <a:lnSpc>
                <a:spcPct val="114000"/>
              </a:lnSpc>
              <a:spcAft>
                <a:spcPts val="600"/>
              </a:spcAft>
              <a:buFontTx/>
              <a:buBlip>
                <a:blip r:embed="rId2"/>
              </a:buBlip>
              <a:defRPr/>
            </a:pPr>
            <a:r>
              <a:rPr lang="en-GB" sz="1800" dirty="0"/>
              <a:t>Common R&amp;D projects could help to better perform, related funding could reduce the developing costs.</a:t>
            </a:r>
          </a:p>
          <a:p>
            <a:pPr eaLnBrk="1" hangingPunct="1">
              <a:lnSpc>
                <a:spcPct val="114000"/>
              </a:lnSpc>
              <a:spcAft>
                <a:spcPts val="600"/>
              </a:spcAft>
              <a:buFontTx/>
              <a:buBlip>
                <a:blip r:embed="rId2"/>
              </a:buBlip>
              <a:defRPr/>
            </a:pPr>
            <a:r>
              <a:rPr lang="en-GB" sz="1800" dirty="0"/>
              <a:t>Connection to the high calibre from the student cohort for easier recruitment.</a:t>
            </a:r>
          </a:p>
          <a:p>
            <a:pPr eaLnBrk="1" hangingPunct="1">
              <a:lnSpc>
                <a:spcPct val="114000"/>
              </a:lnSpc>
              <a:spcAft>
                <a:spcPts val="600"/>
              </a:spcAft>
              <a:buFontTx/>
              <a:buBlip>
                <a:blip r:embed="rId2"/>
              </a:buBlip>
              <a:defRPr/>
            </a:pPr>
            <a:r>
              <a:rPr lang="en-GB" sz="1800" dirty="0"/>
              <a:t>Recruitment and placement costs could be lower if the candidate would have before exposures in the company.</a:t>
            </a:r>
          </a:p>
          <a:p>
            <a:pPr eaLnBrk="1" hangingPunct="1">
              <a:lnSpc>
                <a:spcPct val="114000"/>
              </a:lnSpc>
              <a:spcAft>
                <a:spcPts val="600"/>
              </a:spcAft>
              <a:buFontTx/>
              <a:buBlip>
                <a:blip r:embed="rId2"/>
              </a:buBlip>
              <a:defRPr/>
            </a:pPr>
            <a:r>
              <a:rPr lang="en-GB" sz="1800" dirty="0"/>
              <a:t>Low costs marketing for the company</a:t>
            </a:r>
          </a:p>
          <a:p>
            <a:pPr eaLnBrk="1" hangingPunct="1">
              <a:lnSpc>
                <a:spcPct val="114000"/>
              </a:lnSpc>
              <a:spcAft>
                <a:spcPts val="600"/>
              </a:spcAft>
              <a:buFontTx/>
              <a:buBlip>
                <a:blip r:embed="rId2"/>
              </a:buBlip>
              <a:defRPr/>
            </a:pPr>
            <a:r>
              <a:rPr lang="en-GB" sz="1800" dirty="0"/>
              <a:t>Reputation and social capital (networking) of the company could increase by cooperation with universities </a:t>
            </a:r>
            <a:r>
              <a:rPr lang="en-GB" sz="1800" dirty="0">
                <a:sym typeface="Wingdings" panose="05000000000000000000" pitchFamily="2" charset="2"/>
              </a:rPr>
              <a:t> valuable benefit from CSR activities.</a:t>
            </a:r>
            <a:endParaRPr lang="en-GB" sz="1800" dirty="0"/>
          </a:p>
          <a:p>
            <a:pPr>
              <a:lnSpc>
                <a:spcPct val="150000"/>
              </a:lnSpc>
              <a:spcAft>
                <a:spcPts val="600"/>
              </a:spcAft>
              <a:buBlip>
                <a:blip r:embed="rId2"/>
              </a:buBlip>
              <a:defRPr/>
            </a:pPr>
            <a:r>
              <a:rPr lang="en-GB" sz="1800" dirty="0"/>
              <a:t>Costs for cooperating with academia could be relevant for tax reduction.</a:t>
            </a:r>
          </a:p>
          <a:p>
            <a:pPr>
              <a:lnSpc>
                <a:spcPct val="150000"/>
              </a:lnSpc>
              <a:spcAft>
                <a:spcPts val="600"/>
              </a:spcAft>
              <a:buBlip>
                <a:blip r:embed="rId2"/>
              </a:buBlip>
              <a:defRPr/>
            </a:pPr>
            <a:endParaRPr lang="en-GB" sz="1800" dirty="0"/>
          </a:p>
        </p:txBody>
      </p:sp>
      <p:sp>
        <p:nvSpPr>
          <p:cNvPr id="5124" name="Foliennummernplatzhalter 6">
            <a:extLst>
              <a:ext uri="{FF2B5EF4-FFF2-40B4-BE49-F238E27FC236}">
                <a16:creationId xmlns:a16="http://schemas.microsoft.com/office/drawing/2014/main" id="{526548DE-396B-6B17-2CE7-B5068DD1DA81}"/>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15</a:t>
            </a:fld>
            <a:endParaRPr lang="de-DE" altLang="de-DE"/>
          </a:p>
        </p:txBody>
      </p:sp>
      <p:sp>
        <p:nvSpPr>
          <p:cNvPr id="5" name="Titel 5">
            <a:extLst>
              <a:ext uri="{FF2B5EF4-FFF2-40B4-BE49-F238E27FC236}">
                <a16:creationId xmlns:a16="http://schemas.microsoft.com/office/drawing/2014/main" id="{9970059C-7517-D3C0-4351-970CCAB95941}"/>
              </a:ext>
            </a:extLst>
          </p:cNvPr>
          <p:cNvSpPr txBox="1">
            <a:spLocks/>
          </p:cNvSpPr>
          <p:nvPr/>
        </p:nvSpPr>
        <p:spPr bwMode="auto">
          <a:xfrm>
            <a:off x="536815" y="1297402"/>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What would be reasons for cooperation:</a:t>
            </a:r>
          </a:p>
        </p:txBody>
      </p:sp>
      <p:sp>
        <p:nvSpPr>
          <p:cNvPr id="3" name="Titel 1">
            <a:extLst>
              <a:ext uri="{FF2B5EF4-FFF2-40B4-BE49-F238E27FC236}">
                <a16:creationId xmlns:a16="http://schemas.microsoft.com/office/drawing/2014/main" id="{4B8B550A-63FC-45BA-8D7D-6E5C3F52B2F2}"/>
              </a:ext>
            </a:extLst>
          </p:cNvPr>
          <p:cNvSpPr txBox="1">
            <a:spLocks/>
          </p:cNvSpPr>
          <p:nvPr/>
        </p:nvSpPr>
        <p:spPr bwMode="auto">
          <a:xfrm>
            <a:off x="539750" y="176059"/>
            <a:ext cx="8061325" cy="3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dirty="0"/>
              <a:t>Benefits for the Business</a:t>
            </a:r>
          </a:p>
        </p:txBody>
      </p:sp>
      <p:sp>
        <p:nvSpPr>
          <p:cNvPr id="2" name="Fußzeilenplatzhalter 3">
            <a:extLst>
              <a:ext uri="{FF2B5EF4-FFF2-40B4-BE49-F238E27FC236}">
                <a16:creationId xmlns:a16="http://schemas.microsoft.com/office/drawing/2014/main" id="{E5A9F066-DB3F-7A74-3C4B-C2BE238D6C6E}"/>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308982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29968-62A7-6481-9B32-433454DC1D65}"/>
            </a:ext>
          </a:extLst>
        </p:cNvPr>
        <p:cNvGrpSpPr/>
        <p:nvPr/>
      </p:nvGrpSpPr>
      <p:grpSpPr>
        <a:xfrm>
          <a:off x="0" y="0"/>
          <a:ext cx="0" cy="0"/>
          <a:chOff x="0" y="0"/>
          <a:chExt cx="0" cy="0"/>
        </a:xfrm>
      </p:grpSpPr>
      <p:sp>
        <p:nvSpPr>
          <p:cNvPr id="4103" name="Rectangle 20">
            <a:extLst>
              <a:ext uri="{FF2B5EF4-FFF2-40B4-BE49-F238E27FC236}">
                <a16:creationId xmlns:a16="http://schemas.microsoft.com/office/drawing/2014/main" id="{F4A5CD55-0216-C605-5C93-B7300ED91E2B}"/>
              </a:ext>
            </a:extLst>
          </p:cNvPr>
          <p:cNvSpPr>
            <a:spLocks noGrp="1" noChangeArrowheads="1"/>
          </p:cNvSpPr>
          <p:nvPr>
            <p:ph idx="1"/>
          </p:nvPr>
        </p:nvSpPr>
        <p:spPr bwMode="auto">
          <a:xfrm>
            <a:off x="536815" y="1761131"/>
            <a:ext cx="8061325" cy="364172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nSpc>
                <a:spcPct val="150000"/>
              </a:lnSpc>
              <a:spcAft>
                <a:spcPts val="600"/>
              </a:spcAft>
              <a:buBlip>
                <a:blip r:embed="rId2"/>
              </a:buBlip>
              <a:defRPr/>
            </a:pPr>
            <a:r>
              <a:rPr lang="en-GB" sz="1800" dirty="0"/>
              <a:t>Possible additional funding, and positions for new staff</a:t>
            </a:r>
          </a:p>
          <a:p>
            <a:pPr eaLnBrk="1" hangingPunct="1">
              <a:lnSpc>
                <a:spcPct val="150000"/>
              </a:lnSpc>
              <a:spcAft>
                <a:spcPts val="600"/>
              </a:spcAft>
              <a:buFontTx/>
              <a:buBlip>
                <a:blip r:embed="rId2"/>
              </a:buBlip>
              <a:defRPr/>
            </a:pPr>
            <a:r>
              <a:rPr lang="en-GB" sz="1800" dirty="0"/>
              <a:t>Connection with the practice and the application field of the own subjects</a:t>
            </a:r>
          </a:p>
          <a:p>
            <a:pPr eaLnBrk="1" hangingPunct="1">
              <a:lnSpc>
                <a:spcPct val="150000"/>
              </a:lnSpc>
              <a:spcAft>
                <a:spcPts val="600"/>
              </a:spcAft>
              <a:buFontTx/>
              <a:buBlip>
                <a:blip r:embed="rId2"/>
              </a:buBlip>
              <a:defRPr/>
            </a:pPr>
            <a:r>
              <a:rPr lang="en-GB" sz="1800" dirty="0"/>
              <a:t>Networking and higher reputation of the professor due to his/her higher social capital</a:t>
            </a:r>
          </a:p>
          <a:p>
            <a:pPr eaLnBrk="1" hangingPunct="1">
              <a:lnSpc>
                <a:spcPct val="150000"/>
              </a:lnSpc>
              <a:spcAft>
                <a:spcPts val="600"/>
              </a:spcAft>
              <a:buFontTx/>
              <a:buBlip>
                <a:blip r:embed="rId2"/>
              </a:buBlip>
              <a:defRPr/>
            </a:pPr>
            <a:r>
              <a:rPr lang="en-GB" sz="1800" dirty="0"/>
              <a:t>Better access to possibilities for third party research funding by cooperation with companies</a:t>
            </a:r>
          </a:p>
          <a:p>
            <a:pPr eaLnBrk="1" hangingPunct="1">
              <a:lnSpc>
                <a:spcPct val="150000"/>
              </a:lnSpc>
              <a:spcAft>
                <a:spcPts val="600"/>
              </a:spcAft>
              <a:buFontTx/>
              <a:buBlip>
                <a:blip r:embed="rId2"/>
              </a:buBlip>
              <a:defRPr/>
            </a:pPr>
            <a:r>
              <a:rPr lang="en-GB" sz="1800" dirty="0"/>
              <a:t>More attractive for students because of the expected easier access to company positions for them</a:t>
            </a:r>
          </a:p>
          <a:p>
            <a:pPr eaLnBrk="1" hangingPunct="1">
              <a:lnSpc>
                <a:spcPct val="150000"/>
              </a:lnSpc>
              <a:spcAft>
                <a:spcPts val="600"/>
              </a:spcAft>
              <a:buFontTx/>
              <a:buBlip>
                <a:blip r:embed="rId2"/>
              </a:buBlip>
              <a:defRPr/>
            </a:pPr>
            <a:r>
              <a:rPr lang="en-GB" sz="1800" dirty="0"/>
              <a:t>Higher level of teaching and students’ practice during the university studies</a:t>
            </a:r>
          </a:p>
          <a:p>
            <a:pPr eaLnBrk="1" hangingPunct="1">
              <a:lnSpc>
                <a:spcPct val="150000"/>
              </a:lnSpc>
              <a:spcAft>
                <a:spcPts val="600"/>
              </a:spcAft>
              <a:buFontTx/>
              <a:buBlip>
                <a:blip r:embed="rId2"/>
              </a:buBlip>
              <a:defRPr/>
            </a:pPr>
            <a:endParaRPr lang="en-GB" sz="1800" dirty="0"/>
          </a:p>
          <a:p>
            <a:pPr eaLnBrk="1" hangingPunct="1">
              <a:lnSpc>
                <a:spcPct val="150000"/>
              </a:lnSpc>
              <a:spcAft>
                <a:spcPts val="600"/>
              </a:spcAft>
              <a:buFontTx/>
              <a:buBlip>
                <a:blip r:embed="rId2"/>
              </a:buBlip>
              <a:defRPr/>
            </a:pPr>
            <a:endParaRPr lang="en-GB" sz="1800" dirty="0"/>
          </a:p>
          <a:p>
            <a:pPr>
              <a:lnSpc>
                <a:spcPct val="150000"/>
              </a:lnSpc>
              <a:spcAft>
                <a:spcPts val="600"/>
              </a:spcAft>
              <a:buBlip>
                <a:blip r:embed="rId2"/>
              </a:buBlip>
              <a:defRPr/>
            </a:pPr>
            <a:endParaRPr lang="en-GB" sz="1800" dirty="0"/>
          </a:p>
        </p:txBody>
      </p:sp>
      <p:sp>
        <p:nvSpPr>
          <p:cNvPr id="5124" name="Foliennummernplatzhalter 6">
            <a:extLst>
              <a:ext uri="{FF2B5EF4-FFF2-40B4-BE49-F238E27FC236}">
                <a16:creationId xmlns:a16="http://schemas.microsoft.com/office/drawing/2014/main" id="{F55E2E2B-9F5E-AC83-B931-54A99306210E}"/>
              </a:ext>
            </a:extLst>
          </p:cNvPr>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75829-3A97-4D57-832A-CB7DCBFB33C6}" type="slidenum">
              <a:rPr lang="de-DE" altLang="de-DE"/>
              <a:pPr/>
              <a:t>16</a:t>
            </a:fld>
            <a:endParaRPr lang="de-DE" altLang="de-DE"/>
          </a:p>
        </p:txBody>
      </p:sp>
      <p:sp>
        <p:nvSpPr>
          <p:cNvPr id="5" name="Titel 5">
            <a:extLst>
              <a:ext uri="{FF2B5EF4-FFF2-40B4-BE49-F238E27FC236}">
                <a16:creationId xmlns:a16="http://schemas.microsoft.com/office/drawing/2014/main" id="{3C1DB612-CD0C-3F1A-0455-7AA2527BC156}"/>
              </a:ext>
            </a:extLst>
          </p:cNvPr>
          <p:cNvSpPr txBox="1">
            <a:spLocks/>
          </p:cNvSpPr>
          <p:nvPr/>
        </p:nvSpPr>
        <p:spPr bwMode="auto">
          <a:xfrm>
            <a:off x="536815" y="1348607"/>
            <a:ext cx="8061325" cy="341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1800" dirty="0"/>
              <a:t>What would be the reason for cooperation:</a:t>
            </a:r>
          </a:p>
        </p:txBody>
      </p:sp>
      <p:sp>
        <p:nvSpPr>
          <p:cNvPr id="3" name="Titel 1">
            <a:extLst>
              <a:ext uri="{FF2B5EF4-FFF2-40B4-BE49-F238E27FC236}">
                <a16:creationId xmlns:a16="http://schemas.microsoft.com/office/drawing/2014/main" id="{18430DB2-BBC3-6CBB-3834-A20250DA746E}"/>
              </a:ext>
            </a:extLst>
          </p:cNvPr>
          <p:cNvSpPr txBox="1">
            <a:spLocks/>
          </p:cNvSpPr>
          <p:nvPr/>
        </p:nvSpPr>
        <p:spPr bwMode="auto">
          <a:xfrm>
            <a:off x="539750" y="176059"/>
            <a:ext cx="8061325" cy="3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de-DE" dirty="0"/>
              <a:t>Benefits </a:t>
            </a:r>
            <a:r>
              <a:rPr lang="de-DE" dirty="0" err="1"/>
              <a:t>for</a:t>
            </a:r>
            <a:r>
              <a:rPr lang="de-DE" dirty="0"/>
              <a:t> </a:t>
            </a:r>
            <a:r>
              <a:rPr lang="de-DE" dirty="0" err="1"/>
              <a:t>the</a:t>
            </a:r>
            <a:r>
              <a:rPr lang="de-DE" dirty="0"/>
              <a:t> </a:t>
            </a:r>
            <a:r>
              <a:rPr lang="de-DE" dirty="0" err="1"/>
              <a:t>Universities</a:t>
            </a:r>
            <a:endParaRPr lang="de-DE" dirty="0"/>
          </a:p>
        </p:txBody>
      </p:sp>
      <p:sp>
        <p:nvSpPr>
          <p:cNvPr id="2" name="Fußzeilenplatzhalter 3">
            <a:extLst>
              <a:ext uri="{FF2B5EF4-FFF2-40B4-BE49-F238E27FC236}">
                <a16:creationId xmlns:a16="http://schemas.microsoft.com/office/drawing/2014/main" id="{46EEAFFF-15FB-0A99-9AA7-23446482ED9D}"/>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Tree>
    <p:extLst>
      <p:ext uri="{BB962C8B-B14F-4D97-AF65-F5344CB8AC3E}">
        <p14:creationId xmlns:p14="http://schemas.microsoft.com/office/powerpoint/2010/main" val="170621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71" y="1521757"/>
            <a:ext cx="8532440" cy="731675"/>
          </a:xfrm>
        </p:spPr>
        <p:txBody>
          <a:bodyPr/>
          <a:lstStyle/>
          <a:p>
            <a:pPr algn="ctr"/>
            <a:r>
              <a:rPr lang="de-DE" dirty="0">
                <a:latin typeface="+mn-lt"/>
              </a:rPr>
              <a:t>Thank you for your attention!</a:t>
            </a:r>
            <a:br>
              <a:rPr lang="de-DE" dirty="0">
                <a:latin typeface="+mn-lt"/>
              </a:rPr>
            </a:br>
            <a:endParaRPr lang="de-DE" sz="2000" dirty="0">
              <a:latin typeface="+mn-lt"/>
            </a:endParaRPr>
          </a:p>
        </p:txBody>
      </p:sp>
      <p:pic>
        <p:nvPicPr>
          <p:cNvPr id="6" name="Inhaltsplatzhalt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32354" y="3216275"/>
            <a:ext cx="5611646" cy="3641725"/>
          </a:xfrm>
        </p:spPr>
      </p:pic>
      <p:sp>
        <p:nvSpPr>
          <p:cNvPr id="8" name="Inhaltsplatzhalter 2"/>
          <p:cNvSpPr txBox="1">
            <a:spLocks/>
          </p:cNvSpPr>
          <p:nvPr/>
        </p:nvSpPr>
        <p:spPr bwMode="auto">
          <a:xfrm>
            <a:off x="539750" y="3407062"/>
            <a:ext cx="4536306" cy="92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dirty="0">
                <a:cs typeface="Calibri" panose="020F0502020204030204" pitchFamily="34" charset="0"/>
              </a:rPr>
              <a:t>Questions? Comments? Suggestions? </a:t>
            </a:r>
          </a:p>
        </p:txBody>
      </p:sp>
      <p:sp>
        <p:nvSpPr>
          <p:cNvPr id="10" name="Titel 1">
            <a:extLst>
              <a:ext uri="{FF2B5EF4-FFF2-40B4-BE49-F238E27FC236}">
                <a16:creationId xmlns:a16="http://schemas.microsoft.com/office/drawing/2014/main" id="{54F428E3-8E6D-4057-972C-5EEDE76D245D}"/>
              </a:ext>
            </a:extLst>
          </p:cNvPr>
          <p:cNvSpPr txBox="1">
            <a:spLocks/>
          </p:cNvSpPr>
          <p:nvPr/>
        </p:nvSpPr>
        <p:spPr bwMode="auto">
          <a:xfrm>
            <a:off x="541337" y="2336963"/>
            <a:ext cx="8061325" cy="73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altLang="de-DE" sz="2000" dirty="0"/>
              <a:t>Cooperation between Universities and Companies</a:t>
            </a:r>
            <a:br>
              <a:rPr lang="en-GB" altLang="de-DE" sz="2000" dirty="0"/>
            </a:br>
            <a:r>
              <a:rPr lang="en-GB" altLang="de-DE" sz="2000" dirty="0"/>
              <a:t>		- </a:t>
            </a:r>
            <a:r>
              <a:rPr lang="en-GB" altLang="de-DE" sz="1800" dirty="0"/>
              <a:t>German Experiences -</a:t>
            </a:r>
            <a:endParaRPr lang="de-DE" sz="2000" dirty="0">
              <a:latin typeface="+mn-lt"/>
            </a:endParaRPr>
          </a:p>
        </p:txBody>
      </p:sp>
      <p:sp>
        <p:nvSpPr>
          <p:cNvPr id="3" name="Fußzeilenplatzhalter 3">
            <a:extLst>
              <a:ext uri="{FF2B5EF4-FFF2-40B4-BE49-F238E27FC236}">
                <a16:creationId xmlns:a16="http://schemas.microsoft.com/office/drawing/2014/main" id="{7BCB971E-DEBE-D91F-EBA9-4AFFBDA73022}"/>
              </a:ext>
            </a:extLst>
          </p:cNvPr>
          <p:cNvSpPr>
            <a:spLocks noGrp="1"/>
          </p:cNvSpPr>
          <p:nvPr>
            <p:ph type="ftr" sz="quarter" idx="10"/>
          </p:nvPr>
        </p:nvSpPr>
        <p:spPr>
          <a:xfrm>
            <a:off x="899592" y="6558830"/>
            <a:ext cx="8424741" cy="278835"/>
          </a:xfrm>
        </p:spPr>
        <p:txBody>
          <a:bodyPr/>
          <a:lstStyle/>
          <a:p>
            <a:r>
              <a:rPr lang="en-US" altLang="de-DE" b="0" dirty="0"/>
              <a:t>Cooperation between Companies and Academia</a:t>
            </a:r>
            <a:r>
              <a:rPr lang="en-US" altLang="de-DE" dirty="0"/>
              <a:t> </a:t>
            </a:r>
            <a:r>
              <a:rPr lang="en-US" altLang="de-DE" b="0" dirty="0"/>
              <a:t>| PD Dr. Stefan Wolf</a:t>
            </a:r>
            <a:r>
              <a:rPr lang="en-US" altLang="de-DE" dirty="0"/>
              <a:t> | </a:t>
            </a:r>
            <a:r>
              <a:rPr lang="en-US" altLang="de-DE" dirty="0" err="1"/>
              <a:t>RCEES</a:t>
            </a:r>
            <a:r>
              <a:rPr lang="en-US" altLang="de-DE" dirty="0"/>
              <a:t> Stakeholder Engagement Workshop, 28</a:t>
            </a:r>
            <a:r>
              <a:rPr lang="en-US" altLang="de-DE" baseline="30000" dirty="0"/>
              <a:t>th</a:t>
            </a:r>
            <a:r>
              <a:rPr lang="en-US" altLang="de-DE" dirty="0"/>
              <a:t> February 2024</a:t>
            </a:r>
            <a:endParaRPr lang="de-DE" altLang="de-DE" b="0" dirty="0"/>
          </a:p>
        </p:txBody>
      </p:sp>
      <p:sp>
        <p:nvSpPr>
          <p:cNvPr id="4" name="Textfeld 3">
            <a:extLst>
              <a:ext uri="{FF2B5EF4-FFF2-40B4-BE49-F238E27FC236}">
                <a16:creationId xmlns:a16="http://schemas.microsoft.com/office/drawing/2014/main" id="{53BA36BE-18CD-5DA9-B468-BD7EED596135}"/>
              </a:ext>
            </a:extLst>
          </p:cNvPr>
          <p:cNvSpPr txBox="1"/>
          <p:nvPr/>
        </p:nvSpPr>
        <p:spPr>
          <a:xfrm>
            <a:off x="2807903" y="6127437"/>
            <a:ext cx="2848786" cy="276999"/>
          </a:xfrm>
          <a:prstGeom prst="rect">
            <a:avLst/>
          </a:prstGeom>
          <a:noFill/>
        </p:spPr>
        <p:txBody>
          <a:bodyPr wrap="square" rtlCol="0">
            <a:spAutoFit/>
          </a:bodyPr>
          <a:lstStyle/>
          <a:p>
            <a:r>
              <a:rPr lang="en-GB" dirty="0">
                <a:solidFill>
                  <a:schemeClr val="tx1">
                    <a:lumMod val="50000"/>
                    <a:lumOff val="50000"/>
                  </a:schemeClr>
                </a:solidFill>
                <a:hlinkClick r:id="rId3">
                  <a:extLst>
                    <a:ext uri="{A12FA001-AC4F-418D-AE19-62706E023703}">
                      <ahyp:hlinkClr xmlns:ahyp="http://schemas.microsoft.com/office/drawing/2018/hyperlinkcolor" val="tx"/>
                    </a:ext>
                  </a:extLst>
                </a:hlinkClick>
              </a:rPr>
              <a:t>s.wolf@tu-berlin.de</a:t>
            </a:r>
            <a:r>
              <a:rPr lang="en-GB" dirty="0">
                <a:solidFill>
                  <a:schemeClr val="tx1">
                    <a:lumMod val="50000"/>
                    <a:lumOff val="50000"/>
                  </a:schemeClr>
                </a:solidFill>
              </a:rPr>
              <a:t> </a:t>
            </a:r>
          </a:p>
        </p:txBody>
      </p:sp>
    </p:spTree>
    <p:extLst>
      <p:ext uri="{BB962C8B-B14F-4D97-AF65-F5344CB8AC3E}">
        <p14:creationId xmlns:p14="http://schemas.microsoft.com/office/powerpoint/2010/main" val="4845009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7"/>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n2nyiRVAk2sY8r3g7e7o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RVlIXFhMUKcTRq50NOd6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JNt415HaAUC2NWp.oTijp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MFjAop8T3kevt464xj92s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7sDXX7Sn90e6jhka_N9e3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w4O.nDz0CkmlJ27rUYDXD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YaMkvLq5LE6J6OdVhrKBN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jfn5jOIkbkq3Gm0R7D0d9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heme/theme1.xml><?xml version="1.0" encoding="utf-8"?>
<a:theme xmlns:a="http://schemas.openxmlformats.org/drawingml/2006/main" name="Technische Universität Berlin | PowerPoint Master">
  <a:themeElements>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fontScheme name="Technische Universität Berlin | PowerPoint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chnische Universität Berlin | PowerPoint Master">
  <a:themeElements>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fontScheme name="Technische Universität Berlin | PowerPoint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2C18FD44EA7694B8F82E7F1736E36DB" ma:contentTypeVersion="10" ma:contentTypeDescription="Ein neues Dokument erstellen." ma:contentTypeScope="" ma:versionID="a54cb39ec8917e861384b3320d51c932">
  <xsd:schema xmlns:xsd="http://www.w3.org/2001/XMLSchema" xmlns:xs="http://www.w3.org/2001/XMLSchema" xmlns:p="http://schemas.microsoft.com/office/2006/metadata/properties" xmlns:ns2="7d89dfea-1770-444f-abe2-b7b74b94905e" targetNamespace="http://schemas.microsoft.com/office/2006/metadata/properties" ma:root="true" ma:fieldsID="df1e22be818d89e67783b59e4eecfb13" ns2:_="">
    <xsd:import namespace="7d89dfea-1770-444f-abe2-b7b74b94905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89dfea-1770-444f-abe2-b7b74b9490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92339E-48BB-4C6C-A082-B2B050072BC5}">
  <ds:schemaRefs>
    <ds:schemaRef ds:uri="7d89dfea-1770-444f-abe2-b7b74b94905e"/>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www.w3.org/XML/1998/namespace"/>
  </ds:schemaRefs>
</ds:datastoreItem>
</file>

<file path=customXml/itemProps2.xml><?xml version="1.0" encoding="utf-8"?>
<ds:datastoreItem xmlns:ds="http://schemas.openxmlformats.org/officeDocument/2006/customXml" ds:itemID="{2834E055-6AB0-46DA-8846-DE4E8EA909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89dfea-1770-444f-abe2-b7b74b9490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9158BD-6618-47E7-8161-34CEFB8EC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TU_PPT_Master_mitBild_V02_Aussicht-1</Template>
  <TotalTime>0</TotalTime>
  <Words>2039</Words>
  <Application>Microsoft Office PowerPoint</Application>
  <PresentationFormat>On-screen Show (4:3)</PresentationFormat>
  <Paragraphs>156</Paragraphs>
  <Slides>17</Slides>
  <Notes>8</Notes>
  <HiddenSlides>0</HiddenSlides>
  <MMClips>0</MMClips>
  <ScaleCrop>false</ScaleCrop>
  <HeadingPairs>
    <vt:vector size="10"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17</vt:i4>
      </vt:variant>
      <vt:variant>
        <vt:lpstr>Custom Shows</vt:lpstr>
      </vt:variant>
      <vt:variant>
        <vt:i4>1</vt:i4>
      </vt:variant>
    </vt:vector>
  </HeadingPairs>
  <TitlesOfParts>
    <vt:vector size="25" baseType="lpstr">
      <vt:lpstr>Arial</vt:lpstr>
      <vt:lpstr>Calibri</vt:lpstr>
      <vt:lpstr>Times New Roman</vt:lpstr>
      <vt:lpstr>Wingdings</vt:lpstr>
      <vt:lpstr>Technische Universität Berlin | PowerPoint Master</vt:lpstr>
      <vt:lpstr>1_Technische Universität Berlin | PowerPoint Master</vt:lpstr>
      <vt:lpstr>TCLayout.ActiveDocument.1</vt:lpstr>
      <vt:lpstr>    &amp; Cooperation between Universities and Companies   - German Experiences -</vt:lpstr>
      <vt:lpstr>PowerPoint Presentation</vt:lpstr>
      <vt:lpstr>Professional Education for Renewable Energies in Ghana – ProREG</vt:lpstr>
      <vt:lpstr>Background and Objectives</vt:lpstr>
      <vt:lpstr>Framework </vt:lpstr>
      <vt:lpstr>Framework – Role of TU Berlin</vt:lpstr>
      <vt:lpstr>Thank you for your audience</vt:lpstr>
      <vt:lpstr>Cooperation between Universities and Companies   - German Experiences -</vt:lpstr>
      <vt:lpstr>Cooperation between Companies and Academia </vt:lpstr>
      <vt:lpstr>The framing conditions</vt:lpstr>
      <vt:lpstr>PowerPoint Presentation</vt:lpstr>
      <vt:lpstr>PowerPoint Presentation</vt:lpstr>
      <vt:lpstr>Possible activities within a cooperation</vt:lpstr>
      <vt:lpstr>Possible activities within a cooperation</vt:lpstr>
      <vt:lpstr>PowerPoint Presentation</vt:lpstr>
      <vt:lpstr>PowerPoint Presentation</vt:lpstr>
      <vt:lpstr>Thank you for your attention! </vt:lpstr>
      <vt:lpstr>TUEV Rheinland 20.02.2024_Vortrag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ODER THEMA</dc:title>
  <dc:creator>Lisa Königs</dc:creator>
  <cp:keywords>docId:B7780F0408ABC672B58C17BE0AABDCB3</cp:keywords>
  <cp:lastModifiedBy>Sam Gyamfi</cp:lastModifiedBy>
  <cp:revision>184</cp:revision>
  <dcterms:created xsi:type="dcterms:W3CDTF">2021-10-06T08:09:17Z</dcterms:created>
  <dcterms:modified xsi:type="dcterms:W3CDTF">2024-03-19T07:16:46Z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0x01010042C18FD44EA7694B8F82E7F1736E36DB</vt:lpwstr>
  </property>
</Properties>
</file>