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7" r:id="rId4"/>
    <p:sldId id="264" r:id="rId5"/>
    <p:sldId id="265" r:id="rId6"/>
    <p:sldId id="266" r:id="rId7"/>
    <p:sldId id="258" r:id="rId8"/>
    <p:sldId id="259" r:id="rId9"/>
    <p:sldId id="260" r:id="rId10"/>
    <p:sldId id="261" r:id="rId11"/>
    <p:sldId id="268" r:id="rId12"/>
    <p:sldId id="26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510D"/>
    <a:srgbClr val="0094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9" d="100"/>
          <a:sy n="79" d="100"/>
        </p:scale>
        <p:origin x="730"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DF842-880A-AAAC-06EB-8941E80A9F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7531837-3292-5C9C-D69E-251C28B192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70652809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AFC8E6-4A11-7107-3F4A-19FF0E69247C}"/>
              </a:ext>
            </a:extLst>
          </p:cNvPr>
          <p:cNvSpPr>
            <a:spLocks noGrp="1"/>
          </p:cNvSpPr>
          <p:nvPr>
            <p:ph type="title"/>
          </p:nvPr>
        </p:nvSpPr>
        <p:spPr>
          <a:xfrm>
            <a:off x="838200" y="1053193"/>
            <a:ext cx="10515600" cy="118450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541A195-E1D4-7147-ABBB-3E621C2929E1}"/>
              </a:ext>
            </a:extLst>
          </p:cNvPr>
          <p:cNvSpPr>
            <a:spLocks noGrp="1"/>
          </p:cNvSpPr>
          <p:nvPr>
            <p:ph type="body" idx="1"/>
          </p:nvPr>
        </p:nvSpPr>
        <p:spPr>
          <a:xfrm>
            <a:off x="838200" y="2367643"/>
            <a:ext cx="10515600" cy="380932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2D482C4F-B445-E450-A95E-2C44EB3DA56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2714"/>
            <a:ext cx="12191999" cy="913463"/>
          </a:xfrm>
          <a:prstGeom prst="rect">
            <a:avLst/>
          </a:prstGeom>
        </p:spPr>
      </p:pic>
      <p:sp>
        <p:nvSpPr>
          <p:cNvPr id="10" name="Rectangle 9">
            <a:extLst>
              <a:ext uri="{FF2B5EF4-FFF2-40B4-BE49-F238E27FC236}">
                <a16:creationId xmlns:a16="http://schemas.microsoft.com/office/drawing/2014/main" id="{1389F648-784B-8C13-8833-111406F54924}"/>
              </a:ext>
            </a:extLst>
          </p:cNvPr>
          <p:cNvSpPr/>
          <p:nvPr userDrawn="1"/>
        </p:nvSpPr>
        <p:spPr>
          <a:xfrm>
            <a:off x="0" y="127014"/>
            <a:ext cx="2726873" cy="6567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0AF781A6-C728-D8CB-68DC-4C727FFF380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3128" y="127014"/>
            <a:ext cx="2360815" cy="645284"/>
          </a:xfrm>
          <a:prstGeom prst="rect">
            <a:avLst/>
          </a:prstGeom>
        </p:spPr>
      </p:pic>
      <p:pic>
        <p:nvPicPr>
          <p:cNvPr id="12" name="Picture 11">
            <a:extLst>
              <a:ext uri="{FF2B5EF4-FFF2-40B4-BE49-F238E27FC236}">
                <a16:creationId xmlns:a16="http://schemas.microsoft.com/office/drawing/2014/main" id="{604B9132-E7B2-CDB8-5BFA-4882DFC2441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748056" y="125755"/>
            <a:ext cx="2360815" cy="670472"/>
          </a:xfrm>
          <a:prstGeom prst="rect">
            <a:avLst/>
          </a:prstGeom>
        </p:spPr>
      </p:pic>
    </p:spTree>
    <p:extLst>
      <p:ext uri="{BB962C8B-B14F-4D97-AF65-F5344CB8AC3E}">
        <p14:creationId xmlns:p14="http://schemas.microsoft.com/office/powerpoint/2010/main" val="1249645969"/>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9460C5-D264-7394-25C2-9F19835F4D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04054"/>
            <a:ext cx="12192000" cy="8143336"/>
          </a:xfrm>
          <a:prstGeom prst="rect">
            <a:avLst/>
          </a:prstGeom>
        </p:spPr>
      </p:pic>
      <p:sp>
        <p:nvSpPr>
          <p:cNvPr id="3" name="Title 1">
            <a:extLst>
              <a:ext uri="{FF2B5EF4-FFF2-40B4-BE49-F238E27FC236}">
                <a16:creationId xmlns:a16="http://schemas.microsoft.com/office/drawing/2014/main" id="{F2E4AED6-68BF-63E5-5CBD-87F6D928DDAE}"/>
              </a:ext>
            </a:extLst>
          </p:cNvPr>
          <p:cNvSpPr txBox="1">
            <a:spLocks/>
          </p:cNvSpPr>
          <p:nvPr/>
        </p:nvSpPr>
        <p:spPr>
          <a:xfrm>
            <a:off x="1177451" y="2349147"/>
            <a:ext cx="10155677" cy="2296014"/>
          </a:xfrm>
          <a:prstGeom prst="rect">
            <a:avLst/>
          </a:prstGeom>
          <a:solidFill>
            <a:srgbClr val="00942F">
              <a:alpha val="62000"/>
            </a:srgb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bg1"/>
                </a:solidFill>
                <a:effectLst>
                  <a:outerShdw blurRad="50800" dist="38100" dir="2700000" algn="tl" rotWithShape="0">
                    <a:prstClr val="black">
                      <a:alpha val="40000"/>
                    </a:prstClr>
                  </a:outerShdw>
                </a:effectLst>
                <a:latin typeface="Akira Expanded" panose="02000800000000000000" pitchFamily="50" charset="0"/>
              </a:rPr>
              <a:t>PROFESSIONAL RENEWABLE ENERGY EDUCATION IN GHANA: </a:t>
            </a:r>
            <a:br>
              <a:rPr lang="en-US" sz="4800" dirty="0">
                <a:solidFill>
                  <a:schemeClr val="bg1"/>
                </a:solidFill>
                <a:effectLst>
                  <a:outerShdw blurRad="50800" dist="38100" dir="2700000" algn="tl" rotWithShape="0">
                    <a:prstClr val="black">
                      <a:alpha val="40000"/>
                    </a:prstClr>
                  </a:outerShdw>
                </a:effectLst>
                <a:latin typeface="Akira Expanded" panose="02000800000000000000" pitchFamily="50" charset="0"/>
              </a:rPr>
            </a:br>
            <a:r>
              <a:rPr lang="en-US" sz="4800" dirty="0">
                <a:solidFill>
                  <a:schemeClr val="bg1"/>
                </a:solidFill>
                <a:effectLst>
                  <a:outerShdw blurRad="50800" dist="38100" dir="2700000" algn="tl" rotWithShape="0">
                    <a:prstClr val="black">
                      <a:alpha val="40000"/>
                    </a:prstClr>
                  </a:outerShdw>
                </a:effectLst>
                <a:latin typeface="Akira Expanded" panose="02000800000000000000" pitchFamily="50" charset="0"/>
              </a:rPr>
              <a:t>STAKEHOLDERS FEEDBACK ANALYSIS</a:t>
            </a:r>
          </a:p>
        </p:txBody>
      </p:sp>
      <p:grpSp>
        <p:nvGrpSpPr>
          <p:cNvPr id="7" name="Gruppieren 20">
            <a:extLst>
              <a:ext uri="{FF2B5EF4-FFF2-40B4-BE49-F238E27FC236}">
                <a16:creationId xmlns:a16="http://schemas.microsoft.com/office/drawing/2014/main" id="{2FADEA2A-E3E2-23E3-9FDA-39F546484037}"/>
              </a:ext>
            </a:extLst>
          </p:cNvPr>
          <p:cNvGrpSpPr/>
          <p:nvPr/>
        </p:nvGrpSpPr>
        <p:grpSpPr>
          <a:xfrm>
            <a:off x="3318154" y="904054"/>
            <a:ext cx="845840" cy="1308786"/>
            <a:chOff x="6971304" y="4307944"/>
            <a:chExt cx="845840" cy="1308786"/>
          </a:xfrm>
        </p:grpSpPr>
        <p:pic>
          <p:nvPicPr>
            <p:cNvPr id="8" name="Grafik 12">
              <a:extLst>
                <a:ext uri="{FF2B5EF4-FFF2-40B4-BE49-F238E27FC236}">
                  <a16:creationId xmlns:a16="http://schemas.microsoft.com/office/drawing/2014/main" id="{26A8D819-8FEC-1D27-65DA-CFA1A0016E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6824" y="4307944"/>
              <a:ext cx="694800" cy="1034648"/>
            </a:xfrm>
            <a:prstGeom prst="rect">
              <a:avLst/>
            </a:prstGeom>
          </p:spPr>
        </p:pic>
        <p:sp>
          <p:nvSpPr>
            <p:cNvPr id="9" name="Textfeld 19">
              <a:extLst>
                <a:ext uri="{FF2B5EF4-FFF2-40B4-BE49-F238E27FC236}">
                  <a16:creationId xmlns:a16="http://schemas.microsoft.com/office/drawing/2014/main" id="{AD6AE239-9284-867B-5014-5EA4FBD07213}"/>
                </a:ext>
              </a:extLst>
            </p:cNvPr>
            <p:cNvSpPr txBox="1"/>
            <p:nvPr/>
          </p:nvSpPr>
          <p:spPr>
            <a:xfrm>
              <a:off x="6971304" y="5339731"/>
              <a:ext cx="845840" cy="276999"/>
            </a:xfrm>
            <a:prstGeom prst="rect">
              <a:avLst/>
            </a:prstGeom>
            <a:noFill/>
          </p:spPr>
          <p:txBody>
            <a:bodyPr wrap="square">
              <a:spAutoFit/>
            </a:bodyPr>
            <a:lstStyle/>
            <a:p>
              <a:r>
                <a:rPr lang="en-US" dirty="0"/>
                <a:t>KNUST</a:t>
              </a:r>
              <a:endParaRPr lang="de-DE" dirty="0"/>
            </a:p>
          </p:txBody>
        </p:sp>
      </p:grpSp>
      <p:pic>
        <p:nvPicPr>
          <p:cNvPr id="10" name="Picture 7" descr="TU_Logo_lang_RGB_rot_PPT-2">
            <a:extLst>
              <a:ext uri="{FF2B5EF4-FFF2-40B4-BE49-F238E27FC236}">
                <a16:creationId xmlns:a16="http://schemas.microsoft.com/office/drawing/2014/main" id="{A38C22F6-2B58-6B0F-CB16-C4586F372F9C}"/>
              </a:ext>
            </a:extLst>
          </p:cNvPr>
          <p:cNvPicPr>
            <a:picLocks noChangeAspect="1" noChangeArrowheads="1"/>
          </p:cNvPicPr>
          <p:nvPr>
            <p:custDataLst>
              <p:tags r:id="rId1"/>
            </p:custDataLst>
          </p:nvPr>
        </p:nvPicPr>
        <p:blipFill>
          <a:blip r:embed="rId5">
            <a:extLst>
              <a:ext uri="{28A0092B-C50C-407E-A947-70E740481C1C}">
                <a14:useLocalDpi xmlns:a14="http://schemas.microsoft.com/office/drawing/2010/main" val="0"/>
              </a:ext>
            </a:extLst>
          </a:blip>
          <a:srcRect/>
          <a:stretch>
            <a:fillRect/>
          </a:stretch>
        </p:blipFill>
        <p:spPr bwMode="auto">
          <a:xfrm>
            <a:off x="7041858" y="1105601"/>
            <a:ext cx="13684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Gruppieren 17">
            <a:extLst>
              <a:ext uri="{FF2B5EF4-FFF2-40B4-BE49-F238E27FC236}">
                <a16:creationId xmlns:a16="http://schemas.microsoft.com/office/drawing/2014/main" id="{9E675831-2F56-6C5B-CE9C-4E1CB7FCE310}"/>
              </a:ext>
            </a:extLst>
          </p:cNvPr>
          <p:cNvGrpSpPr/>
          <p:nvPr/>
        </p:nvGrpSpPr>
        <p:grpSpPr>
          <a:xfrm>
            <a:off x="5144421" y="1020097"/>
            <a:ext cx="852571" cy="1192743"/>
            <a:chOff x="5076056" y="4858707"/>
            <a:chExt cx="693686" cy="1192743"/>
          </a:xfrm>
        </p:grpSpPr>
        <p:pic>
          <p:nvPicPr>
            <p:cNvPr id="12" name="Grafik 11">
              <a:extLst>
                <a:ext uri="{FF2B5EF4-FFF2-40B4-BE49-F238E27FC236}">
                  <a16:creationId xmlns:a16="http://schemas.microsoft.com/office/drawing/2014/main" id="{2E89A1D8-62C1-3581-BD50-2E0ABCDE7E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76056" y="4858707"/>
              <a:ext cx="693686" cy="933008"/>
            </a:xfrm>
            <a:prstGeom prst="rect">
              <a:avLst/>
            </a:prstGeom>
          </p:spPr>
        </p:pic>
        <p:sp>
          <p:nvSpPr>
            <p:cNvPr id="13" name="Textfeld 16">
              <a:extLst>
                <a:ext uri="{FF2B5EF4-FFF2-40B4-BE49-F238E27FC236}">
                  <a16:creationId xmlns:a16="http://schemas.microsoft.com/office/drawing/2014/main" id="{A3990D13-868F-EF55-C5AE-78E7F1044508}"/>
                </a:ext>
              </a:extLst>
            </p:cNvPr>
            <p:cNvSpPr txBox="1"/>
            <p:nvPr/>
          </p:nvSpPr>
          <p:spPr>
            <a:xfrm>
              <a:off x="5092964" y="5774451"/>
              <a:ext cx="648072" cy="276999"/>
            </a:xfrm>
            <a:prstGeom prst="rect">
              <a:avLst/>
            </a:prstGeom>
            <a:noFill/>
          </p:spPr>
          <p:txBody>
            <a:bodyPr wrap="square">
              <a:spAutoFit/>
            </a:bodyPr>
            <a:lstStyle/>
            <a:p>
              <a:r>
                <a:rPr lang="en-US" dirty="0"/>
                <a:t>UENR</a:t>
              </a:r>
              <a:endParaRPr lang="de-DE" dirty="0"/>
            </a:p>
          </p:txBody>
        </p:sp>
      </p:grpSp>
      <p:sp>
        <p:nvSpPr>
          <p:cNvPr id="2" name="Title 1">
            <a:extLst>
              <a:ext uri="{FF2B5EF4-FFF2-40B4-BE49-F238E27FC236}">
                <a16:creationId xmlns:a16="http://schemas.microsoft.com/office/drawing/2014/main" id="{93AB4A4C-D6B1-6F01-74EB-A5629A6509B1}"/>
              </a:ext>
            </a:extLst>
          </p:cNvPr>
          <p:cNvSpPr txBox="1">
            <a:spLocks/>
          </p:cNvSpPr>
          <p:nvPr/>
        </p:nvSpPr>
        <p:spPr>
          <a:xfrm>
            <a:off x="1281213" y="5819187"/>
            <a:ext cx="10155677" cy="788680"/>
          </a:xfrm>
          <a:prstGeom prst="rect">
            <a:avLst/>
          </a:prstGeom>
          <a:solidFill>
            <a:srgbClr val="00942F">
              <a:alpha val="62000"/>
            </a:srgbClr>
          </a:solidFill>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bg1"/>
                </a:solidFill>
                <a:effectLst>
                  <a:outerShdw blurRad="50800" dist="38100" dir="2700000" algn="tl" rotWithShape="0">
                    <a:prstClr val="black">
                      <a:alpha val="40000"/>
                    </a:prstClr>
                  </a:outerShdw>
                </a:effectLst>
                <a:latin typeface="Akira Expanded" panose="02000800000000000000" pitchFamily="50" charset="0"/>
              </a:rPr>
              <a:t>BY </a:t>
            </a:r>
          </a:p>
          <a:p>
            <a:r>
              <a:rPr lang="en-US" sz="4800" dirty="0">
                <a:solidFill>
                  <a:schemeClr val="bg1"/>
                </a:solidFill>
                <a:effectLst>
                  <a:outerShdw blurRad="50800" dist="38100" dir="2700000" algn="tl" rotWithShape="0">
                    <a:prstClr val="black">
                      <a:alpha val="40000"/>
                    </a:prstClr>
                  </a:outerShdw>
                </a:effectLst>
                <a:latin typeface="Akira Expanded" panose="02000800000000000000" pitchFamily="50" charset="0"/>
              </a:rPr>
              <a:t>JOSEPH </a:t>
            </a:r>
            <a:r>
              <a:rPr lang="en-US" sz="4800">
                <a:solidFill>
                  <a:schemeClr val="bg1"/>
                </a:solidFill>
                <a:effectLst>
                  <a:outerShdw blurRad="50800" dist="38100" dir="2700000" algn="tl" rotWithShape="0">
                    <a:prstClr val="black">
                      <a:alpha val="40000"/>
                    </a:prstClr>
                  </a:outerShdw>
                </a:effectLst>
                <a:latin typeface="Akira Expanded" panose="02000800000000000000" pitchFamily="50" charset="0"/>
              </a:rPr>
              <a:t>OPPONG AKOWUAH (PhD)</a:t>
            </a:r>
            <a:endParaRPr lang="en-US" sz="4800" dirty="0">
              <a:solidFill>
                <a:schemeClr val="bg1"/>
              </a:solidFill>
              <a:effectLst>
                <a:outerShdw blurRad="50800" dist="38100" dir="2700000" algn="tl" rotWithShape="0">
                  <a:prstClr val="black">
                    <a:alpha val="40000"/>
                  </a:prstClr>
                </a:outerShdw>
              </a:effectLst>
              <a:latin typeface="Akira Expanded" panose="02000800000000000000" pitchFamily="50" charset="0"/>
            </a:endParaRPr>
          </a:p>
        </p:txBody>
      </p:sp>
    </p:spTree>
    <p:extLst>
      <p:ext uri="{BB962C8B-B14F-4D97-AF65-F5344CB8AC3E}">
        <p14:creationId xmlns:p14="http://schemas.microsoft.com/office/powerpoint/2010/main" val="112987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2D890-0F72-B05B-0A32-EA61A4C795B1}"/>
              </a:ext>
            </a:extLst>
          </p:cNvPr>
          <p:cNvSpPr>
            <a:spLocks noGrp="1"/>
          </p:cNvSpPr>
          <p:nvPr>
            <p:ph type="ctrTitle"/>
          </p:nvPr>
        </p:nvSpPr>
        <p:spPr>
          <a:xfrm>
            <a:off x="1314461" y="1074381"/>
            <a:ext cx="9144000" cy="656222"/>
          </a:xfrm>
        </p:spPr>
        <p:txBody>
          <a:bodyPr>
            <a:normAutofit fontScale="90000"/>
          </a:bodyPr>
          <a:lstStyle/>
          <a:p>
            <a:r>
              <a:rPr lang="en-US" sz="4800" b="1" dirty="0">
                <a:solidFill>
                  <a:srgbClr val="00942F"/>
                </a:solidFill>
                <a:latin typeface="Roboto" panose="02000000000000000000" pitchFamily="2" charset="0"/>
                <a:ea typeface="Roboto" panose="02000000000000000000" pitchFamily="2" charset="0"/>
                <a:cs typeface="Roboto" panose="02000000000000000000" pitchFamily="2" charset="0"/>
              </a:rPr>
              <a:t>Overall Response Outlook</a:t>
            </a:r>
          </a:p>
        </p:txBody>
      </p:sp>
      <p:sp>
        <p:nvSpPr>
          <p:cNvPr id="3" name="Subtitle 2">
            <a:extLst>
              <a:ext uri="{FF2B5EF4-FFF2-40B4-BE49-F238E27FC236}">
                <a16:creationId xmlns:a16="http://schemas.microsoft.com/office/drawing/2014/main" id="{3934E5E8-EA40-38D7-26B3-9D82E4AFBF10}"/>
              </a:ext>
            </a:extLst>
          </p:cNvPr>
          <p:cNvSpPr>
            <a:spLocks noGrp="1"/>
          </p:cNvSpPr>
          <p:nvPr>
            <p:ph type="subTitle" idx="1"/>
          </p:nvPr>
        </p:nvSpPr>
        <p:spPr>
          <a:xfrm>
            <a:off x="340469" y="1925288"/>
            <a:ext cx="10262681" cy="2286789"/>
          </a:xfrm>
        </p:spPr>
        <p:txBody>
          <a:bodyPr>
            <a:noAutofit/>
          </a:bodyPr>
          <a:lstStyle/>
          <a:p>
            <a:pPr algn="l"/>
            <a:r>
              <a:rPr lang="en-US" sz="3200" b="1" dirty="0"/>
              <a:t>40 respondents filled out the questionnaire</a:t>
            </a:r>
          </a:p>
          <a:p>
            <a:pPr marL="342900" indent="-342900" algn="l">
              <a:buFont typeface="Arial" panose="020B0604020202020204" pitchFamily="34" charset="0"/>
              <a:buChar char="•"/>
            </a:pPr>
            <a:r>
              <a:rPr lang="en-US" sz="3200" dirty="0"/>
              <a:t>34 past and currents students</a:t>
            </a:r>
          </a:p>
          <a:p>
            <a:pPr marL="342900" indent="-342900" algn="l">
              <a:buFont typeface="Arial" panose="020B0604020202020204" pitchFamily="34" charset="0"/>
              <a:buChar char="•"/>
            </a:pPr>
            <a:r>
              <a:rPr lang="en-US" sz="3200" dirty="0"/>
              <a:t>18 companies with 10 employees being past students of the MRETs </a:t>
            </a:r>
            <a:r>
              <a:rPr lang="en-US" sz="3200" dirty="0" err="1"/>
              <a:t>programme</a:t>
            </a:r>
            <a:endParaRPr lang="en-US" sz="3200" dirty="0"/>
          </a:p>
          <a:p>
            <a:pPr marL="342900" indent="-342900" algn="l">
              <a:buFont typeface="Arial" panose="020B0604020202020204" pitchFamily="34" charset="0"/>
              <a:buChar char="•"/>
            </a:pPr>
            <a:endParaRPr lang="en-US" sz="3200" dirty="0"/>
          </a:p>
          <a:p>
            <a:pPr marL="342900" indent="-342900" algn="l">
              <a:buFont typeface="Arial" panose="020B0604020202020204" pitchFamily="34" charset="0"/>
              <a:buChar char="•"/>
            </a:pPr>
            <a:endParaRPr lang="en-US" sz="3200" dirty="0"/>
          </a:p>
        </p:txBody>
      </p:sp>
      <p:sp>
        <p:nvSpPr>
          <p:cNvPr id="4" name="Subtitle 2">
            <a:extLst>
              <a:ext uri="{FF2B5EF4-FFF2-40B4-BE49-F238E27FC236}">
                <a16:creationId xmlns:a16="http://schemas.microsoft.com/office/drawing/2014/main" id="{569C0B42-4D13-798E-7A60-1FF14B7D3D4F}"/>
              </a:ext>
            </a:extLst>
          </p:cNvPr>
          <p:cNvSpPr txBox="1">
            <a:spLocks/>
          </p:cNvSpPr>
          <p:nvPr/>
        </p:nvSpPr>
        <p:spPr>
          <a:xfrm>
            <a:off x="340469" y="4309268"/>
            <a:ext cx="10701127" cy="24709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2000" dirty="0">
                <a:solidFill>
                  <a:srgbClr val="00942F"/>
                </a:solidFill>
              </a:rPr>
              <a:t>Companies: </a:t>
            </a:r>
          </a:p>
          <a:p>
            <a:pPr algn="l">
              <a:lnSpc>
                <a:spcPct val="150000"/>
              </a:lnSpc>
            </a:pPr>
            <a:r>
              <a:rPr lang="en-US" sz="2000" dirty="0"/>
              <a:t>Daystar Power Group Limited, ECG, Danfopa Solar Energy Enterprise, Solar Enablers Ghana Limited (SOLAREnablers), Sunpower Innovations Ltd., Power Fuels Distribution Company Limited, AGA Obuasi Mine, Solar Taxi, Consummate Engineering limited, Greentech Biogas Engineering Services, Bui Power Authority, Renewable Energy Solutions, Ghana Institution of Engineering, GIZ, etc.</a:t>
            </a:r>
          </a:p>
        </p:txBody>
      </p:sp>
    </p:spTree>
    <p:extLst>
      <p:ext uri="{BB962C8B-B14F-4D97-AF65-F5344CB8AC3E}">
        <p14:creationId xmlns:p14="http://schemas.microsoft.com/office/powerpoint/2010/main" val="2393082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D2476-661A-7EBE-7B91-FABCB08EB428}"/>
              </a:ext>
            </a:extLst>
          </p:cNvPr>
          <p:cNvSpPr>
            <a:spLocks noGrp="1"/>
          </p:cNvSpPr>
          <p:nvPr>
            <p:ph type="ctrTitle"/>
          </p:nvPr>
        </p:nvSpPr>
        <p:spPr>
          <a:xfrm>
            <a:off x="950067" y="1362562"/>
            <a:ext cx="10450750" cy="709649"/>
          </a:xfrm>
        </p:spPr>
        <p:txBody>
          <a:bodyPr>
            <a:normAutofit fontScale="90000"/>
          </a:bodyPr>
          <a:lstStyle/>
          <a:p>
            <a:r>
              <a:rPr lang="en-US" sz="3600" b="1" dirty="0">
                <a:solidFill>
                  <a:srgbClr val="00942F"/>
                </a:solidFill>
                <a:latin typeface="Roboto" panose="02000000000000000000" pitchFamily="2" charset="0"/>
                <a:ea typeface="Roboto" panose="02000000000000000000" pitchFamily="2" charset="0"/>
                <a:cs typeface="Roboto" panose="02000000000000000000" pitchFamily="2" charset="0"/>
              </a:rPr>
              <a:t>LOCATION OF WORKPLACE</a:t>
            </a:r>
            <a:r>
              <a:rPr lang="en-US" sz="3600" b="1" i="0" dirty="0">
                <a:solidFill>
                  <a:srgbClr val="00942F"/>
                </a:solidFill>
                <a:effectLst/>
                <a:latin typeface="Roboto" panose="02000000000000000000" pitchFamily="2" charset="0"/>
                <a:ea typeface="Roboto" panose="02000000000000000000" pitchFamily="2" charset="0"/>
                <a:cs typeface="Roboto" panose="02000000000000000000" pitchFamily="2" charset="0"/>
              </a:rPr>
              <a:t>/COMPANY/INSTITUTION</a:t>
            </a:r>
            <a:endParaRPr lang="en-US" sz="3600" b="1" dirty="0">
              <a:solidFill>
                <a:srgbClr val="00942F"/>
              </a:solidFill>
              <a:latin typeface="Roboto" panose="02000000000000000000" pitchFamily="2" charset="0"/>
              <a:ea typeface="Roboto" panose="02000000000000000000" pitchFamily="2" charset="0"/>
              <a:cs typeface="Roboto" panose="02000000000000000000" pitchFamily="2" charset="0"/>
            </a:endParaRPr>
          </a:p>
        </p:txBody>
      </p:sp>
      <p:sp>
        <p:nvSpPr>
          <p:cNvPr id="3" name="Subtitle 2">
            <a:extLst>
              <a:ext uri="{FF2B5EF4-FFF2-40B4-BE49-F238E27FC236}">
                <a16:creationId xmlns:a16="http://schemas.microsoft.com/office/drawing/2014/main" id="{02AFF54A-06BB-7703-209C-0EF768050F45}"/>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13D97CCC-D3E5-1702-E50F-23A69DD4897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31842" y="2238912"/>
            <a:ext cx="10761905" cy="3895238"/>
          </a:xfrm>
          <a:prstGeom prst="rect">
            <a:avLst/>
          </a:prstGeom>
        </p:spPr>
      </p:pic>
    </p:spTree>
    <p:extLst>
      <p:ext uri="{BB962C8B-B14F-4D97-AF65-F5344CB8AC3E}">
        <p14:creationId xmlns:p14="http://schemas.microsoft.com/office/powerpoint/2010/main" val="2313394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F7090-659C-2CAE-5419-C8A323B3C7BE}"/>
              </a:ext>
            </a:extLst>
          </p:cNvPr>
          <p:cNvSpPr>
            <a:spLocks noGrp="1"/>
          </p:cNvSpPr>
          <p:nvPr>
            <p:ph type="ctrTitle"/>
          </p:nvPr>
        </p:nvSpPr>
        <p:spPr>
          <a:xfrm>
            <a:off x="1524000" y="1169772"/>
            <a:ext cx="9144000" cy="1235676"/>
          </a:xfrm>
        </p:spPr>
        <p:txBody>
          <a:bodyPr>
            <a:normAutofit/>
          </a:bodyPr>
          <a:lstStyle/>
          <a:p>
            <a:r>
              <a:rPr lang="en-US" sz="3200" b="1" i="0" dirty="0">
                <a:effectLst/>
                <a:latin typeface="Roboto" panose="02000000000000000000" pitchFamily="2" charset="0"/>
              </a:rPr>
              <a:t>Past/current student of the Master’s in Renewable </a:t>
            </a:r>
            <a:r>
              <a:rPr lang="en-US" sz="3200" b="1" dirty="0">
                <a:latin typeface="Roboto" panose="02000000000000000000" pitchFamily="2" charset="0"/>
              </a:rPr>
              <a:t>E</a:t>
            </a:r>
            <a:r>
              <a:rPr lang="en-US" sz="3200" b="1" i="0" dirty="0">
                <a:effectLst/>
                <a:latin typeface="Roboto" panose="02000000000000000000" pitchFamily="2" charset="0"/>
              </a:rPr>
              <a:t>nergy </a:t>
            </a:r>
            <a:r>
              <a:rPr lang="en-US" sz="3200" b="1" dirty="0">
                <a:latin typeface="Roboto" panose="02000000000000000000" pitchFamily="2" charset="0"/>
              </a:rPr>
              <a:t>T</a:t>
            </a:r>
            <a:r>
              <a:rPr lang="en-US" sz="3200" b="1" i="0" dirty="0">
                <a:effectLst/>
                <a:latin typeface="Roboto" panose="02000000000000000000" pitchFamily="2" charset="0"/>
              </a:rPr>
              <a:t>echnologies(MRET)</a:t>
            </a:r>
            <a:endParaRPr lang="en-US" sz="3200" b="1" dirty="0"/>
          </a:p>
        </p:txBody>
      </p:sp>
      <p:pic>
        <p:nvPicPr>
          <p:cNvPr id="5" name="Picture 4">
            <a:extLst>
              <a:ext uri="{FF2B5EF4-FFF2-40B4-BE49-F238E27FC236}">
                <a16:creationId xmlns:a16="http://schemas.microsoft.com/office/drawing/2014/main" id="{273FE45A-75C0-F93D-E33A-134C5E84031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0950" y="2773292"/>
            <a:ext cx="10761905" cy="3895238"/>
          </a:xfrm>
          <a:prstGeom prst="rect">
            <a:avLst/>
          </a:prstGeom>
        </p:spPr>
      </p:pic>
    </p:spTree>
    <p:extLst>
      <p:ext uri="{BB962C8B-B14F-4D97-AF65-F5344CB8AC3E}">
        <p14:creationId xmlns:p14="http://schemas.microsoft.com/office/powerpoint/2010/main" val="1353429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F7090-659C-2CAE-5419-C8A323B3C7BE}"/>
              </a:ext>
            </a:extLst>
          </p:cNvPr>
          <p:cNvSpPr>
            <a:spLocks noGrp="1"/>
          </p:cNvSpPr>
          <p:nvPr>
            <p:ph type="ctrTitle"/>
          </p:nvPr>
        </p:nvSpPr>
        <p:spPr>
          <a:xfrm>
            <a:off x="1524000" y="1169772"/>
            <a:ext cx="9144000" cy="1235676"/>
          </a:xfrm>
        </p:spPr>
        <p:txBody>
          <a:bodyPr>
            <a:normAutofit fontScale="90000"/>
          </a:bodyPr>
          <a:lstStyle/>
          <a:p>
            <a:r>
              <a:rPr lang="en-US" sz="3200" b="1" i="0" dirty="0">
                <a:effectLst/>
                <a:latin typeface="Roboto" panose="02000000000000000000" pitchFamily="2" charset="0"/>
              </a:rPr>
              <a:t>PAST/CURRENT STUDENT CURRENTLY WORKING IN</a:t>
            </a:r>
            <a:br>
              <a:rPr lang="en-US" sz="3200" b="1" i="0" dirty="0">
                <a:effectLst/>
                <a:latin typeface="Roboto" panose="02000000000000000000" pitchFamily="2" charset="0"/>
              </a:rPr>
            </a:br>
            <a:r>
              <a:rPr lang="en-US" sz="3200" b="1" i="0" dirty="0">
                <a:effectLst/>
                <a:latin typeface="Roboto" panose="02000000000000000000" pitchFamily="2" charset="0"/>
              </a:rPr>
              <a:t>THE RE SECTOR</a:t>
            </a:r>
            <a:endParaRPr lang="en-US" sz="3200" b="1" dirty="0"/>
          </a:p>
        </p:txBody>
      </p:sp>
      <p:pic>
        <p:nvPicPr>
          <p:cNvPr id="5" name="Picture 4">
            <a:extLst>
              <a:ext uri="{FF2B5EF4-FFF2-40B4-BE49-F238E27FC236}">
                <a16:creationId xmlns:a16="http://schemas.microsoft.com/office/drawing/2014/main" id="{273FE45A-75C0-F93D-E33A-134C5E840316}"/>
              </a:ext>
            </a:extLst>
          </p:cNvPr>
          <p:cNvPicPr>
            <a:picLocks noChangeAspect="1"/>
          </p:cNvPicPr>
          <p:nvPr/>
        </p:nvPicPr>
        <p:blipFill rotWithShape="1">
          <a:blip r:embed="rId2">
            <a:extLst>
              <a:ext uri="{28A0092B-C50C-407E-A947-70E740481C1C}">
                <a14:useLocalDpi xmlns:a14="http://schemas.microsoft.com/office/drawing/2010/main" val="0"/>
              </a:ext>
            </a:extLst>
          </a:blip>
          <a:srcRect l="18254" r="42771"/>
          <a:stretch/>
        </p:blipFill>
        <p:spPr>
          <a:xfrm>
            <a:off x="2302213" y="2504934"/>
            <a:ext cx="3793787" cy="3895238"/>
          </a:xfrm>
          <a:prstGeom prst="rect">
            <a:avLst/>
          </a:prstGeom>
        </p:spPr>
      </p:pic>
      <p:grpSp>
        <p:nvGrpSpPr>
          <p:cNvPr id="7" name="Group 6">
            <a:extLst>
              <a:ext uri="{FF2B5EF4-FFF2-40B4-BE49-F238E27FC236}">
                <a16:creationId xmlns:a16="http://schemas.microsoft.com/office/drawing/2014/main" id="{52CE665A-91F0-13B8-D266-F8E6DB42F8F3}"/>
              </a:ext>
            </a:extLst>
          </p:cNvPr>
          <p:cNvGrpSpPr/>
          <p:nvPr/>
        </p:nvGrpSpPr>
        <p:grpSpPr>
          <a:xfrm>
            <a:off x="6011693" y="2784535"/>
            <a:ext cx="1407268" cy="880369"/>
            <a:chOff x="4688732" y="3589506"/>
            <a:chExt cx="1407268" cy="880369"/>
          </a:xfrm>
        </p:grpSpPr>
        <p:sp>
          <p:nvSpPr>
            <p:cNvPr id="3" name="TextBox 2">
              <a:extLst>
                <a:ext uri="{FF2B5EF4-FFF2-40B4-BE49-F238E27FC236}">
                  <a16:creationId xmlns:a16="http://schemas.microsoft.com/office/drawing/2014/main" id="{A04C82DD-9D52-6769-70A3-156A775A125D}"/>
                </a:ext>
              </a:extLst>
            </p:cNvPr>
            <p:cNvSpPr txBox="1"/>
            <p:nvPr/>
          </p:nvSpPr>
          <p:spPr>
            <a:xfrm>
              <a:off x="4688732" y="3589506"/>
              <a:ext cx="1407268" cy="880369"/>
            </a:xfrm>
            <a:prstGeom prst="rect">
              <a:avLst/>
            </a:prstGeom>
            <a:noFill/>
          </p:spPr>
          <p:txBody>
            <a:bodyPr wrap="square" rtlCol="0">
              <a:spAutoFit/>
            </a:bodyPr>
            <a:lstStyle/>
            <a:p>
              <a:pPr>
                <a:lnSpc>
                  <a:spcPct val="150000"/>
                </a:lnSpc>
              </a:pPr>
              <a:r>
                <a:rPr lang="en-US" dirty="0"/>
                <a:t>       Yes (6)</a:t>
              </a:r>
            </a:p>
            <a:p>
              <a:pPr>
                <a:lnSpc>
                  <a:spcPct val="150000"/>
                </a:lnSpc>
              </a:pPr>
              <a:r>
                <a:rPr lang="en-US" dirty="0"/>
                <a:t>       No (23)</a:t>
              </a:r>
            </a:p>
          </p:txBody>
        </p:sp>
        <p:sp>
          <p:nvSpPr>
            <p:cNvPr id="4" name="Flowchart: Connector 3">
              <a:extLst>
                <a:ext uri="{FF2B5EF4-FFF2-40B4-BE49-F238E27FC236}">
                  <a16:creationId xmlns:a16="http://schemas.microsoft.com/office/drawing/2014/main" id="{12EDA31A-C44A-817A-F9E7-B1F71019C219}"/>
                </a:ext>
              </a:extLst>
            </p:cNvPr>
            <p:cNvSpPr/>
            <p:nvPr/>
          </p:nvSpPr>
          <p:spPr>
            <a:xfrm>
              <a:off x="4805464" y="3686783"/>
              <a:ext cx="223736" cy="233464"/>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lowchart: Connector 5">
              <a:extLst>
                <a:ext uri="{FF2B5EF4-FFF2-40B4-BE49-F238E27FC236}">
                  <a16:creationId xmlns:a16="http://schemas.microsoft.com/office/drawing/2014/main" id="{B0F00E49-9AAF-31C2-E5A0-7B47E162ABED}"/>
                </a:ext>
              </a:extLst>
            </p:cNvPr>
            <p:cNvSpPr/>
            <p:nvPr/>
          </p:nvSpPr>
          <p:spPr>
            <a:xfrm>
              <a:off x="4805464" y="4200289"/>
              <a:ext cx="223736" cy="233464"/>
            </a:xfrm>
            <a:prstGeom prst="flowChartConnector">
              <a:avLst/>
            </a:prstGeom>
            <a:solidFill>
              <a:srgbClr val="FB510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63352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F7090-659C-2CAE-5419-C8A323B3C7BE}"/>
              </a:ext>
            </a:extLst>
          </p:cNvPr>
          <p:cNvSpPr>
            <a:spLocks noGrp="1"/>
          </p:cNvSpPr>
          <p:nvPr>
            <p:ph type="ctrTitle"/>
          </p:nvPr>
        </p:nvSpPr>
        <p:spPr>
          <a:xfrm>
            <a:off x="395592" y="1267048"/>
            <a:ext cx="10668000" cy="1235676"/>
          </a:xfrm>
        </p:spPr>
        <p:txBody>
          <a:bodyPr>
            <a:normAutofit fontScale="90000"/>
          </a:bodyPr>
          <a:lstStyle/>
          <a:p>
            <a:r>
              <a:rPr lang="en-US" sz="3200" b="1" i="0" dirty="0">
                <a:effectLst/>
                <a:latin typeface="Roboto" panose="02000000000000000000" pitchFamily="2" charset="0"/>
              </a:rPr>
              <a:t>REASONS </a:t>
            </a:r>
            <a:r>
              <a:rPr lang="en-US" sz="3200" b="1" dirty="0">
                <a:latin typeface="Roboto" panose="02000000000000000000" pitchFamily="2" charset="0"/>
              </a:rPr>
              <a:t>WHY GRADUATES OF MRETs ARE </a:t>
            </a:r>
            <a:r>
              <a:rPr lang="en-US" sz="3200" b="1" i="0" dirty="0">
                <a:effectLst/>
                <a:latin typeface="Roboto" panose="02000000000000000000" pitchFamily="2" charset="0"/>
              </a:rPr>
              <a:t>NOT WORKING IN</a:t>
            </a:r>
            <a:br>
              <a:rPr lang="en-US" sz="3200" b="1" i="0" dirty="0">
                <a:effectLst/>
                <a:latin typeface="Roboto" panose="02000000000000000000" pitchFamily="2" charset="0"/>
              </a:rPr>
            </a:br>
            <a:r>
              <a:rPr lang="en-US" sz="3200" b="1" i="0" dirty="0">
                <a:effectLst/>
                <a:latin typeface="Roboto" panose="02000000000000000000" pitchFamily="2" charset="0"/>
              </a:rPr>
              <a:t>THE RE SECTOR</a:t>
            </a:r>
            <a:endParaRPr lang="en-US" sz="3200" b="1" dirty="0"/>
          </a:p>
        </p:txBody>
      </p:sp>
      <p:pic>
        <p:nvPicPr>
          <p:cNvPr id="5" name="Picture 4">
            <a:extLst>
              <a:ext uri="{FF2B5EF4-FFF2-40B4-BE49-F238E27FC236}">
                <a16:creationId xmlns:a16="http://schemas.microsoft.com/office/drawing/2014/main" id="{273FE45A-75C0-F93D-E33A-134C5E84031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16193" y="2839195"/>
            <a:ext cx="10761905" cy="3895238"/>
          </a:xfrm>
          <a:prstGeom prst="rect">
            <a:avLst/>
          </a:prstGeom>
        </p:spPr>
      </p:pic>
    </p:spTree>
    <p:extLst>
      <p:ext uri="{BB962C8B-B14F-4D97-AF65-F5344CB8AC3E}">
        <p14:creationId xmlns:p14="http://schemas.microsoft.com/office/powerpoint/2010/main" val="1349762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4B181-218A-BC00-E37E-8308D50D5E78}"/>
              </a:ext>
            </a:extLst>
          </p:cNvPr>
          <p:cNvSpPr>
            <a:spLocks noGrp="1"/>
          </p:cNvSpPr>
          <p:nvPr>
            <p:ph type="ctrTitle"/>
          </p:nvPr>
        </p:nvSpPr>
        <p:spPr>
          <a:xfrm>
            <a:off x="1524000" y="1147076"/>
            <a:ext cx="9144000" cy="1093615"/>
          </a:xfrm>
        </p:spPr>
        <p:txBody>
          <a:bodyPr>
            <a:noAutofit/>
          </a:bodyPr>
          <a:lstStyle/>
          <a:p>
            <a:r>
              <a:rPr lang="en-US" sz="3600" b="1" dirty="0">
                <a:latin typeface="Roboto" panose="02000000000000000000" pitchFamily="2" charset="0"/>
              </a:rPr>
              <a:t>A</a:t>
            </a:r>
            <a:r>
              <a:rPr lang="en-US" sz="3600" b="1" i="0" dirty="0">
                <a:effectLst/>
                <a:latin typeface="Roboto" panose="02000000000000000000" pitchFamily="2" charset="0"/>
              </a:rPr>
              <a:t>REA OF RENEWABLE ENERGY(RE) FOCUSED</a:t>
            </a:r>
            <a:endParaRPr lang="en-US" sz="3600" b="1" dirty="0"/>
          </a:p>
        </p:txBody>
      </p:sp>
      <p:pic>
        <p:nvPicPr>
          <p:cNvPr id="5" name="Picture 4">
            <a:extLst>
              <a:ext uri="{FF2B5EF4-FFF2-40B4-BE49-F238E27FC236}">
                <a16:creationId xmlns:a16="http://schemas.microsoft.com/office/drawing/2014/main" id="{AB9BF10B-9280-C432-9070-D77C59B34EB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15047" y="3063049"/>
            <a:ext cx="10761905" cy="3895238"/>
          </a:xfrm>
          <a:prstGeom prst="rect">
            <a:avLst/>
          </a:prstGeom>
        </p:spPr>
      </p:pic>
      <p:sp>
        <p:nvSpPr>
          <p:cNvPr id="6" name="Subtitle 2">
            <a:extLst>
              <a:ext uri="{FF2B5EF4-FFF2-40B4-BE49-F238E27FC236}">
                <a16:creationId xmlns:a16="http://schemas.microsoft.com/office/drawing/2014/main" id="{ABFC8FB8-EF13-0626-3857-6FF10A66DB89}"/>
              </a:ext>
            </a:extLst>
          </p:cNvPr>
          <p:cNvSpPr>
            <a:spLocks noGrp="1"/>
          </p:cNvSpPr>
          <p:nvPr>
            <p:ph type="subTitle" idx="1"/>
          </p:nvPr>
        </p:nvSpPr>
        <p:spPr>
          <a:xfrm>
            <a:off x="1128584" y="2529018"/>
            <a:ext cx="8756821" cy="453079"/>
          </a:xfrm>
        </p:spPr>
        <p:txBody>
          <a:bodyPr/>
          <a:lstStyle/>
          <a:p>
            <a:pPr algn="l"/>
            <a:r>
              <a:rPr lang="en-US" dirty="0"/>
              <a:t>Solar PV is the highest RE Area focused</a:t>
            </a:r>
          </a:p>
        </p:txBody>
      </p:sp>
    </p:spTree>
    <p:extLst>
      <p:ext uri="{BB962C8B-B14F-4D97-AF65-F5344CB8AC3E}">
        <p14:creationId xmlns:p14="http://schemas.microsoft.com/office/powerpoint/2010/main" val="4076603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AF956B-83B5-D1D9-559E-CDAA960941A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97823" y="2363821"/>
            <a:ext cx="11596353" cy="4367634"/>
          </a:xfrm>
          <a:prstGeom prst="rect">
            <a:avLst/>
          </a:prstGeom>
        </p:spPr>
      </p:pic>
      <p:sp>
        <p:nvSpPr>
          <p:cNvPr id="6" name="Title 1">
            <a:extLst>
              <a:ext uri="{FF2B5EF4-FFF2-40B4-BE49-F238E27FC236}">
                <a16:creationId xmlns:a16="http://schemas.microsoft.com/office/drawing/2014/main" id="{D0F088A2-665E-F939-83A2-89655915C867}"/>
              </a:ext>
            </a:extLst>
          </p:cNvPr>
          <p:cNvSpPr>
            <a:spLocks noGrp="1"/>
          </p:cNvSpPr>
          <p:nvPr>
            <p:ph type="ctrTitle"/>
          </p:nvPr>
        </p:nvSpPr>
        <p:spPr>
          <a:xfrm>
            <a:off x="950068" y="1040859"/>
            <a:ext cx="9144000" cy="1184319"/>
          </a:xfrm>
        </p:spPr>
        <p:txBody>
          <a:bodyPr>
            <a:normAutofit/>
          </a:bodyPr>
          <a:lstStyle/>
          <a:p>
            <a:r>
              <a:rPr lang="en-US" sz="3200" b="1" dirty="0">
                <a:solidFill>
                  <a:schemeClr val="accent6">
                    <a:lumMod val="75000"/>
                  </a:schemeClr>
                </a:solidFill>
                <a:latin typeface="Roboto" panose="02000000000000000000" pitchFamily="2" charset="0"/>
              </a:rPr>
              <a:t>FEEDBACK ON KEY A</a:t>
            </a:r>
            <a:r>
              <a:rPr lang="en-US" sz="3200" b="1" i="0" dirty="0">
                <a:solidFill>
                  <a:schemeClr val="accent6">
                    <a:lumMod val="75000"/>
                  </a:schemeClr>
                </a:solidFill>
                <a:effectLst/>
                <a:latin typeface="Roboto" panose="02000000000000000000" pitchFamily="2" charset="0"/>
              </a:rPr>
              <a:t>REAS TO ENRICH THE MRETs PROGRAMME</a:t>
            </a:r>
            <a:endParaRPr lang="en-US" sz="3200" b="1" dirty="0">
              <a:solidFill>
                <a:schemeClr val="accent6">
                  <a:lumMod val="75000"/>
                </a:schemeClr>
              </a:solidFill>
            </a:endParaRPr>
          </a:p>
        </p:txBody>
      </p:sp>
    </p:spTree>
    <p:extLst>
      <p:ext uri="{BB962C8B-B14F-4D97-AF65-F5344CB8AC3E}">
        <p14:creationId xmlns:p14="http://schemas.microsoft.com/office/powerpoint/2010/main" val="2368207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E73A3-AD43-4284-62A4-39CD072D40EB}"/>
              </a:ext>
            </a:extLst>
          </p:cNvPr>
          <p:cNvSpPr>
            <a:spLocks noGrp="1"/>
          </p:cNvSpPr>
          <p:nvPr>
            <p:ph type="ctrTitle"/>
          </p:nvPr>
        </p:nvSpPr>
        <p:spPr>
          <a:xfrm>
            <a:off x="1524000" y="1122363"/>
            <a:ext cx="9144000" cy="1241896"/>
          </a:xfrm>
        </p:spPr>
        <p:txBody>
          <a:bodyPr>
            <a:normAutofit/>
          </a:bodyPr>
          <a:lstStyle/>
          <a:p>
            <a:r>
              <a:rPr lang="en-US" sz="3600" b="1" i="0" dirty="0">
                <a:solidFill>
                  <a:schemeClr val="accent6">
                    <a:lumMod val="75000"/>
                  </a:schemeClr>
                </a:solidFill>
                <a:effectLst/>
                <a:latin typeface="Roboto" panose="02000000000000000000" pitchFamily="2" charset="0"/>
              </a:rPr>
              <a:t>PEDAGOGY RECOMMEND IN THE DELIVERY OF THE MRETs</a:t>
            </a:r>
            <a:endParaRPr lang="en-US" sz="3600" b="1" dirty="0">
              <a:solidFill>
                <a:schemeClr val="accent6">
                  <a:lumMod val="75000"/>
                </a:schemeClr>
              </a:solidFill>
            </a:endParaRPr>
          </a:p>
        </p:txBody>
      </p:sp>
      <p:sp>
        <p:nvSpPr>
          <p:cNvPr id="3" name="Subtitle 2">
            <a:extLst>
              <a:ext uri="{FF2B5EF4-FFF2-40B4-BE49-F238E27FC236}">
                <a16:creationId xmlns:a16="http://schemas.microsoft.com/office/drawing/2014/main" id="{EDCF4E85-9923-F77E-71B2-762ABA6894D3}"/>
              </a:ext>
            </a:extLst>
          </p:cNvPr>
          <p:cNvSpPr>
            <a:spLocks noGrp="1"/>
          </p:cNvSpPr>
          <p:nvPr>
            <p:ph type="subTitle" idx="1"/>
          </p:nvPr>
        </p:nvSpPr>
        <p:spPr/>
        <p:txBody>
          <a:bodyPr/>
          <a:lstStyle/>
          <a:p>
            <a:endParaRPr lang="en-US" dirty="0"/>
          </a:p>
        </p:txBody>
      </p:sp>
      <p:pic>
        <p:nvPicPr>
          <p:cNvPr id="7" name="Picture 6">
            <a:extLst>
              <a:ext uri="{FF2B5EF4-FFF2-40B4-BE49-F238E27FC236}">
                <a16:creationId xmlns:a16="http://schemas.microsoft.com/office/drawing/2014/main" id="{1165FBA1-B941-2BC8-ACF2-71547AF0AA0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21045" y="2687571"/>
            <a:ext cx="10761905" cy="3895238"/>
          </a:xfrm>
          <a:prstGeom prst="rect">
            <a:avLst/>
          </a:prstGeom>
        </p:spPr>
      </p:pic>
    </p:spTree>
    <p:extLst>
      <p:ext uri="{BB962C8B-B14F-4D97-AF65-F5344CB8AC3E}">
        <p14:creationId xmlns:p14="http://schemas.microsoft.com/office/powerpoint/2010/main" val="4009234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1CB53D8-960D-C310-6247-1E2A3299A015}"/>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9E41F9A9-4614-BF90-8218-41D8F6E49C1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15047" y="2913333"/>
            <a:ext cx="10761905" cy="3895238"/>
          </a:xfrm>
          <a:prstGeom prst="rect">
            <a:avLst/>
          </a:prstGeom>
        </p:spPr>
      </p:pic>
      <p:sp>
        <p:nvSpPr>
          <p:cNvPr id="7" name="Title 1">
            <a:extLst>
              <a:ext uri="{FF2B5EF4-FFF2-40B4-BE49-F238E27FC236}">
                <a16:creationId xmlns:a16="http://schemas.microsoft.com/office/drawing/2014/main" id="{BF7E6708-B819-6300-6E0C-70D8A92C1989}"/>
              </a:ext>
            </a:extLst>
          </p:cNvPr>
          <p:cNvSpPr>
            <a:spLocks noGrp="1"/>
          </p:cNvSpPr>
          <p:nvPr>
            <p:ph type="ctrTitle"/>
          </p:nvPr>
        </p:nvSpPr>
        <p:spPr>
          <a:xfrm>
            <a:off x="418289" y="1122363"/>
            <a:ext cx="10836613" cy="1241458"/>
          </a:xfrm>
        </p:spPr>
        <p:txBody>
          <a:bodyPr>
            <a:normAutofit/>
          </a:bodyPr>
          <a:lstStyle/>
          <a:p>
            <a:r>
              <a:rPr lang="en-US" sz="3600" b="1" dirty="0">
                <a:solidFill>
                  <a:schemeClr val="accent6">
                    <a:lumMod val="75000"/>
                  </a:schemeClr>
                </a:solidFill>
                <a:latin typeface="Roboto" panose="02000000000000000000" pitchFamily="2" charset="0"/>
              </a:rPr>
              <a:t>FEEDBACK ON M</a:t>
            </a:r>
            <a:r>
              <a:rPr lang="en-US" sz="3600" b="1" i="0" dirty="0">
                <a:solidFill>
                  <a:schemeClr val="accent6">
                    <a:lumMod val="75000"/>
                  </a:schemeClr>
                </a:solidFill>
                <a:effectLst/>
                <a:latin typeface="Roboto" panose="02000000000000000000" pitchFamily="2" charset="0"/>
              </a:rPr>
              <a:t>ODE OF ASSESSMENT </a:t>
            </a:r>
            <a:r>
              <a:rPr lang="en-US" sz="3600" b="1" dirty="0">
                <a:solidFill>
                  <a:schemeClr val="accent6">
                    <a:lumMod val="75000"/>
                  </a:schemeClr>
                </a:solidFill>
                <a:latin typeface="Roboto" panose="02000000000000000000" pitchFamily="2" charset="0"/>
              </a:rPr>
              <a:t>FOR</a:t>
            </a:r>
            <a:r>
              <a:rPr lang="en-US" sz="3600" b="1" i="0" dirty="0">
                <a:solidFill>
                  <a:schemeClr val="accent6">
                    <a:lumMod val="75000"/>
                  </a:schemeClr>
                </a:solidFill>
                <a:effectLst/>
                <a:latin typeface="Roboto" panose="02000000000000000000" pitchFamily="2" charset="0"/>
              </a:rPr>
              <a:t> STUDENTS ON THE MRETs</a:t>
            </a:r>
            <a:endParaRPr lang="en-US" sz="3600" b="1" dirty="0">
              <a:solidFill>
                <a:schemeClr val="accent6">
                  <a:lumMod val="75000"/>
                </a:schemeClr>
              </a:solidFill>
            </a:endParaRPr>
          </a:p>
        </p:txBody>
      </p:sp>
    </p:spTree>
    <p:extLst>
      <p:ext uri="{BB962C8B-B14F-4D97-AF65-F5344CB8AC3E}">
        <p14:creationId xmlns:p14="http://schemas.microsoft.com/office/powerpoint/2010/main" val="2499062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21EF4-B792-78A0-25D2-45341D0D7CFF}"/>
              </a:ext>
            </a:extLst>
          </p:cNvPr>
          <p:cNvSpPr>
            <a:spLocks noGrp="1"/>
          </p:cNvSpPr>
          <p:nvPr>
            <p:ph type="ctrTitle"/>
          </p:nvPr>
        </p:nvSpPr>
        <p:spPr>
          <a:xfrm>
            <a:off x="1524000" y="1122363"/>
            <a:ext cx="9144000" cy="1241896"/>
          </a:xfrm>
        </p:spPr>
        <p:txBody>
          <a:bodyPr>
            <a:normAutofit/>
          </a:bodyPr>
          <a:lstStyle/>
          <a:p>
            <a:r>
              <a:rPr lang="en-US" sz="2800" b="1" dirty="0">
                <a:solidFill>
                  <a:srgbClr val="00942F"/>
                </a:solidFill>
                <a:latin typeface="Roboto" panose="02000000000000000000" pitchFamily="2" charset="0"/>
              </a:rPr>
              <a:t>ORGANIZATIONS O</a:t>
            </a:r>
            <a:r>
              <a:rPr lang="en-US" sz="2800" b="1" i="0" dirty="0">
                <a:solidFill>
                  <a:srgbClr val="00942F"/>
                </a:solidFill>
                <a:effectLst/>
                <a:latin typeface="Roboto" panose="02000000000000000000" pitchFamily="2" charset="0"/>
              </a:rPr>
              <a:t>PEN FOR PARTNERSHIP WITH PROREG TO EXPOSE STUDENTS TO RE PROJECTS</a:t>
            </a:r>
            <a:endParaRPr lang="en-US" sz="2800" b="1" dirty="0">
              <a:solidFill>
                <a:srgbClr val="00942F"/>
              </a:solidFill>
            </a:endParaRPr>
          </a:p>
        </p:txBody>
      </p:sp>
      <p:pic>
        <p:nvPicPr>
          <p:cNvPr id="5" name="Picture 4">
            <a:extLst>
              <a:ext uri="{FF2B5EF4-FFF2-40B4-BE49-F238E27FC236}">
                <a16:creationId xmlns:a16="http://schemas.microsoft.com/office/drawing/2014/main" id="{F520C5A1-28E5-0557-124B-7D006820978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15047" y="2723277"/>
            <a:ext cx="10761905" cy="3895238"/>
          </a:xfrm>
          <a:prstGeom prst="rect">
            <a:avLst/>
          </a:prstGeom>
        </p:spPr>
      </p:pic>
    </p:spTree>
    <p:extLst>
      <p:ext uri="{BB962C8B-B14F-4D97-AF65-F5344CB8AC3E}">
        <p14:creationId xmlns:p14="http://schemas.microsoft.com/office/powerpoint/2010/main" val="2055927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1A359-EC9D-916E-3203-A73F58A94033}"/>
              </a:ext>
            </a:extLst>
          </p:cNvPr>
          <p:cNvSpPr>
            <a:spLocks noGrp="1"/>
          </p:cNvSpPr>
          <p:nvPr>
            <p:ph type="ctrTitle"/>
          </p:nvPr>
        </p:nvSpPr>
        <p:spPr>
          <a:xfrm>
            <a:off x="1339175" y="1073725"/>
            <a:ext cx="9144000" cy="930172"/>
          </a:xfrm>
        </p:spPr>
        <p:txBody>
          <a:bodyPr>
            <a:normAutofit/>
          </a:bodyPr>
          <a:lstStyle/>
          <a:p>
            <a:r>
              <a:rPr lang="en-US" sz="2800" b="1" dirty="0">
                <a:solidFill>
                  <a:schemeClr val="accent6">
                    <a:lumMod val="75000"/>
                  </a:schemeClr>
                </a:solidFill>
              </a:rPr>
              <a:t>	</a:t>
            </a:r>
            <a:r>
              <a:rPr lang="en-US" sz="2800" b="1" dirty="0">
                <a:solidFill>
                  <a:schemeClr val="accent6">
                    <a:lumMod val="75000"/>
                  </a:schemeClr>
                </a:solidFill>
                <a:latin typeface="Roboto" panose="02000000000000000000" pitchFamily="2" charset="0"/>
              </a:rPr>
              <a:t>SOME </a:t>
            </a:r>
            <a:r>
              <a:rPr lang="en-US" sz="2800" b="1" i="0" dirty="0">
                <a:solidFill>
                  <a:schemeClr val="accent6">
                    <a:lumMod val="75000"/>
                  </a:schemeClr>
                </a:solidFill>
                <a:effectLst/>
                <a:latin typeface="Roboto" panose="02000000000000000000" pitchFamily="2" charset="0"/>
              </a:rPr>
              <a:t>GENERAL COMMENTS ON RE TRAINING IN GHANA</a:t>
            </a:r>
            <a:endParaRPr lang="en-US" sz="2800" b="1" dirty="0">
              <a:solidFill>
                <a:schemeClr val="accent6">
                  <a:lumMod val="75000"/>
                </a:schemeClr>
              </a:solidFill>
            </a:endParaRPr>
          </a:p>
        </p:txBody>
      </p:sp>
      <p:sp>
        <p:nvSpPr>
          <p:cNvPr id="3" name="Subtitle 2">
            <a:extLst>
              <a:ext uri="{FF2B5EF4-FFF2-40B4-BE49-F238E27FC236}">
                <a16:creationId xmlns:a16="http://schemas.microsoft.com/office/drawing/2014/main" id="{4B12EA33-66AF-1BFE-8D75-9536314DF0C4}"/>
              </a:ext>
            </a:extLst>
          </p:cNvPr>
          <p:cNvSpPr>
            <a:spLocks noGrp="1"/>
          </p:cNvSpPr>
          <p:nvPr>
            <p:ph type="subTitle" idx="1"/>
          </p:nvPr>
        </p:nvSpPr>
        <p:spPr>
          <a:xfrm>
            <a:off x="428017" y="2451371"/>
            <a:ext cx="11254902" cy="4270442"/>
          </a:xfrm>
        </p:spPr>
        <p:txBody>
          <a:bodyPr/>
          <a:lstStyle/>
          <a:p>
            <a:pPr marL="342900" indent="-342900" algn="l">
              <a:buFont typeface="Arial" panose="020B0604020202020204" pitchFamily="34" charset="0"/>
              <a:buChar char="•"/>
            </a:pPr>
            <a:r>
              <a:rPr lang="en-US" b="0" i="0" dirty="0">
                <a:solidFill>
                  <a:srgbClr val="202124"/>
                </a:solidFill>
                <a:effectLst/>
                <a:latin typeface="Roboto" panose="02000000000000000000" pitchFamily="2" charset="0"/>
              </a:rPr>
              <a:t>RE training is good opportunity to solve renewable energy deficit in Ghana</a:t>
            </a:r>
          </a:p>
          <a:p>
            <a:pPr marL="342900" indent="-342900" algn="l">
              <a:buFont typeface="Arial" panose="020B0604020202020204" pitchFamily="34" charset="0"/>
              <a:buChar char="•"/>
            </a:pPr>
            <a:endParaRPr lang="en-US" b="0" i="0" dirty="0">
              <a:solidFill>
                <a:srgbClr val="202124"/>
              </a:solidFill>
              <a:effectLst/>
              <a:latin typeface="Roboto" panose="02000000000000000000" pitchFamily="2" charset="0"/>
            </a:endParaRPr>
          </a:p>
          <a:p>
            <a:pPr marL="342900" indent="-342900" algn="l">
              <a:buFont typeface="Arial" panose="020B0604020202020204" pitchFamily="34" charset="0"/>
              <a:buChar char="•"/>
            </a:pPr>
            <a:r>
              <a:rPr lang="en-US" b="0" i="0" dirty="0">
                <a:solidFill>
                  <a:srgbClr val="202124"/>
                </a:solidFill>
                <a:effectLst/>
                <a:latin typeface="Roboto" panose="02000000000000000000" pitchFamily="2" charset="0"/>
              </a:rPr>
              <a:t>The MRETs </a:t>
            </a:r>
            <a:r>
              <a:rPr lang="en-US" b="0" i="0" dirty="0" err="1">
                <a:solidFill>
                  <a:srgbClr val="202124"/>
                </a:solidFill>
                <a:effectLst/>
                <a:latin typeface="Roboto" panose="02000000000000000000" pitchFamily="2" charset="0"/>
              </a:rPr>
              <a:t>programme</a:t>
            </a:r>
            <a:r>
              <a:rPr lang="en-US" b="0" i="0" dirty="0">
                <a:solidFill>
                  <a:srgbClr val="202124"/>
                </a:solidFill>
                <a:effectLst/>
                <a:latin typeface="Roboto" panose="02000000000000000000" pitchFamily="2" charset="0"/>
              </a:rPr>
              <a:t> practical session is missing. Need to be looked at</a:t>
            </a:r>
            <a:endParaRPr lang="en-US" dirty="0">
              <a:solidFill>
                <a:srgbClr val="202124"/>
              </a:solidFill>
              <a:latin typeface="Roboto" panose="02000000000000000000" pitchFamily="2" charset="0"/>
            </a:endParaRPr>
          </a:p>
          <a:p>
            <a:pPr marL="342900" indent="-342900" algn="l">
              <a:buFont typeface="Arial" panose="020B0604020202020204" pitchFamily="34" charset="0"/>
              <a:buChar char="•"/>
            </a:pPr>
            <a:endParaRPr lang="en-US" b="0" i="0" dirty="0">
              <a:solidFill>
                <a:srgbClr val="202124"/>
              </a:solidFill>
              <a:effectLst/>
              <a:latin typeface="Roboto" panose="02000000000000000000" pitchFamily="2" charset="0"/>
            </a:endParaRPr>
          </a:p>
          <a:p>
            <a:pPr marL="342900" indent="-342900" algn="l">
              <a:buFont typeface="Arial" panose="020B0604020202020204" pitchFamily="34" charset="0"/>
              <a:buChar char="•"/>
            </a:pPr>
            <a:r>
              <a:rPr lang="en-US" b="0" i="0" dirty="0">
                <a:solidFill>
                  <a:srgbClr val="202124"/>
                </a:solidFill>
                <a:effectLst/>
                <a:latin typeface="Roboto" panose="02000000000000000000" pitchFamily="2" charset="0"/>
              </a:rPr>
              <a:t>Good program, enhancing and encouraging the implementation of RE in many sectors of Ghana.</a:t>
            </a:r>
          </a:p>
          <a:p>
            <a:pPr marL="342900" indent="-342900" algn="l">
              <a:buFont typeface="Arial" panose="020B0604020202020204" pitchFamily="34" charset="0"/>
              <a:buChar char="•"/>
            </a:pPr>
            <a:endParaRPr lang="en-US" b="0" i="0" dirty="0">
              <a:solidFill>
                <a:srgbClr val="202124"/>
              </a:solidFill>
              <a:effectLst/>
              <a:latin typeface="Roboto" panose="02000000000000000000" pitchFamily="2" charset="0"/>
            </a:endParaRPr>
          </a:p>
          <a:p>
            <a:pPr marL="342900" indent="-342900" algn="l">
              <a:buFont typeface="Arial" panose="020B0604020202020204" pitchFamily="34" charset="0"/>
              <a:buChar char="•"/>
            </a:pPr>
            <a:r>
              <a:rPr lang="en-US" b="0" i="0" dirty="0">
                <a:solidFill>
                  <a:srgbClr val="202124"/>
                </a:solidFill>
                <a:effectLst/>
                <a:latin typeface="Roboto" panose="02000000000000000000" pitchFamily="2" charset="0"/>
              </a:rPr>
              <a:t>The </a:t>
            </a:r>
            <a:r>
              <a:rPr lang="en-US" b="0" i="0" dirty="0" err="1">
                <a:solidFill>
                  <a:srgbClr val="202124"/>
                </a:solidFill>
                <a:effectLst/>
                <a:latin typeface="Roboto" panose="02000000000000000000" pitchFamily="2" charset="0"/>
              </a:rPr>
              <a:t>programme</a:t>
            </a:r>
            <a:r>
              <a:rPr lang="en-US" b="0" i="0" dirty="0">
                <a:solidFill>
                  <a:srgbClr val="202124"/>
                </a:solidFill>
                <a:effectLst/>
                <a:latin typeface="Roboto" panose="02000000000000000000" pitchFamily="2" charset="0"/>
              </a:rPr>
              <a:t> should </a:t>
            </a:r>
            <a:r>
              <a:rPr lang="en-US" dirty="0">
                <a:solidFill>
                  <a:srgbClr val="202124"/>
                </a:solidFill>
                <a:latin typeface="Roboto" panose="02000000000000000000" pitchFamily="2" charset="0"/>
              </a:rPr>
              <a:t>explore more in the area of Solar PV technologies since we have enough  sun </a:t>
            </a:r>
            <a:r>
              <a:rPr lang="en-US" b="0" i="0" dirty="0">
                <a:solidFill>
                  <a:srgbClr val="202124"/>
                </a:solidFill>
                <a:effectLst/>
                <a:latin typeface="Roboto" panose="02000000000000000000" pitchFamily="2" charset="0"/>
              </a:rPr>
              <a:t>available in Ghana.</a:t>
            </a:r>
            <a:endParaRPr lang="en-US" dirty="0"/>
          </a:p>
        </p:txBody>
      </p:sp>
    </p:spTree>
    <p:extLst>
      <p:ext uri="{BB962C8B-B14F-4D97-AF65-F5344CB8AC3E}">
        <p14:creationId xmlns:p14="http://schemas.microsoft.com/office/powerpoint/2010/main" val="22041093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DPJmfxb3zEeiMYzrBxsRIw"/>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1797</TotalTime>
  <Words>291</Words>
  <Application>Microsoft Office PowerPoint</Application>
  <PresentationFormat>Widescreen</PresentationFormat>
  <Paragraphs>31</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Akira Expanded</vt:lpstr>
      <vt:lpstr>Arial</vt:lpstr>
      <vt:lpstr>Calibri</vt:lpstr>
      <vt:lpstr>Calibri Light</vt:lpstr>
      <vt:lpstr>Roboto</vt:lpstr>
      <vt:lpstr>Office Theme</vt:lpstr>
      <vt:lpstr>PowerPoint Presentation</vt:lpstr>
      <vt:lpstr>Overall Response Outlook</vt:lpstr>
      <vt:lpstr>LOCATION OF WORKPLACE/COMPANY/INSTITUTION</vt:lpstr>
      <vt:lpstr>Past/current student of the Master’s in Renewable Energy Technologies(MRET)</vt:lpstr>
      <vt:lpstr>PAST/CURRENT STUDENT CURRENTLY WORKING IN THE RE SECTOR</vt:lpstr>
      <vt:lpstr>REASONS WHY GRADUATES OF MRETs ARE NOT WORKING IN THE RE SECTOR</vt:lpstr>
      <vt:lpstr>AREA OF RENEWABLE ENERGY(RE) FOCUSED</vt:lpstr>
      <vt:lpstr>FEEDBACK ON KEY AREAS TO ENRICH THE MRETs PROGRAMME</vt:lpstr>
      <vt:lpstr>PEDAGOGY RECOMMEND IN THE DELIVERY OF THE MRETs</vt:lpstr>
      <vt:lpstr>FEEDBACK ON MODE OF ASSESSMENT FOR STUDENTS ON THE MRETs</vt:lpstr>
      <vt:lpstr>ORGANIZATIONS OPEN FOR PARTNERSHIP WITH PROREG TO EXPOSE STUDENTS TO RE PROJECTS</vt:lpstr>
      <vt:lpstr> SOME GENERAL COMMENTS ON RE TRAINING IN GHANA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Joel</dc:creator>
  <cp:lastModifiedBy>Joseph Akowuah</cp:lastModifiedBy>
  <cp:revision>21</cp:revision>
  <dcterms:created xsi:type="dcterms:W3CDTF">2023-03-13T18:40:14Z</dcterms:created>
  <dcterms:modified xsi:type="dcterms:W3CDTF">2023-05-18T08:33:15Z</dcterms:modified>
</cp:coreProperties>
</file>