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1" r:id="rId3"/>
    <p:sldId id="284" r:id="rId4"/>
    <p:sldId id="286" r:id="rId5"/>
    <p:sldId id="285" r:id="rId6"/>
    <p:sldId id="287" r:id="rId7"/>
    <p:sldId id="282" r:id="rId8"/>
    <p:sldId id="283" r:id="rId9"/>
    <p:sldId id="278" r:id="rId10"/>
    <p:sldId id="257" r:id="rId11"/>
    <p:sldId id="272" r:id="rId12"/>
    <p:sldId id="273" r:id="rId13"/>
    <p:sldId id="274" r:id="rId14"/>
    <p:sldId id="277" r:id="rId15"/>
    <p:sldId id="276" r:id="rId16"/>
    <p:sldId id="275" r:id="rId17"/>
  </p:sldIdLst>
  <p:sldSz cx="9144000" cy="6858000" type="screen4x3"/>
  <p:notesSz cx="9601200" cy="7315200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494"/>
    <a:srgbClr val="177191"/>
    <a:srgbClr val="D0E0E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910" autoAdjust="0"/>
  </p:normalViewPr>
  <p:slideViewPr>
    <p:cSldViewPr showGuides="1">
      <p:cViewPr varScale="1">
        <p:scale>
          <a:sx n="112" d="100"/>
          <a:sy n="112" d="100"/>
        </p:scale>
        <p:origin x="151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CC77865-3EEC-F4D9-3B10-08735974D2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ProREG Study Projects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8B26220-4FBD-B8CA-24B2-CE2D1C2B19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775" y="0"/>
            <a:ext cx="4160838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e-DE"/>
              <a:t>March 2024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6EC7E1E-7849-03A5-2861-43A824B1D5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160838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56D0EAA-4515-85AC-4A35-EAC8578C74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775" y="6948488"/>
            <a:ext cx="4160838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86938-BB89-45A3-981F-14199E3D36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9089799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09EBDEB-D4BD-61EA-EE65-0C0793E2B2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52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r>
              <a:rPr lang="de-DE" altLang="de-DE"/>
              <a:t>ProREG Study Projects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EA72111-AAE5-A855-46C5-8158074C96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458" y="0"/>
            <a:ext cx="416052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r>
              <a:rPr lang="de-DE" altLang="de-DE"/>
              <a:t>March 2024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05E9D77-120B-1531-BF4D-417F6085B9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85F57A2D-5A3D-D137-11CF-6B73E8F2D5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120" y="3474720"/>
            <a:ext cx="7680960" cy="329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139E3189-17BB-5196-2151-72E69BDDEA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171"/>
            <a:ext cx="416052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261761F-15BA-02CE-2B09-FD82DC537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458" y="6948171"/>
            <a:ext cx="416052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45D0C71-324D-4DB9-A713-6ADF96CF4169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77327CD-0D55-1D87-A9F4-020C147DFF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077072"/>
            <a:ext cx="8061325" cy="346954"/>
          </a:xfrm>
        </p:spPr>
        <p:txBody>
          <a:bodyPr>
            <a:spAutoFit/>
          </a:bodyPr>
          <a:lstStyle>
            <a:lvl1pPr>
              <a:defRPr sz="2000"/>
            </a:lvl1pPr>
          </a:lstStyle>
          <a:p>
            <a:pPr lvl="0"/>
            <a:r>
              <a:rPr lang="de-DE" altLang="de-DE" noProof="0"/>
              <a:t>Mastertitelformat bearbeiten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5DB3040-CF45-6E56-A506-9AF670863F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4725144"/>
            <a:ext cx="8061325" cy="293350"/>
          </a:xfrm>
        </p:spPr>
        <p:txBody>
          <a:bodyPr anchor="b">
            <a:spAutoFit/>
          </a:bodyPr>
          <a:lstStyle>
            <a:lvl1pPr marL="0" indent="0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6EBD477F-CD6C-2AD6-4521-35DE55AAA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6135688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007C290D-ADB5-9689-CDA2-A3C442F3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830" y="116632"/>
            <a:ext cx="1868835" cy="104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AEEF72B-9BFE-B48C-61CF-6C66D71340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3422971" y="1323346"/>
            <a:ext cx="1594552" cy="210565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6366E4-5635-49D0-D725-AF290B017E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345" y="1615079"/>
            <a:ext cx="913992" cy="34695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B49346F-28BE-B5E5-378A-9E9316750F8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58" y="122463"/>
            <a:ext cx="1080120" cy="145276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C490BE3-B8D9-405F-58D7-521FA9056B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" b="8115"/>
          <a:stretch/>
        </p:blipFill>
        <p:spPr>
          <a:xfrm>
            <a:off x="605635" y="1507439"/>
            <a:ext cx="1800434" cy="70161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898B158-B951-B514-7331-B1074815FF3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2" y="44624"/>
            <a:ext cx="1080120" cy="160844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E929D6B-2069-C8AD-8832-8963E278E52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70" y="692696"/>
            <a:ext cx="1597910" cy="69352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57A49D0-8BFC-F052-AD7A-4D81CEBE297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412" y="801570"/>
            <a:ext cx="592480" cy="64771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846F7B4F-AC17-9167-57FF-AC58D9572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l="2620" t="3224"/>
          <a:stretch/>
        </p:blipFill>
        <p:spPr>
          <a:xfrm>
            <a:off x="7037201" y="1486340"/>
            <a:ext cx="1356357" cy="60443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0D81DFD-5C9E-8AE0-9A90-0DA7F8CA804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662" y="1487211"/>
            <a:ext cx="1943100" cy="6858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1B9B7-32F2-D661-0F4E-DE9BF44E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BE9EE-3E72-9A1C-EA85-8BBC23C86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A45FF0-2D57-63DB-ACEC-83F52BDA50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415FDC-4D38-BDCB-8DF9-626649F9D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796D985A-F7F1-440F-87DD-29EFACEB934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185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52744-AE89-EAF8-76FC-7ED1E11F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2C6503-CA50-A50C-6D69-4CFFC1A6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6728B6-3759-D1A5-D4F1-F506D6E5D6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F57448-7AF1-FDC6-1DE4-18374A7EEC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CCBC5A0-DEF5-4A3D-A1FF-A88DDE797A44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9528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A0C2B-CB41-E442-D3FE-E741C43CF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17C975-E867-0CA0-3CC0-1722ED56F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924050"/>
            <a:ext cx="3954463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4B3A1C-6007-4702-80B7-1692BFA78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924050"/>
            <a:ext cx="3954462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79CE58-4D55-C2AF-2AD0-3B55225CED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B136F-3D12-50DA-9694-8B576B1FF7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E402F5B-2C9F-4234-B9CA-8F3C0EEB32F4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08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9EFCF-6C8A-0FFC-A31E-7AEF00ED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D850C8-2BDC-9D87-55C7-C09DBF3E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E9280B1-BAB5-A5B8-6E49-AE4A7BBA1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53B4194-8C2B-9CCC-577E-E25193910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F692418-A8D4-81A1-C734-C5F41CAB2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F853DA9-7A46-DEAB-9C7C-F64D604AD9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B45D8B5-C7D5-FD53-27F1-D8C2E0A4E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202E761C-B5CF-4E54-8B86-5CDC9290274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8727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C7EBF-9C08-A835-A8CF-1BFDEAB0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2ECA71-DEF5-0719-00EA-0BEE07FD60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0A1138-9256-1BBA-AC49-4A7844D8E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885DA531-4681-4F69-AD06-B3CDB23497E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32952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10727FD-0925-513F-94EF-88582ED914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8768AA1-70C2-14AA-1A04-D5FBEEC4EB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EFC34A12-35CE-4FF5-B898-5BD0C06D27B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56177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51539-0C02-A870-687A-4A74ECC8A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A8DCA9-523D-7D19-357E-E15CCE7B9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627FC5-A209-714E-F87F-EDBCE7E31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05662-6C7D-2403-C356-583D4C7AE7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EE7947-5486-D8D8-5F4C-77E5AC89FB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4BB7C7D3-D536-467C-8607-84FF8C18DD6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8090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6E45A-CFE6-C09E-3EF8-006802DB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7B3D69-C1EB-CE02-8962-A00E0E6B6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400760A-6A0A-A0D7-DE93-3BDD9F87F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694488-2000-4C90-35B4-3256C00652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2E24D3-F140-1950-4B14-34AAF5915C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E70F104D-0ECA-46FB-A56F-230B11D89BE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617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018F5-0937-7FE9-25B2-B8220903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B7F97C-6AB0-9F6F-4C1C-0EF9B94E7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82BD33-B778-217C-36F1-B7C95B29C1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4B051E-EF39-A09A-5101-A1BE57F76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CB4A856B-C859-48F6-88E3-69C9EB8423D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5491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45F613D-AD3C-D582-63E0-BAF631C7B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6538" y="1357313"/>
            <a:ext cx="2014537" cy="463391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BEA0A64-A314-B13A-D4CF-61CCEDB3C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9750" y="1357313"/>
            <a:ext cx="5894388" cy="463391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58FEB4-17D4-1C93-88FF-F98FD2B9F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54112C-2E85-B954-BEA9-6DB21D9F6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600E7582-A898-443C-9210-FD148410720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55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FC916D-9AED-9388-9ADD-69F5F45E5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357313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 durch Klicken hinzufügen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E62E24-AD50-47A4-3F9C-69B381305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924050"/>
            <a:ext cx="806132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 durck Klicken hinzufügen</a:t>
            </a:r>
          </a:p>
          <a:p>
            <a:pPr lvl="1"/>
            <a:r>
              <a:rPr lang="de-DE" altLang="de-DE"/>
              <a:t>Xxx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58EC53-48D4-E6C1-868D-A49C4F05F4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Titel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presentation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Name | Event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0ADCF8-4F86-2A76-AEE8-40EED48BC1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Page </a:t>
            </a:r>
            <a:fld id="{43356BE0-3B32-415A-86E2-4B8861AC1F6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122ACF6-2FB5-B9EF-9091-E2AA7E227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7884367" y="24114"/>
            <a:ext cx="1229295" cy="16233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27847B5-9543-7320-064A-4942A55B2F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41337" y="3561461"/>
            <a:ext cx="8061325" cy="349839"/>
          </a:xfrm>
        </p:spPr>
        <p:txBody>
          <a:bodyPr/>
          <a:lstStyle/>
          <a:p>
            <a:r>
              <a:rPr lang="de-DE" altLang="de-DE" sz="2100" dirty="0"/>
              <a:t>Professional Education </a:t>
            </a:r>
            <a:r>
              <a:rPr lang="de-DE" altLang="de-DE" sz="2100" dirty="0" err="1"/>
              <a:t>for</a:t>
            </a:r>
            <a:r>
              <a:rPr lang="de-DE" altLang="de-DE" sz="2100" dirty="0"/>
              <a:t> </a:t>
            </a:r>
            <a:r>
              <a:rPr lang="en-GB" altLang="de-DE" sz="2100" dirty="0"/>
              <a:t>Renewable</a:t>
            </a:r>
            <a:r>
              <a:rPr lang="de-DE" altLang="de-DE" sz="2100" dirty="0"/>
              <a:t> Energies in Ghana - </a:t>
            </a:r>
            <a:r>
              <a:rPr lang="de-DE" altLang="de-DE" sz="2100" dirty="0" err="1"/>
              <a:t>ProREG</a:t>
            </a:r>
            <a:endParaRPr lang="de-DE" altLang="de-DE" sz="2100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4839C7B-8971-5599-A8F3-8B6A73399C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1490" y="4322613"/>
            <a:ext cx="8061325" cy="1410643"/>
          </a:xfrm>
        </p:spPr>
        <p:txBody>
          <a:bodyPr/>
          <a:lstStyle/>
          <a:p>
            <a:pPr marL="342900" indent="-342900" algn="ctr">
              <a:defRPr/>
            </a:pPr>
            <a:r>
              <a:rPr lang="en-GB" altLang="de-DE" sz="36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Running Student Project Work</a:t>
            </a:r>
          </a:p>
          <a:p>
            <a:pPr marL="342900" indent="-342900" algn="ctr">
              <a:defRPr/>
            </a:pPr>
            <a:endParaRPr lang="en-GB" altLang="de-DE" sz="3600" b="1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ctr">
              <a:defRPr/>
            </a:pPr>
            <a:r>
              <a:rPr lang="en-GB" altLang="de-DE" sz="36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- Train the Trainers -</a:t>
            </a:r>
          </a:p>
          <a:p>
            <a:pPr marL="342900" indent="-342900" algn="ctr">
              <a:defRPr/>
            </a:pPr>
            <a:endParaRPr lang="en-GB" altLang="de-DE" sz="240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 algn="ctr">
              <a:defRPr/>
            </a:pPr>
            <a:r>
              <a:rPr lang="en-GB" altLang="de-DE" sz="24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Workshop at KNUST, 4</a:t>
            </a:r>
            <a:r>
              <a:rPr lang="en-GB" altLang="de-DE" sz="2400" baseline="30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GB" altLang="de-DE" sz="24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-5</a:t>
            </a:r>
            <a:r>
              <a:rPr lang="en-GB" altLang="de-DE" sz="2400" baseline="30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GB" altLang="de-DE" sz="24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March 2024</a:t>
            </a:r>
            <a:endParaRPr lang="en-GB" altLang="de-DE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A7C5822-CBF2-D18B-BF27-9A60A864BF30}"/>
              </a:ext>
            </a:extLst>
          </p:cNvPr>
          <p:cNvGrpSpPr/>
          <p:nvPr/>
        </p:nvGrpSpPr>
        <p:grpSpPr>
          <a:xfrm>
            <a:off x="5580112" y="6051032"/>
            <a:ext cx="3240360" cy="813912"/>
            <a:chOff x="5580112" y="6051032"/>
            <a:chExt cx="3240360" cy="813912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C97BF26C-FBDC-22DA-05E2-1C26C10AC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E4A99E6A-CF36-101A-655C-2A925493E886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90A3E8-FE57-07BA-54E8-A204887B8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altLang="de-DE" sz="2400" b="1">
                <a:latin typeface="Arial" panose="020B0604020202020204" pitchFamily="34" charset="0"/>
              </a:rPr>
              <a:t>Agenda Day 1</a:t>
            </a:r>
            <a:endParaRPr lang="de-DE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B6A3C9BE-4A36-4B82-AFC3-5539804AB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03DB32DB-ED7A-1C6F-40DA-FDDB009A6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0473216"/>
              </p:ext>
            </p:extLst>
          </p:nvPr>
        </p:nvGraphicFramePr>
        <p:xfrm>
          <a:off x="395536" y="2111896"/>
          <a:ext cx="8568950" cy="4485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0962">
                  <a:extLst>
                    <a:ext uri="{9D8B030D-6E8A-4147-A177-3AD203B41FA5}">
                      <a16:colId xmlns:a16="http://schemas.microsoft.com/office/drawing/2014/main" val="1177375389"/>
                    </a:ext>
                  </a:extLst>
                </a:gridCol>
                <a:gridCol w="724289">
                  <a:extLst>
                    <a:ext uri="{9D8B030D-6E8A-4147-A177-3AD203B41FA5}">
                      <a16:colId xmlns:a16="http://schemas.microsoft.com/office/drawing/2014/main" val="52555687"/>
                    </a:ext>
                  </a:extLst>
                </a:gridCol>
                <a:gridCol w="594565">
                  <a:extLst>
                    <a:ext uri="{9D8B030D-6E8A-4147-A177-3AD203B41FA5}">
                      <a16:colId xmlns:a16="http://schemas.microsoft.com/office/drawing/2014/main" val="1372362530"/>
                    </a:ext>
                  </a:extLst>
                </a:gridCol>
                <a:gridCol w="6659134">
                  <a:extLst>
                    <a:ext uri="{9D8B030D-6E8A-4147-A177-3AD203B41FA5}">
                      <a16:colId xmlns:a16="http://schemas.microsoft.com/office/drawing/2014/main" val="1438605460"/>
                    </a:ext>
                  </a:extLst>
                </a:gridCol>
              </a:tblGrid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11:00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11:15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00:15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u="none" strike="noStrike">
                          <a:effectLst/>
                        </a:rPr>
                        <a:t>Welcome, agenda</a:t>
                      </a:r>
                      <a:endParaRPr lang="de-DE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1614938"/>
                  </a:ext>
                </a:extLst>
              </a:tr>
              <a:tr h="79316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11:15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11:55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00:40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Presentation of student projects already having taken place to each other</a:t>
                      </a:r>
                      <a:br>
                        <a:rPr lang="en-US" sz="1100" u="none" strike="noStrike">
                          <a:effectLst/>
                        </a:rPr>
                      </a:br>
                      <a:r>
                        <a:rPr lang="en-US" sz="1100" u="none" strike="noStrike">
                          <a:effectLst/>
                        </a:rPr>
                        <a:t>By KNUST and UENR staff, 20 min each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8544195"/>
                  </a:ext>
                </a:extLst>
              </a:tr>
              <a:tr h="533332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11:55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12:20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00:25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Reflection in the group: what was positive / critical / surprising?</a:t>
                      </a:r>
                      <a:br>
                        <a:rPr lang="en-US" sz="1100" u="none" strike="noStrike">
                          <a:effectLst/>
                        </a:rPr>
                      </a:br>
                      <a:r>
                        <a:rPr lang="en-US" sz="1100" u="none" strike="noStrike">
                          <a:effectLst/>
                        </a:rPr>
                        <a:t>What do we learn from this?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7545504"/>
                  </a:ext>
                </a:extLst>
              </a:tr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12:20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13:20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01:00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u="none" strike="noStrike">
                          <a:effectLst/>
                        </a:rPr>
                        <a:t>Lunch break</a:t>
                      </a:r>
                      <a:endParaRPr lang="de-DE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9667619"/>
                  </a:ext>
                </a:extLst>
              </a:tr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13:20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13:50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00:30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Exercise: How do we learn best?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9809044"/>
                  </a:ext>
                </a:extLst>
              </a:tr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13:50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14:20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00:30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Learning theory: Types of competences and how they can be acquired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6391933"/>
                  </a:ext>
                </a:extLst>
              </a:tr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14:20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14:50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00:30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Reflection of own learning experiences =&gt; good personal learning experience 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1277960"/>
                  </a:ext>
                </a:extLst>
              </a:tr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14:50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15:20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00:30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u="none" strike="noStrike">
                          <a:effectLst/>
                        </a:rPr>
                        <a:t>coffee break</a:t>
                      </a:r>
                      <a:endParaRPr lang="de-DE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3980267"/>
                  </a:ext>
                </a:extLst>
              </a:tr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15:20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15:50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00:30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How can learning take place in projects? 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0133978"/>
                  </a:ext>
                </a:extLst>
              </a:tr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15:50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16:35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00:45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How to develop working/learning assignments accordingly?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0421544"/>
                  </a:ext>
                </a:extLst>
              </a:tr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16:35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16:50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00:15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u="none" strike="noStrike">
                          <a:effectLst/>
                        </a:rPr>
                        <a:t>Outlook to tomorrow, appointments</a:t>
                      </a:r>
                      <a:endParaRPr lang="de-DE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0746433"/>
                  </a:ext>
                </a:extLst>
              </a:tr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16:50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17:00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00:10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u="none" strike="noStrike">
                          <a:effectLst/>
                        </a:rPr>
                        <a:t>Closure for the day,</a:t>
                      </a:r>
                      <a:endParaRPr lang="de-DE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6289228"/>
                  </a:ext>
                </a:extLst>
              </a:tr>
              <a:tr h="2871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17:00</a:t>
                      </a:r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End of the working day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01106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146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C6F4C-B179-C9C0-04A4-2D6C82805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01A3BB-B7BC-9B44-12DB-3E50DCD5D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altLang="de-DE" sz="2400" b="1">
                <a:latin typeface="Arial" panose="020B0604020202020204" pitchFamily="34" charset="0"/>
              </a:rPr>
              <a:t>Agenda Day 2</a:t>
            </a:r>
            <a:endParaRPr lang="de-DE"/>
          </a:p>
        </p:txBody>
      </p:sp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04D70D86-9F4D-6A4D-230B-C3C03442C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576BE3FE-58BC-35DC-2A25-2662AC168C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619427"/>
              </p:ext>
            </p:extLst>
          </p:nvPr>
        </p:nvGraphicFramePr>
        <p:xfrm>
          <a:off x="539750" y="2111896"/>
          <a:ext cx="8352730" cy="4167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50">
                  <a:extLst>
                    <a:ext uri="{9D8B030D-6E8A-4147-A177-3AD203B41FA5}">
                      <a16:colId xmlns:a16="http://schemas.microsoft.com/office/drawing/2014/main" val="3131006887"/>
                    </a:ext>
                  </a:extLst>
                </a:gridCol>
                <a:gridCol w="706013">
                  <a:extLst>
                    <a:ext uri="{9D8B030D-6E8A-4147-A177-3AD203B41FA5}">
                      <a16:colId xmlns:a16="http://schemas.microsoft.com/office/drawing/2014/main" val="958769472"/>
                    </a:ext>
                  </a:extLst>
                </a:gridCol>
                <a:gridCol w="579563">
                  <a:extLst>
                    <a:ext uri="{9D8B030D-6E8A-4147-A177-3AD203B41FA5}">
                      <a16:colId xmlns:a16="http://schemas.microsoft.com/office/drawing/2014/main" val="3853412353"/>
                    </a:ext>
                  </a:extLst>
                </a:gridCol>
                <a:gridCol w="6491104">
                  <a:extLst>
                    <a:ext uri="{9D8B030D-6E8A-4147-A177-3AD203B41FA5}">
                      <a16:colId xmlns:a16="http://schemas.microsoft.com/office/drawing/2014/main" val="1207674265"/>
                    </a:ext>
                  </a:extLst>
                </a:gridCol>
              </a:tblGrid>
              <a:tr h="422773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09:30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09:40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00:10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Coming in, agenda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104408"/>
                  </a:ext>
                </a:extLst>
              </a:tr>
              <a:tr h="422773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09:40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10:25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00:45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Developing participant’s own future projects: What do we want to achieve?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075918"/>
                  </a:ext>
                </a:extLst>
              </a:tr>
              <a:tr h="422773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10:25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11:10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00:45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How could that work? Assignment sheet, scheduling, interin checks, marks,…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3280996"/>
                  </a:ext>
                </a:extLst>
              </a:tr>
              <a:tr h="422773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11:10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11:30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00:20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What do teachers have to do?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3924897"/>
                  </a:ext>
                </a:extLst>
              </a:tr>
              <a:tr h="422773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11:30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12:00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00:30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Coffee break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34963381"/>
                  </a:ext>
                </a:extLst>
              </a:tr>
              <a:tr h="78515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12:00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12:45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00:45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Technical / organisational framework (IT, semester structure, resources / capacities, …) What are the options?,What can be realised and how?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6769689"/>
                  </a:ext>
                </a:extLst>
              </a:tr>
              <a:tr h="422773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12:45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13:15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00:30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Support of the projects by ProREG: Technically, IT, supervision, evaluation, …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81693996"/>
                  </a:ext>
                </a:extLst>
              </a:tr>
              <a:tr h="422773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13:15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13:30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00:15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Last appointments, closure of the meeting, good bye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40192168"/>
                  </a:ext>
                </a:extLst>
              </a:tr>
              <a:tr h="422773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13:30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14:00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</a:rPr>
                        <a:t>00:30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400" u="none" strike="noStrike">
                          <a:effectLst/>
                        </a:rPr>
                        <a:t>Quick lunch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8453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305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F317-3827-FA3A-CDB8-C34407BC0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44F2688-8A96-4ACA-F667-4A96A0E33FB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46B5D4A-71E6-32D1-23E5-3876C77636B9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0B33C8C2-D54A-07F5-2C70-D97829DA1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3ED8AE3A-1E0F-9218-419C-55EEAB819485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2498DFB2-30EC-91C0-9CF6-A19ACBB080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11B06274-529B-67FF-94F2-3C4C03FB22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4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C5F27ED6-9F99-7039-6C04-570E18292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543005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/>
              <a:t>Retrospective: your last projects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EAEC947-1615-C55A-04F4-EF89B9108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071087"/>
            <a:ext cx="7468310" cy="4067175"/>
          </a:xfrm>
        </p:spPr>
        <p:txBody>
          <a:bodyPr/>
          <a:lstStyle/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 dirty="0"/>
              <a:t>Framework</a:t>
            </a:r>
          </a:p>
          <a:p>
            <a:pPr marL="107950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200" kern="100" dirty="0">
                <a:latin typeface="Calibri" panose="020F0502020204030204" pitchFamily="34" charset="0"/>
                <a:cs typeface="Arial" panose="020B0604020202020204" pitchFamily="34" charset="0"/>
              </a:rPr>
              <a:t>Time budget of students</a:t>
            </a:r>
          </a:p>
          <a:p>
            <a:pPr marL="107950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200" kern="100" dirty="0">
                <a:latin typeface="Calibri" panose="020F0502020204030204" pitchFamily="34" charset="0"/>
                <a:cs typeface="Arial" panose="020B0604020202020204" pitchFamily="34" charset="0"/>
              </a:rPr>
              <a:t>Group size</a:t>
            </a:r>
          </a:p>
          <a:p>
            <a:pPr marL="107950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200" kern="100" dirty="0">
                <a:latin typeface="Calibri" panose="020F0502020204030204" pitchFamily="34" charset="0"/>
                <a:cs typeface="Arial" panose="020B0604020202020204" pitchFamily="34" charset="0"/>
              </a:rPr>
              <a:t>Remote / hybrid / in presence</a:t>
            </a:r>
          </a:p>
          <a:p>
            <a:pPr marL="107950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DE" sz="2200" kern="100" dirty="0">
                <a:latin typeface="Calibri" panose="020F0502020204030204" pitchFamily="34" charset="0"/>
                <a:cs typeface="Arial" panose="020B0604020202020204" pitchFamily="34" charset="0"/>
              </a:rPr>
              <a:t>IT </a:t>
            </a:r>
            <a:r>
              <a:rPr lang="de-DE" sz="2200" kern="100" dirty="0" err="1">
                <a:latin typeface="Calibri" panose="020F0502020204030204" pitchFamily="34" charset="0"/>
                <a:cs typeface="Arial" panose="020B0604020202020204" pitchFamily="34" charset="0"/>
              </a:rPr>
              <a:t>infrastructure</a:t>
            </a:r>
            <a:endParaRPr lang="de-DE" sz="2200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de-DE" sz="2400" dirty="0" err="1"/>
              <a:t>Assignments</a:t>
            </a:r>
            <a:endParaRPr lang="de-DE" sz="2400" dirty="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de-DE" sz="2400" dirty="0"/>
              <a:t>Schedule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CFB5EFF5-B688-BC67-A80D-C7EA8A205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803976A-59D4-1D89-73DE-6858F23753D2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AA5A5F7F-A8CF-83E0-2D1B-5CD69688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D06FDF3-42E0-D646-C2FE-322BC130334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336AC25-90FE-0716-71CF-20FBE727A7F2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01081E18-6ABC-97F6-1F5C-4650BD443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AA46BFEA-3F36-5EE6-272B-EE8395102CFB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62297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EA6A2-E781-5A8C-9898-B5E9912B7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D564ECA6-C872-3B21-6C12-B8EF0F788B92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1C264BB-599F-A147-6581-B302379802D4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65266561-47F6-7093-A903-9308B7E74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6EC2E550-D1CF-06CD-CCA5-A2667A8DFA0E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C4DB2CF5-39F7-D8ED-E58D-A154EDB336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99497EAE-DF20-F1F0-D408-D91EAD70E9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5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DD080E24-F2D8-2812-A04E-BCF7945E40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5314" y="1696168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/>
              <a:t>Reflection together: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8724423-D15D-66FA-7E15-DC7D10C072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386103"/>
            <a:ext cx="7468310" cy="4067175"/>
          </a:xfrm>
        </p:spPr>
        <p:txBody>
          <a:bodyPr/>
          <a:lstStyle/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What was</a:t>
            </a:r>
          </a:p>
          <a:p>
            <a:pPr marL="107950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200" kern="100">
                <a:latin typeface="Calibri" panose="020F0502020204030204" pitchFamily="34" charset="0"/>
                <a:cs typeface="Arial" panose="020B0604020202020204" pitchFamily="34" charset="0"/>
              </a:rPr>
              <a:t>Positive</a:t>
            </a:r>
          </a:p>
          <a:p>
            <a:pPr marL="107950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200" kern="100">
                <a:latin typeface="Calibri" panose="020F0502020204030204" pitchFamily="34" charset="0"/>
                <a:cs typeface="Arial" panose="020B0604020202020204" pitchFamily="34" charset="0"/>
              </a:rPr>
              <a:t>Critical</a:t>
            </a:r>
          </a:p>
          <a:p>
            <a:pPr marL="107950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200" kern="100">
                <a:latin typeface="Calibri" panose="020F0502020204030204" pitchFamily="34" charset="0"/>
                <a:cs typeface="Arial" panose="020B0604020202020204" pitchFamily="34" charset="0"/>
              </a:rPr>
              <a:t>Surprising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de-DE" sz="2400"/>
              <a:t>What do we learn from it?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D1FC747D-F9D5-6C44-FEBC-B8A9AD4E8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2C1BA15-E51F-E719-DA99-0AB0ED71F498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45C69D14-ED38-305C-F219-13E2DF66A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6D2DC24F-BE44-04C9-93FE-EB711A99541C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46B647C-29B1-5645-85CA-C65CA67D521A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6377368-F586-E4AE-73AC-35B2DDD35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E9EB31DE-C505-B1E2-B7E4-DFB642D90172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460129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5A478-1D9B-D73C-8F53-ABFB484E4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97FC7B4E-0C1E-E248-2FD3-5477C1BE1AC2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3A5EE115-68D5-22B8-DC99-5F3930EA400B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0C42702D-8624-7BC1-4452-51490B6C8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695E8501-2B54-016D-E390-D95C5E0F5615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16F26064-311E-299C-B602-E93138A2E7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D25C5223-9C03-5CA9-3D57-E628293186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6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1E039225-D75B-AE38-A8BD-78E4956E0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673908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/>
              <a:t>Reflecting your own learning experiences: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FCA1D61-7410-7966-CFAE-F1B03C4162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106" y="2386103"/>
            <a:ext cx="7468310" cy="4067175"/>
          </a:xfrm>
        </p:spPr>
        <p:txBody>
          <a:bodyPr/>
          <a:lstStyle/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“What was a good learning experience for </a:t>
            </a:r>
            <a:r>
              <a:rPr lang="en-GB" sz="2400" b="1" u="sng"/>
              <a:t>me</a:t>
            </a:r>
            <a:r>
              <a:rPr lang="en-GB" sz="2400"/>
              <a:t>”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Exchange in  subgroups of 5 persons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Find similarities / coincidences / basic patterns (2-3 core sentences)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Report them to the plenary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2418BF33-CAE6-A2D3-B226-9A5C8F511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5041CBF-D8A3-80AC-B510-221D21E863F2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9F1FA02-FA7E-AFFF-130D-4DF122783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C4F68FE9-FB20-3A3D-AF3F-486B5C60A51E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ADCADFD4-803B-896E-859E-64BC786DD57F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7314CB8-9549-4BC0-214C-54B4A94C5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A324A2B9-4125-A85C-7098-D050C288AC95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664289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13412305-B78D-A049-BD24-E561EA6D50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1149413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de-DE" altLang="de-DE" sz="2800" b="1">
                <a:latin typeface="Arial" panose="020B0604020202020204" pitchFamily="34" charset="0"/>
              </a:rPr>
              <a:t>"Kolb's circle" in study projects</a:t>
            </a:r>
          </a:p>
        </p:txBody>
      </p:sp>
      <p:pic>
        <p:nvPicPr>
          <p:cNvPr id="2" name="Picture 23" descr="TU_130227_PPT_Bild-Aussicht_Streifen">
            <a:extLst>
              <a:ext uri="{FF2B5EF4-FFF2-40B4-BE49-F238E27FC236}">
                <a16:creationId xmlns:a16="http://schemas.microsoft.com/office/drawing/2014/main" id="{1CC342D1-4EBA-F045-0C08-014D382EF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529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90A469C7-061A-CB05-9892-2C92B5126810}"/>
              </a:ext>
            </a:extLst>
          </p:cNvPr>
          <p:cNvSpPr/>
          <p:nvPr/>
        </p:nvSpPr>
        <p:spPr>
          <a:xfrm>
            <a:off x="2111769" y="2426944"/>
            <a:ext cx="5182996" cy="416836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E4B35ED-B80F-9D44-C34A-CA64F6B362E1}"/>
              </a:ext>
            </a:extLst>
          </p:cNvPr>
          <p:cNvSpPr/>
          <p:nvPr/>
        </p:nvSpPr>
        <p:spPr>
          <a:xfrm>
            <a:off x="3148368" y="2005855"/>
            <a:ext cx="3042486" cy="11058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48A636F-4708-9E5E-2796-F644F61073B3}"/>
              </a:ext>
            </a:extLst>
          </p:cNvPr>
          <p:cNvSpPr txBox="1"/>
          <p:nvPr/>
        </p:nvSpPr>
        <p:spPr>
          <a:xfrm>
            <a:off x="3686862" y="2187715"/>
            <a:ext cx="1965500" cy="742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/>
              <a:t>Concrete experience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EAB96D6-9A3E-5C0D-AD7D-FEC93C78F373}"/>
              </a:ext>
            </a:extLst>
          </p:cNvPr>
          <p:cNvSpPr/>
          <p:nvPr/>
        </p:nvSpPr>
        <p:spPr>
          <a:xfrm>
            <a:off x="5773522" y="3928406"/>
            <a:ext cx="3042486" cy="11058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7A43C6F-1D32-7E35-2D77-6882A0FE3AD3}"/>
              </a:ext>
            </a:extLst>
          </p:cNvPr>
          <p:cNvSpPr txBox="1"/>
          <p:nvPr/>
        </p:nvSpPr>
        <p:spPr>
          <a:xfrm>
            <a:off x="6096618" y="4110266"/>
            <a:ext cx="2423219" cy="742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/>
              <a:t>Reflective observation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E332C15-15B1-06C2-C563-741DB521F303}"/>
              </a:ext>
            </a:extLst>
          </p:cNvPr>
          <p:cNvSpPr/>
          <p:nvPr/>
        </p:nvSpPr>
        <p:spPr>
          <a:xfrm>
            <a:off x="3222411" y="5680819"/>
            <a:ext cx="3042486" cy="11058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94BD5C3-E6D7-E38D-EA34-78F42256C763}"/>
              </a:ext>
            </a:extLst>
          </p:cNvPr>
          <p:cNvSpPr txBox="1"/>
          <p:nvPr/>
        </p:nvSpPr>
        <p:spPr>
          <a:xfrm>
            <a:off x="3336841" y="5870878"/>
            <a:ext cx="2732852" cy="742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/>
              <a:t>Abstract concept formation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5B3021E-7889-1A01-032C-C5CB52CB1E68}"/>
              </a:ext>
            </a:extLst>
          </p:cNvPr>
          <p:cNvSpPr/>
          <p:nvPr/>
        </p:nvSpPr>
        <p:spPr>
          <a:xfrm>
            <a:off x="1061708" y="3826323"/>
            <a:ext cx="3042486" cy="11058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3C5F41C-D58C-39CF-C424-CC808040707C}"/>
              </a:ext>
            </a:extLst>
          </p:cNvPr>
          <p:cNvSpPr txBox="1"/>
          <p:nvPr/>
        </p:nvSpPr>
        <p:spPr>
          <a:xfrm>
            <a:off x="1162675" y="3928406"/>
            <a:ext cx="2840551" cy="742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/>
              <a:t>Active experimentation</a:t>
            </a:r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9A6027E5-F0F4-F143-4989-37DDCB5D27B1}"/>
              </a:ext>
            </a:extLst>
          </p:cNvPr>
          <p:cNvSpPr/>
          <p:nvPr/>
        </p:nvSpPr>
        <p:spPr>
          <a:xfrm rot="3923717">
            <a:off x="6996035" y="3622066"/>
            <a:ext cx="322663" cy="3489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8CB5E886-023E-05BA-C331-55B74374FA3B}"/>
              </a:ext>
            </a:extLst>
          </p:cNvPr>
          <p:cNvSpPr/>
          <p:nvPr/>
        </p:nvSpPr>
        <p:spPr>
          <a:xfrm rot="8015917">
            <a:off x="6254274" y="5894684"/>
            <a:ext cx="322663" cy="3489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5F18E591-0EDD-9615-D9CA-17795556B17F}"/>
              </a:ext>
            </a:extLst>
          </p:cNvPr>
          <p:cNvSpPr/>
          <p:nvPr/>
        </p:nvSpPr>
        <p:spPr>
          <a:xfrm rot="15229030">
            <a:off x="2056943" y="4903641"/>
            <a:ext cx="322663" cy="3489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id="{62F55FF3-63A8-828B-CCDA-F2774F922C97}"/>
              </a:ext>
            </a:extLst>
          </p:cNvPr>
          <p:cNvSpPr/>
          <p:nvPr/>
        </p:nvSpPr>
        <p:spPr>
          <a:xfrm rot="19371456">
            <a:off x="2916497" y="2733531"/>
            <a:ext cx="382967" cy="29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0B0465EB-0409-0E7D-9361-394251A71121}"/>
              </a:ext>
            </a:extLst>
          </p:cNvPr>
          <p:cNvGrpSpPr/>
          <p:nvPr/>
        </p:nvGrpSpPr>
        <p:grpSpPr>
          <a:xfrm>
            <a:off x="684762" y="2808803"/>
            <a:ext cx="2275049" cy="914487"/>
            <a:chOff x="2336799" y="2323036"/>
            <a:chExt cx="2146220" cy="1023937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99DF928-E5B8-D41F-3D70-54B06D28CDCB}"/>
                </a:ext>
              </a:extLst>
            </p:cNvPr>
            <p:cNvSpPr/>
            <p:nvPr/>
          </p:nvSpPr>
          <p:spPr>
            <a:xfrm>
              <a:off x="2336799" y="2323036"/>
              <a:ext cx="2139950" cy="102393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44E187B6-1771-23C8-FD1C-BE8EBF4FA4D7}"/>
                </a:ext>
              </a:extLst>
            </p:cNvPr>
            <p:cNvSpPr txBox="1"/>
            <p:nvPr/>
          </p:nvSpPr>
          <p:spPr>
            <a:xfrm>
              <a:off x="2343069" y="2407919"/>
              <a:ext cx="2139950" cy="723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800" b="1"/>
                <a:t>Traditional vocational training</a:t>
              </a: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3538A0CC-0EB8-A9DD-77C7-B4798C2EF0F5}"/>
              </a:ext>
            </a:extLst>
          </p:cNvPr>
          <p:cNvGrpSpPr/>
          <p:nvPr/>
        </p:nvGrpSpPr>
        <p:grpSpPr>
          <a:xfrm>
            <a:off x="6461768" y="5090715"/>
            <a:ext cx="2287972" cy="914487"/>
            <a:chOff x="2336799" y="2323036"/>
            <a:chExt cx="2158411" cy="1023937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C5789CC-99FD-A89C-B02D-F38BE52834D1}"/>
                </a:ext>
              </a:extLst>
            </p:cNvPr>
            <p:cNvSpPr/>
            <p:nvPr/>
          </p:nvSpPr>
          <p:spPr>
            <a:xfrm>
              <a:off x="2336799" y="2323036"/>
              <a:ext cx="2139950" cy="102393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AE5A595-1DB6-8DC0-29E0-6E32228E1F1F}"/>
                </a:ext>
              </a:extLst>
            </p:cNvPr>
            <p:cNvSpPr txBox="1"/>
            <p:nvPr/>
          </p:nvSpPr>
          <p:spPr>
            <a:xfrm>
              <a:off x="2355260" y="2463494"/>
              <a:ext cx="2139950" cy="792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b="1"/>
                <a:t>Academic training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C6E50-B929-A011-8CCD-0ECCF1707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C3D7A-B590-E9D8-25CB-BA3ECC49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535832"/>
            <a:ext cx="8061325" cy="381000"/>
          </a:xfrm>
        </p:spPr>
        <p:txBody>
          <a:bodyPr/>
          <a:lstStyle/>
          <a:p>
            <a:r>
              <a:rPr lang="de-DE" altLang="de-DE" sz="2400" b="1">
                <a:latin typeface="Arial" panose="020B0604020202020204" pitchFamily="34" charset="0"/>
              </a:rPr>
              <a:t>The principle of complete action</a:t>
            </a:r>
            <a:endParaRPr lang="de-DE"/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94AF55FC-E67D-89A7-7EA3-BD8ED5E02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53" y="1236292"/>
            <a:ext cx="7724142" cy="5793108"/>
          </a:xfrm>
        </p:spPr>
      </p:pic>
      <p:pic>
        <p:nvPicPr>
          <p:cNvPr id="9" name="Picture 23" descr="TU_130227_PPT_Bild-Aussicht_Streifen">
            <a:extLst>
              <a:ext uri="{FF2B5EF4-FFF2-40B4-BE49-F238E27FC236}">
                <a16:creationId xmlns:a16="http://schemas.microsoft.com/office/drawing/2014/main" id="{11DE5B82-9744-DC8F-C9D4-39A764C7A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768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595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FD8D9-C579-7D4F-A33E-00380D88F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238757FD-100D-6EAA-9455-405F60F17A9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81BF044-0252-9B0D-A216-8F90EB1A1AAB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C238F7DA-EFC0-0723-D151-D117E780E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F92A32AF-09E9-1B52-283C-8FBE7BCC621C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88479E37-49AF-1795-CEA0-AD760F315F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8A3FBC75-70FB-DFC6-0017-0FAAB54F63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9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9E2B553D-6332-33CB-2172-42A9D2B910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2800" b="1"/>
              <a:t>Inform</a:t>
            </a:r>
            <a:endParaRPr lang="en-GB" altLang="de-DE" sz="28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D0BD70C-DACF-60B3-864C-181B2ED8E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An Assignment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to be completed within the specified time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new and generalisable technical and interdisciplinary content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a technically plausible question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didactically customised due to the complexity involved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Have various possible solutions!</a:t>
            </a: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0318B476-DA4A-EFB7-7556-587FDF5EE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4946DE7-E264-FB0A-C793-F63307192EE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E051BCC-047D-DEE4-D3C3-4ABC9FAD5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F25B617-CDB9-159D-1558-D7DDAD1C706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5D08A53-8ECF-EB2B-023A-EF7EEF9FD08F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E78061-B79A-754B-7114-E037BFEBF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794192A1-0348-874C-7E11-C657AF382DE7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18331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10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Plan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learning project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divided into work packages and activities by the students 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Be backed up with a timetable for the activities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Students may choose this freely within limits, but must also commit to it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(Changes in the course of the work do not proof a mistake, but a step forward in knowledge) </a:t>
            </a:r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E14EF-9679-5B9B-6274-C5C4998A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3D1F236D-7748-330A-1EB8-0179F11A6147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485B0A0-79EC-6405-A5DA-D12298C4B4CB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7589CA1D-4EDF-2AE5-D089-50CCFB000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71B65B9-4CDF-9A79-48A4-E1A1D30D36B7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5560DD69-7B4D-780B-6BC8-00936229F4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D61973F-6866-60EA-4306-AAA6A5C14A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11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8FFD773A-5F32-CB97-0713-086E7D2A5B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Decide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97F7DA2-92E0-9FD9-6B22-D962CE2DF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Students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de-DE" sz="2400"/>
              <a:t>Show up options / possible solutions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Evaluate the options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Justify the decision they took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Follow up their decision: Where did it lead them? </a:t>
            </a: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2DFE8B50-62D2-5C85-5102-4FD6E95D3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038279D-FB8B-A115-B9D6-3A30CCBF1C1A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3507407-ABDD-EAAD-29D0-9064C1B09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A97B9A4-01EA-088B-D092-5EDB0185E69A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ED0C5F2-5909-F844-909B-825931593878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7DE96D6-2A75-4CC4-7D75-3330867A9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09C5FAD4-450B-2949-17AA-FC056F614491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987912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7D4D5-F2C3-B58D-4A62-AA0BFEA7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C6997B92-95BF-A084-6E34-CFC50671295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6B7BC0B-2AC9-A7EA-B432-D3E3B22D4086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0412253-5F27-54A5-EC3C-001AF1262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D438F908-CE78-BF8E-B6C6-D71B99875C7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232C415A-4419-01B3-A18F-9B97E811AB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BBAC5F1-8194-FC17-7D5D-147603188E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12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37F97846-84B8-C00B-A3D7-338190D30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Execute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77C6AB6-172E-734B-8912-40DD6657F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27803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learning project should </a:t>
            </a:r>
            <a:endParaRPr lang="de-DE" sz="2400" kern="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Ensure a steady flow of work for the students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Allow to recognise technical errors / mistakes at an early stage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Checking if activities are the activities completed on time and technically sound:</a:t>
            </a:r>
          </a:p>
          <a:p>
            <a:pPr marL="1079500" lvl="0" indent="-3556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Intermediate presentations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Individual group consultations 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Written submission of interim results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0" lvl="0" indent="-3556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Hybrid, i.e. written submission and short online appointments</a:t>
            </a:r>
            <a:endParaRPr lang="en-GB" sz="20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AFFABAD7-B332-B70C-45CE-73694A223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AB885F1-ADB0-9DF2-6A39-4F6BD146F57D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B5DF7CF-E447-4BD1-9896-1632BF575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DEF9102-BF47-9B96-5313-646317563E65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61F83406-2236-C631-89E4-B6EC9D7101EF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124271AB-41D7-B597-E73D-78698B945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1DD0DA25-E797-5CB3-4621-E80ABDA9B965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231927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5193-7022-9324-D13E-B50F1F142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3265E6A3-B6D9-7A6D-0A57-6685A8ABC795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F7D4D89-0BDC-34F4-ABE5-BBFC095D57AD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CF5EAAC0-6648-5CD4-603B-7C6FE800C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6E61F66-92B6-A431-BD1E-F96570753959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06B6AE42-211D-2277-A291-892523614A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05E4A58C-128B-146F-C8E5-F3C67A2B5C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13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71D626F9-6161-4E40-FC5A-B40C4668B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Check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60A711F-2756-DAD0-D669-92F674DE0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1" y="1865869"/>
            <a:ext cx="7537691" cy="4278031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</a:pPr>
            <a:r>
              <a:rPr lang="de-DE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 the final report and/or the final presentation, students should have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Fulfilled all parts of the assignment completely,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Documented all steps they have taken,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Given reasons for the decision they had taken,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Evaluated their work technically and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Reflected on the learning and the group process.</a:t>
            </a:r>
          </a:p>
          <a:p>
            <a:pPr marL="539750" lvl="1" indent="0">
              <a:lnSpc>
                <a:spcPct val="107000"/>
              </a:lnSpc>
              <a:buNone/>
            </a:pPr>
            <a:endParaRPr lang="de-DE" sz="2400"/>
          </a:p>
          <a:p>
            <a:pPr marL="182562" lvl="1" indent="0">
              <a:buNone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BE4C2F47-3F04-9825-73DD-7B878D284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3D1B259-9A65-3B63-3C34-2597A514C24E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83B5D12-F753-C4E7-5249-AE38B6F61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5B3AFCD9-BDD6-CDE8-49C2-81C42C21C2FB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B477D03-6CFD-4B2F-3FD7-91611D161F4A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FB303A0-B08C-4021-80C2-5E87F5CD0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2ABC84DC-B629-FB6C-3FED-8FF9B30878BA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526568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A36B6-C8E3-C3C9-85C4-9BA79E376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FA9E00EA-0CBC-9321-E2F5-9453CB581A71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2CAEF1D-2CED-EF36-CB6F-EF4F1381A8BF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659B29B-17AB-C75D-5110-B3B53AAD8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41DB7BB-4BEB-1DA3-B18E-5B74F5BB57D3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72E4CB93-64CD-4358-131C-A5CD14581F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15D06608-C5BA-A046-7C24-74BC215FA3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14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936AE823-CF53-5AD0-1236-11EA416FB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355588"/>
          </a:xfrm>
        </p:spPr>
        <p:txBody>
          <a:bodyPr/>
          <a:lstStyle/>
          <a:p>
            <a:pPr marL="342900" indent="-342900">
              <a:lnSpc>
                <a:spcPts val="2200"/>
              </a:lnSpc>
              <a:defRPr/>
            </a:pPr>
            <a:r>
              <a:rPr lang="en-GB" sz="3200" b="1"/>
              <a:t>Evaluate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557FFB9-4826-9A25-9C75-F0496E74E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27803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kern="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Technically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How would we plan a task like this again? 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Would we (with the level of knowledge at the time!) have done things better differently?</a:t>
            </a:r>
            <a:endParaRPr lang="de-DE" sz="2400"/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What other approaches could we have taken?</a:t>
            </a:r>
            <a:endParaRPr lang="de-DE" sz="2400"/>
          </a:p>
          <a:p>
            <a:pPr marL="342900" lvl="1" indent="-3429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de-DE" sz="2400" kern="100">
                <a:cs typeface="Arial" panose="020B0604020202020204" pitchFamily="34" charset="0"/>
              </a:rPr>
              <a:t>Socially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How did our group develop as a team? 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GB" sz="2400"/>
              <a:t>What would we pay more attention to in future when working as a team?</a:t>
            </a: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FCB4D1F1-6ACE-84DB-C5CF-EAC3D9270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631DF58-33E6-D8BD-DD84-A060FD7D6879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9E30327-7C4A-7E0D-51A2-1F6B3A618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F509610-B4B8-6CBD-7EF0-50FC17C44261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B6BA10B-819D-322D-4A03-485D12DDD9A1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1DB701E-2E36-B06E-61E0-775B6D509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27EC7EBF-2032-7540-5BF4-F872FD90A338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295217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9D78D2-2DD3-68FB-49A7-9441DE7E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593332-E9FD-B52D-5815-4E0142C2D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endParaRPr lang="de-DE" sz="6600"/>
          </a:p>
          <a:p>
            <a:pPr algn="ctr"/>
            <a:r>
              <a:rPr lang="de-DE" sz="6600"/>
              <a:t>Back-up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1A9C530-7C57-D24F-CC4B-2727FBC884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50CAE59-B975-19B5-68C9-74FC8FC59D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15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97299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D0224-E8B6-3C12-BA34-058400BAA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2674ED74-5091-C811-C99A-4CD511A1BB9D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854" y="498403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C296A488-0898-2384-5601-5DDF57BB0328}"/>
              </a:ext>
            </a:extLst>
          </p:cNvPr>
          <p:cNvGrpSpPr/>
          <p:nvPr/>
        </p:nvGrpSpPr>
        <p:grpSpPr>
          <a:xfrm>
            <a:off x="8111439" y="2016620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90F99098-2047-6AC2-BB9A-7AC5E35BC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519E979A-D207-C0E8-3F9E-D1F05A0A5B9C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1945B8E5-D1E1-5BCC-F046-AF3B372EF3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Workshop: Training of trainers </a:t>
            </a:r>
            <a:endParaRPr lang="en-GB" altLang="de-DE" b="0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E3322224-5CFD-ABA6-807D-449E835E65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16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2539E508-F083-9F10-CF25-EDDF7D6291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400896"/>
            <a:ext cx="7587767" cy="762000"/>
          </a:xfrm>
        </p:spPr>
        <p:txBody>
          <a:bodyPr/>
          <a:lstStyle/>
          <a:p>
            <a:pPr>
              <a:defRPr/>
            </a:pPr>
            <a:r>
              <a:rPr lang="en-GB" sz="3200" b="1"/>
              <a:t>Differentiation from directly operational projects</a:t>
            </a:r>
            <a:endParaRPr lang="en-GB" altLang="de-DE" sz="3200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F9F0220-25EE-AD97-ECEF-B5C7B5B6D6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2246489"/>
            <a:ext cx="7468310" cy="3897411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</a:pPr>
            <a:r>
              <a:rPr lang="en-GB" sz="2400"/>
              <a:t>Current problems from a company are practically always very specific and therefore</a:t>
            </a:r>
          </a:p>
          <a:p>
            <a:pPr marL="342900" lvl="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 a long familiarisation period,</a:t>
            </a:r>
            <a:endParaRPr lang="de-DE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 </a:t>
            </a:r>
            <a:r>
              <a:rPr lang="en-GB" sz="2000" kern="100">
                <a:latin typeface="Calibri" panose="020F0502020204030204" pitchFamily="34" charset="0"/>
                <a:cs typeface="Arial" panose="020B0604020202020204" pitchFamily="34" charset="0"/>
              </a:rPr>
              <a:t>in-depth processing (otherwise the engineers on site would have already solved this),</a:t>
            </a:r>
            <a:endParaRPr lang="de-DE" sz="2000" kern="10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latin typeface="Calibri" panose="020F0502020204030204" pitchFamily="34" charset="0"/>
                <a:cs typeface="Arial" panose="020B0604020202020204" pitchFamily="34" charset="0"/>
              </a:rPr>
              <a:t>often require a longer stay on site,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000" kern="100">
                <a:latin typeface="Calibri" panose="020F0502020204030204" pitchFamily="34" charset="0"/>
                <a:cs typeface="Arial" panose="020B0604020202020204" pitchFamily="34" charset="0"/>
              </a:rPr>
              <a:t>the methodology can usually be generalised, but the technical content is often very specific.</a:t>
            </a:r>
          </a:p>
          <a:p>
            <a:pPr marL="0" lvl="1" inden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en-GB" sz="2400"/>
              <a:t>Industry-based learning projects should therefore allow sufficient time for student work, e.g. a master thesis. </a:t>
            </a:r>
            <a:endParaRPr lang="de-DE" sz="240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6FB8A210-DC79-FB25-1570-DBC3C697B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2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B0BC9CC-DEDC-889F-AE1E-453397B8BB31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9139773-4554-94FA-E11A-4D6F6F80A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9B5AE365-11FC-FF4E-E152-5036532BC51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9282C44-FE3E-B38D-5598-C61E196D4A7A}"/>
              </a:ext>
            </a:extLst>
          </p:cNvPr>
          <p:cNvGrpSpPr/>
          <p:nvPr/>
        </p:nvGrpSpPr>
        <p:grpSpPr>
          <a:xfrm>
            <a:off x="8263593" y="3486683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7CD99C7-0E3D-40DF-918A-BE6FE912D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FEA77CA-19E3-6CDB-16F1-ECBB5E2112DA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1705287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TU_PPT_Master_ohneBild_HDL-einzeilig</Template>
  <TotalTime>0</TotalTime>
  <Words>925</Words>
  <Application>Microsoft Office PowerPoint</Application>
  <PresentationFormat>Bildschirmpräsentation (4:3)</PresentationFormat>
  <Paragraphs>230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1" baseType="lpstr">
      <vt:lpstr>Arial</vt:lpstr>
      <vt:lpstr>Calibri</vt:lpstr>
      <vt:lpstr>Symbol</vt:lpstr>
      <vt:lpstr>Wingdings</vt:lpstr>
      <vt:lpstr>Technische Universität Berlin | PowerPoint Master</vt:lpstr>
      <vt:lpstr>Professional Education for Renewable Energies in Ghana - ProREG</vt:lpstr>
      <vt:lpstr>Agenda Day 1</vt:lpstr>
      <vt:lpstr>Agenda Day 2</vt:lpstr>
      <vt:lpstr>Retrospective: your last projects</vt:lpstr>
      <vt:lpstr>Reflection together:</vt:lpstr>
      <vt:lpstr>Reflecting your own learning experiences:</vt:lpstr>
      <vt:lpstr>"Kolb's circle" in study projects</vt:lpstr>
      <vt:lpstr>The principle of complete action</vt:lpstr>
      <vt:lpstr>Inform</vt:lpstr>
      <vt:lpstr>Plan</vt:lpstr>
      <vt:lpstr>Decide</vt:lpstr>
      <vt:lpstr>Execute</vt:lpstr>
      <vt:lpstr>Check</vt:lpstr>
      <vt:lpstr>Evaluate</vt:lpstr>
      <vt:lpstr>PowerPoint-Präsentation</vt:lpstr>
      <vt:lpstr>Differentiation from directly operational projects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joerg longmuss</dc:creator>
  <cp:lastModifiedBy>xx</cp:lastModifiedBy>
  <cp:revision>23</cp:revision>
  <cp:lastPrinted>2025-08-24T17:43:34Z</cp:lastPrinted>
  <dcterms:created xsi:type="dcterms:W3CDTF">2022-11-24T21:22:57Z</dcterms:created>
  <dcterms:modified xsi:type="dcterms:W3CDTF">2025-08-24T18:40:27Z</dcterms:modified>
</cp:coreProperties>
</file>