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sldIdLst>
    <p:sldId id="256" r:id="rId2"/>
    <p:sldId id="260" r:id="rId3"/>
    <p:sldId id="262" r:id="rId4"/>
    <p:sldId id="263" r:id="rId5"/>
    <p:sldId id="264" r:id="rId6"/>
    <p:sldId id="265" r:id="rId7"/>
    <p:sldId id="266" r:id="rId8"/>
    <p:sldId id="257" r:id="rId9"/>
    <p:sldId id="259" r:id="rId10"/>
    <p:sldId id="269" r:id="rId11"/>
    <p:sldId id="268" r:id="rId12"/>
  </p:sldIdLst>
  <p:sldSz cx="9144000" cy="6858000" type="screen4x3"/>
  <p:notesSz cx="6858000" cy="9144000"/>
  <p:defaultTextStyle>
    <a:defPPr>
      <a:defRPr lang="de-DE"/>
    </a:defPPr>
    <a:lvl1pPr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187494"/>
    <a:srgbClr val="177191"/>
    <a:srgbClr val="D0E0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3910" autoAdjust="0"/>
  </p:normalViewPr>
  <p:slideViewPr>
    <p:cSldViewPr showGuides="1">
      <p:cViewPr varScale="1">
        <p:scale>
          <a:sx n="106" d="100"/>
          <a:sy n="106" d="100"/>
        </p:scale>
        <p:origin x="111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D4844F-DCDA-41DE-9900-BF3422AAC7B3}" type="doc">
      <dgm:prSet loTypeId="urn:microsoft.com/office/officeart/2005/8/layout/hList6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de-DE"/>
        </a:p>
      </dgm:t>
    </dgm:pt>
    <dgm:pt modelId="{26147B0C-A165-4B86-A267-CC0451B6889D}">
      <dgm:prSet phldrT="[Text]" custT="1"/>
      <dgm:spPr/>
      <dgm:t>
        <a:bodyPr/>
        <a:lstStyle/>
        <a:p>
          <a:r>
            <a:rPr lang="de-DE" sz="2800" dirty="0" err="1">
              <a:solidFill>
                <a:schemeClr val="bg1"/>
              </a:solidFill>
            </a:rPr>
            <a:t>Improve-ment</a:t>
          </a:r>
          <a:r>
            <a:rPr lang="de-DE" sz="2800" dirty="0">
              <a:solidFill>
                <a:schemeClr val="bg1"/>
              </a:solidFill>
            </a:rPr>
            <a:t> </a:t>
          </a:r>
          <a:r>
            <a:rPr lang="de-DE" sz="2800" dirty="0" err="1">
              <a:solidFill>
                <a:schemeClr val="bg1"/>
              </a:solidFill>
            </a:rPr>
            <a:t>of</a:t>
          </a:r>
          <a:r>
            <a:rPr lang="de-DE" sz="2800" dirty="0">
              <a:solidFill>
                <a:schemeClr val="bg1"/>
              </a:solidFill>
            </a:rPr>
            <a:t> </a:t>
          </a:r>
          <a:r>
            <a:rPr lang="de-DE" sz="2800" dirty="0" err="1">
              <a:solidFill>
                <a:schemeClr val="bg1"/>
              </a:solidFill>
            </a:rPr>
            <a:t>existing</a:t>
          </a:r>
          <a:r>
            <a:rPr lang="de-DE" sz="2800" dirty="0">
              <a:solidFill>
                <a:schemeClr val="bg1"/>
              </a:solidFill>
            </a:rPr>
            <a:t> </a:t>
          </a:r>
          <a:r>
            <a:rPr lang="de-DE" sz="2800" dirty="0" err="1">
              <a:solidFill>
                <a:schemeClr val="bg1"/>
              </a:solidFill>
            </a:rPr>
            <a:t>courses</a:t>
          </a:r>
          <a:endParaRPr lang="de-DE" sz="2800" dirty="0">
            <a:solidFill>
              <a:schemeClr val="bg1"/>
            </a:solidFill>
          </a:endParaRPr>
        </a:p>
      </dgm:t>
    </dgm:pt>
    <dgm:pt modelId="{5932B90C-44CD-4FF1-869F-FA6321C6B446}" type="parTrans" cxnId="{018A3DB0-D999-42EE-8C5D-B8372B049359}">
      <dgm:prSet/>
      <dgm:spPr/>
      <dgm:t>
        <a:bodyPr/>
        <a:lstStyle/>
        <a:p>
          <a:endParaRPr lang="de-DE"/>
        </a:p>
      </dgm:t>
    </dgm:pt>
    <dgm:pt modelId="{BB166949-8901-44BF-86E6-87D1DFD384E4}" type="sibTrans" cxnId="{018A3DB0-D999-42EE-8C5D-B8372B049359}">
      <dgm:prSet/>
      <dgm:spPr/>
      <dgm:t>
        <a:bodyPr/>
        <a:lstStyle/>
        <a:p>
          <a:endParaRPr lang="de-DE"/>
        </a:p>
      </dgm:t>
    </dgm:pt>
    <dgm:pt modelId="{7E93731D-83F8-41A2-A32A-392D6B4D3946}">
      <dgm:prSet phldrT="[Text]" custT="1"/>
      <dgm:spPr/>
      <dgm:t>
        <a:bodyPr/>
        <a:lstStyle/>
        <a:p>
          <a:r>
            <a:rPr lang="de-DE" sz="2800" dirty="0" err="1"/>
            <a:t>Matching</a:t>
          </a:r>
          <a:r>
            <a:rPr lang="de-DE" sz="2800" dirty="0"/>
            <a:t> </a:t>
          </a:r>
          <a:r>
            <a:rPr lang="de-DE" sz="2800" dirty="0" err="1"/>
            <a:t>of</a:t>
          </a:r>
          <a:r>
            <a:rPr lang="de-DE" sz="2800" dirty="0"/>
            <a:t> power plants </a:t>
          </a:r>
          <a:r>
            <a:rPr lang="de-DE" sz="2800" dirty="0" err="1"/>
            <a:t>with</a:t>
          </a:r>
          <a:r>
            <a:rPr lang="de-DE" sz="2800" dirty="0"/>
            <a:t> </a:t>
          </a:r>
          <a:r>
            <a:rPr lang="de-DE" sz="2800" dirty="0" err="1"/>
            <a:t>hands</a:t>
          </a:r>
          <a:r>
            <a:rPr lang="de-DE" sz="2800" dirty="0"/>
            <a:t>-on </a:t>
          </a:r>
          <a:r>
            <a:rPr lang="de-DE" sz="2800" dirty="0" err="1"/>
            <a:t>projects</a:t>
          </a:r>
          <a:endParaRPr lang="de-DE" sz="2800" dirty="0"/>
        </a:p>
      </dgm:t>
    </dgm:pt>
    <dgm:pt modelId="{DF2D26F8-775B-4674-BC6C-B022B6040F3A}" type="parTrans" cxnId="{597BC5D0-46F8-4B86-9FB1-147C83F813C2}">
      <dgm:prSet/>
      <dgm:spPr/>
      <dgm:t>
        <a:bodyPr/>
        <a:lstStyle/>
        <a:p>
          <a:endParaRPr lang="de-DE"/>
        </a:p>
      </dgm:t>
    </dgm:pt>
    <dgm:pt modelId="{7AE6C9DE-7E47-4197-BD7A-C451458BF795}" type="sibTrans" cxnId="{597BC5D0-46F8-4B86-9FB1-147C83F813C2}">
      <dgm:prSet/>
      <dgm:spPr/>
      <dgm:t>
        <a:bodyPr/>
        <a:lstStyle/>
        <a:p>
          <a:endParaRPr lang="de-DE"/>
        </a:p>
      </dgm:t>
    </dgm:pt>
    <dgm:pt modelId="{2ED4C318-F0DE-46AD-8832-692608512CA1}">
      <dgm:prSet phldrT="[Text]" custT="1"/>
      <dgm:spPr/>
      <dgm:t>
        <a:bodyPr/>
        <a:lstStyle/>
        <a:p>
          <a:r>
            <a:rPr lang="de-DE" sz="2800" dirty="0" err="1"/>
            <a:t>Practical</a:t>
          </a:r>
          <a:r>
            <a:rPr lang="de-DE" sz="2800" dirty="0"/>
            <a:t> </a:t>
          </a:r>
          <a:r>
            <a:rPr lang="de-DE" sz="2800" dirty="0" err="1"/>
            <a:t>insights</a:t>
          </a:r>
          <a:r>
            <a:rPr lang="de-DE" sz="2800" dirty="0"/>
            <a:t> </a:t>
          </a:r>
          <a:r>
            <a:rPr lang="de-DE" sz="2800" dirty="0" err="1"/>
            <a:t>by</a:t>
          </a:r>
          <a:r>
            <a:rPr lang="de-DE" sz="2800" dirty="0"/>
            <a:t> </a:t>
          </a:r>
          <a:r>
            <a:rPr lang="de-DE" sz="2800" dirty="0" err="1"/>
            <a:t>industry</a:t>
          </a:r>
          <a:r>
            <a:rPr lang="de-DE" sz="2800" dirty="0"/>
            <a:t> </a:t>
          </a:r>
          <a:r>
            <a:rPr lang="de-DE" sz="2800" dirty="0" err="1"/>
            <a:t>experts</a:t>
          </a:r>
          <a:endParaRPr lang="de-DE" sz="2800" dirty="0"/>
        </a:p>
      </dgm:t>
    </dgm:pt>
    <dgm:pt modelId="{9B1A883A-6BBA-487C-8DB2-3FC839F229E2}" type="parTrans" cxnId="{B19E7B10-FE56-4BE3-98D6-64141F765651}">
      <dgm:prSet/>
      <dgm:spPr/>
      <dgm:t>
        <a:bodyPr/>
        <a:lstStyle/>
        <a:p>
          <a:endParaRPr lang="de-DE"/>
        </a:p>
      </dgm:t>
    </dgm:pt>
    <dgm:pt modelId="{2AA85CF9-9C2A-445B-9E73-E6E8F5212910}" type="sibTrans" cxnId="{B19E7B10-FE56-4BE3-98D6-64141F765651}">
      <dgm:prSet/>
      <dgm:spPr/>
      <dgm:t>
        <a:bodyPr/>
        <a:lstStyle/>
        <a:p>
          <a:endParaRPr lang="de-DE"/>
        </a:p>
      </dgm:t>
    </dgm:pt>
    <dgm:pt modelId="{596BD9C4-881C-4B12-A6B3-082F23768C29}" type="pres">
      <dgm:prSet presAssocID="{FDD4844F-DCDA-41DE-9900-BF3422AAC7B3}" presName="Name0" presStyleCnt="0">
        <dgm:presLayoutVars>
          <dgm:dir/>
          <dgm:resizeHandles val="exact"/>
        </dgm:presLayoutVars>
      </dgm:prSet>
      <dgm:spPr/>
    </dgm:pt>
    <dgm:pt modelId="{D4889A46-F667-4A9F-8BA4-C34DE9EA4DC7}" type="pres">
      <dgm:prSet presAssocID="{26147B0C-A165-4B86-A267-CC0451B6889D}" presName="node" presStyleLbl="node1" presStyleIdx="0" presStyleCnt="3">
        <dgm:presLayoutVars>
          <dgm:bulletEnabled val="1"/>
        </dgm:presLayoutVars>
      </dgm:prSet>
      <dgm:spPr/>
    </dgm:pt>
    <dgm:pt modelId="{1E48D991-67BE-4BB6-8F07-ECA7C2548077}" type="pres">
      <dgm:prSet presAssocID="{BB166949-8901-44BF-86E6-87D1DFD384E4}" presName="sibTrans" presStyleCnt="0"/>
      <dgm:spPr/>
    </dgm:pt>
    <dgm:pt modelId="{A0A99658-801F-4461-91A3-FEE13B0D4D91}" type="pres">
      <dgm:prSet presAssocID="{7E93731D-83F8-41A2-A32A-392D6B4D3946}" presName="node" presStyleLbl="node1" presStyleIdx="1" presStyleCnt="3">
        <dgm:presLayoutVars>
          <dgm:bulletEnabled val="1"/>
        </dgm:presLayoutVars>
      </dgm:prSet>
      <dgm:spPr/>
    </dgm:pt>
    <dgm:pt modelId="{B0997A67-21D1-44E1-B282-ECE23B6C52C7}" type="pres">
      <dgm:prSet presAssocID="{7AE6C9DE-7E47-4197-BD7A-C451458BF795}" presName="sibTrans" presStyleCnt="0"/>
      <dgm:spPr/>
    </dgm:pt>
    <dgm:pt modelId="{61FF9098-C85E-46C2-B52E-329A03667208}" type="pres">
      <dgm:prSet presAssocID="{2ED4C318-F0DE-46AD-8832-692608512CA1}" presName="node" presStyleLbl="node1" presStyleIdx="2" presStyleCnt="3">
        <dgm:presLayoutVars>
          <dgm:bulletEnabled val="1"/>
        </dgm:presLayoutVars>
      </dgm:prSet>
      <dgm:spPr/>
    </dgm:pt>
  </dgm:ptLst>
  <dgm:cxnLst>
    <dgm:cxn modelId="{B19E7B10-FE56-4BE3-98D6-64141F765651}" srcId="{FDD4844F-DCDA-41DE-9900-BF3422AAC7B3}" destId="{2ED4C318-F0DE-46AD-8832-692608512CA1}" srcOrd="2" destOrd="0" parTransId="{9B1A883A-6BBA-487C-8DB2-3FC839F229E2}" sibTransId="{2AA85CF9-9C2A-445B-9E73-E6E8F5212910}"/>
    <dgm:cxn modelId="{76C82D45-8AD6-439C-A6E0-C2B112E066DF}" type="presOf" srcId="{2ED4C318-F0DE-46AD-8832-692608512CA1}" destId="{61FF9098-C85E-46C2-B52E-329A03667208}" srcOrd="0" destOrd="0" presId="urn:microsoft.com/office/officeart/2005/8/layout/hList6"/>
    <dgm:cxn modelId="{13E19794-360F-47B4-B515-AEC27FD069DA}" type="presOf" srcId="{FDD4844F-DCDA-41DE-9900-BF3422AAC7B3}" destId="{596BD9C4-881C-4B12-A6B3-082F23768C29}" srcOrd="0" destOrd="0" presId="urn:microsoft.com/office/officeart/2005/8/layout/hList6"/>
    <dgm:cxn modelId="{15B36A9B-D120-40D4-9637-6E5021A1B084}" type="presOf" srcId="{26147B0C-A165-4B86-A267-CC0451B6889D}" destId="{D4889A46-F667-4A9F-8BA4-C34DE9EA4DC7}" srcOrd="0" destOrd="0" presId="urn:microsoft.com/office/officeart/2005/8/layout/hList6"/>
    <dgm:cxn modelId="{018A3DB0-D999-42EE-8C5D-B8372B049359}" srcId="{FDD4844F-DCDA-41DE-9900-BF3422AAC7B3}" destId="{26147B0C-A165-4B86-A267-CC0451B6889D}" srcOrd="0" destOrd="0" parTransId="{5932B90C-44CD-4FF1-869F-FA6321C6B446}" sibTransId="{BB166949-8901-44BF-86E6-87D1DFD384E4}"/>
    <dgm:cxn modelId="{597BC5D0-46F8-4B86-9FB1-147C83F813C2}" srcId="{FDD4844F-DCDA-41DE-9900-BF3422AAC7B3}" destId="{7E93731D-83F8-41A2-A32A-392D6B4D3946}" srcOrd="1" destOrd="0" parTransId="{DF2D26F8-775B-4674-BC6C-B022B6040F3A}" sibTransId="{7AE6C9DE-7E47-4197-BD7A-C451458BF795}"/>
    <dgm:cxn modelId="{27B5E6EF-5169-4719-B40B-28C06561E5DD}" type="presOf" srcId="{7E93731D-83F8-41A2-A32A-392D6B4D3946}" destId="{A0A99658-801F-4461-91A3-FEE13B0D4D91}" srcOrd="0" destOrd="0" presId="urn:microsoft.com/office/officeart/2005/8/layout/hList6"/>
    <dgm:cxn modelId="{0E50521A-BCB0-4780-9FAE-6F29D6EC30B8}" type="presParOf" srcId="{596BD9C4-881C-4B12-A6B3-082F23768C29}" destId="{D4889A46-F667-4A9F-8BA4-C34DE9EA4DC7}" srcOrd="0" destOrd="0" presId="urn:microsoft.com/office/officeart/2005/8/layout/hList6"/>
    <dgm:cxn modelId="{C9DDF92E-7D2E-45AD-955B-1EC78DAAE540}" type="presParOf" srcId="{596BD9C4-881C-4B12-A6B3-082F23768C29}" destId="{1E48D991-67BE-4BB6-8F07-ECA7C2548077}" srcOrd="1" destOrd="0" presId="urn:microsoft.com/office/officeart/2005/8/layout/hList6"/>
    <dgm:cxn modelId="{825A351C-CF46-461F-A88C-7BC025F55B9C}" type="presParOf" srcId="{596BD9C4-881C-4B12-A6B3-082F23768C29}" destId="{A0A99658-801F-4461-91A3-FEE13B0D4D91}" srcOrd="2" destOrd="0" presId="urn:microsoft.com/office/officeart/2005/8/layout/hList6"/>
    <dgm:cxn modelId="{67C0640B-9FB8-4D16-A532-4F4B3B43B7E2}" type="presParOf" srcId="{596BD9C4-881C-4B12-A6B3-082F23768C29}" destId="{B0997A67-21D1-44E1-B282-ECE23B6C52C7}" srcOrd="3" destOrd="0" presId="urn:microsoft.com/office/officeart/2005/8/layout/hList6"/>
    <dgm:cxn modelId="{06DF4775-E2CF-4165-A3FB-3359AB8C224E}" type="presParOf" srcId="{596BD9C4-881C-4B12-A6B3-082F23768C29}" destId="{61FF9098-C85E-46C2-B52E-329A03667208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889A46-F667-4A9F-8BA4-C34DE9EA4DC7}">
      <dsp:nvSpPr>
        <dsp:cNvPr id="0" name=""/>
        <dsp:cNvSpPr/>
      </dsp:nvSpPr>
      <dsp:spPr>
        <a:xfrm rot="16200000">
          <a:off x="-1063873" y="1064617"/>
          <a:ext cx="4064000" cy="1934765"/>
        </a:xfrm>
        <a:prstGeom prst="flowChartManualOperati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800" kern="1200" dirty="0" err="1">
              <a:solidFill>
                <a:schemeClr val="bg1"/>
              </a:solidFill>
            </a:rPr>
            <a:t>Improve-ment</a:t>
          </a:r>
          <a:r>
            <a:rPr lang="de-DE" sz="2800" kern="1200" dirty="0">
              <a:solidFill>
                <a:schemeClr val="bg1"/>
              </a:solidFill>
            </a:rPr>
            <a:t> </a:t>
          </a:r>
          <a:r>
            <a:rPr lang="de-DE" sz="2800" kern="1200" dirty="0" err="1">
              <a:solidFill>
                <a:schemeClr val="bg1"/>
              </a:solidFill>
            </a:rPr>
            <a:t>of</a:t>
          </a:r>
          <a:r>
            <a:rPr lang="de-DE" sz="2800" kern="1200" dirty="0">
              <a:solidFill>
                <a:schemeClr val="bg1"/>
              </a:solidFill>
            </a:rPr>
            <a:t> </a:t>
          </a:r>
          <a:r>
            <a:rPr lang="de-DE" sz="2800" kern="1200" dirty="0" err="1">
              <a:solidFill>
                <a:schemeClr val="bg1"/>
              </a:solidFill>
            </a:rPr>
            <a:t>existing</a:t>
          </a:r>
          <a:r>
            <a:rPr lang="de-DE" sz="2800" kern="1200" dirty="0">
              <a:solidFill>
                <a:schemeClr val="bg1"/>
              </a:solidFill>
            </a:rPr>
            <a:t> </a:t>
          </a:r>
          <a:r>
            <a:rPr lang="de-DE" sz="2800" kern="1200" dirty="0" err="1">
              <a:solidFill>
                <a:schemeClr val="bg1"/>
              </a:solidFill>
            </a:rPr>
            <a:t>courses</a:t>
          </a:r>
          <a:endParaRPr lang="de-DE" sz="2800" kern="1200" dirty="0">
            <a:solidFill>
              <a:schemeClr val="bg1"/>
            </a:solidFill>
          </a:endParaRPr>
        </a:p>
      </dsp:txBody>
      <dsp:txXfrm rot="5400000">
        <a:off x="744" y="812800"/>
        <a:ext cx="1934765" cy="2438400"/>
      </dsp:txXfrm>
    </dsp:sp>
    <dsp:sp modelId="{A0A99658-801F-4461-91A3-FEE13B0D4D91}">
      <dsp:nvSpPr>
        <dsp:cNvPr id="0" name=""/>
        <dsp:cNvSpPr/>
      </dsp:nvSpPr>
      <dsp:spPr>
        <a:xfrm rot="16200000">
          <a:off x="1016000" y="1064617"/>
          <a:ext cx="4064000" cy="1934765"/>
        </a:xfrm>
        <a:prstGeom prst="flowChartManualOperati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800" kern="1200" dirty="0" err="1"/>
            <a:t>Matching</a:t>
          </a:r>
          <a:r>
            <a:rPr lang="de-DE" sz="2800" kern="1200" dirty="0"/>
            <a:t> </a:t>
          </a:r>
          <a:r>
            <a:rPr lang="de-DE" sz="2800" kern="1200" dirty="0" err="1"/>
            <a:t>of</a:t>
          </a:r>
          <a:r>
            <a:rPr lang="de-DE" sz="2800" kern="1200" dirty="0"/>
            <a:t> power plants </a:t>
          </a:r>
          <a:r>
            <a:rPr lang="de-DE" sz="2800" kern="1200" dirty="0" err="1"/>
            <a:t>with</a:t>
          </a:r>
          <a:r>
            <a:rPr lang="de-DE" sz="2800" kern="1200" dirty="0"/>
            <a:t> </a:t>
          </a:r>
          <a:r>
            <a:rPr lang="de-DE" sz="2800" kern="1200" dirty="0" err="1"/>
            <a:t>hands</a:t>
          </a:r>
          <a:r>
            <a:rPr lang="de-DE" sz="2800" kern="1200" dirty="0"/>
            <a:t>-on </a:t>
          </a:r>
          <a:r>
            <a:rPr lang="de-DE" sz="2800" kern="1200" dirty="0" err="1"/>
            <a:t>projects</a:t>
          </a:r>
          <a:endParaRPr lang="de-DE" sz="2800" kern="1200" dirty="0"/>
        </a:p>
      </dsp:txBody>
      <dsp:txXfrm rot="5400000">
        <a:off x="2080617" y="812800"/>
        <a:ext cx="1934765" cy="2438400"/>
      </dsp:txXfrm>
    </dsp:sp>
    <dsp:sp modelId="{61FF9098-C85E-46C2-B52E-329A03667208}">
      <dsp:nvSpPr>
        <dsp:cNvPr id="0" name=""/>
        <dsp:cNvSpPr/>
      </dsp:nvSpPr>
      <dsp:spPr>
        <a:xfrm rot="16200000">
          <a:off x="3095873" y="1064617"/>
          <a:ext cx="4064000" cy="1934765"/>
        </a:xfrm>
        <a:prstGeom prst="flowChartManualOperati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800" kern="1200" dirty="0" err="1"/>
            <a:t>Practical</a:t>
          </a:r>
          <a:r>
            <a:rPr lang="de-DE" sz="2800" kern="1200" dirty="0"/>
            <a:t> </a:t>
          </a:r>
          <a:r>
            <a:rPr lang="de-DE" sz="2800" kern="1200" dirty="0" err="1"/>
            <a:t>insights</a:t>
          </a:r>
          <a:r>
            <a:rPr lang="de-DE" sz="2800" kern="1200" dirty="0"/>
            <a:t> </a:t>
          </a:r>
          <a:r>
            <a:rPr lang="de-DE" sz="2800" kern="1200" dirty="0" err="1"/>
            <a:t>by</a:t>
          </a:r>
          <a:r>
            <a:rPr lang="de-DE" sz="2800" kern="1200" dirty="0"/>
            <a:t> </a:t>
          </a:r>
          <a:r>
            <a:rPr lang="de-DE" sz="2800" kern="1200" dirty="0" err="1"/>
            <a:t>industry</a:t>
          </a:r>
          <a:r>
            <a:rPr lang="de-DE" sz="2800" kern="1200" dirty="0"/>
            <a:t> </a:t>
          </a:r>
          <a:r>
            <a:rPr lang="de-DE" sz="2800" kern="1200" dirty="0" err="1"/>
            <a:t>experts</a:t>
          </a:r>
          <a:endParaRPr lang="de-DE" sz="2800" kern="1200" dirty="0"/>
        </a:p>
      </dsp:txBody>
      <dsp:txXfrm rot="5400000">
        <a:off x="4160490" y="812800"/>
        <a:ext cx="1934765" cy="24384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A09EBDEB-D4BD-61EA-EE65-0C0793E2B2B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endParaRPr lang="de-DE" altLang="de-DE"/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3EA72111-AAE5-A855-46C5-8158074C96B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endParaRPr lang="de-DE" altLang="de-DE"/>
          </a:p>
        </p:txBody>
      </p:sp>
      <p:sp>
        <p:nvSpPr>
          <p:cNvPr id="9220" name="Rectangle 4">
            <a:extLst>
              <a:ext uri="{FF2B5EF4-FFF2-40B4-BE49-F238E27FC236}">
                <a16:creationId xmlns:a16="http://schemas.microsoft.com/office/drawing/2014/main" id="{405E9D77-120B-1531-BF4D-417F6085B991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221" name="Rectangle 5">
            <a:extLst>
              <a:ext uri="{FF2B5EF4-FFF2-40B4-BE49-F238E27FC236}">
                <a16:creationId xmlns:a16="http://schemas.microsoft.com/office/drawing/2014/main" id="{85F57A2D-5A3D-D137-11CF-6B73E8F2D52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9222" name="Rectangle 6">
            <a:extLst>
              <a:ext uri="{FF2B5EF4-FFF2-40B4-BE49-F238E27FC236}">
                <a16:creationId xmlns:a16="http://schemas.microsoft.com/office/drawing/2014/main" id="{139E3189-17BB-5196-2151-72E69BDDEA1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endParaRPr lang="de-DE" altLang="de-DE"/>
          </a:p>
        </p:txBody>
      </p:sp>
      <p:sp>
        <p:nvSpPr>
          <p:cNvPr id="9223" name="Rectangle 7">
            <a:extLst>
              <a:ext uri="{FF2B5EF4-FFF2-40B4-BE49-F238E27FC236}">
                <a16:creationId xmlns:a16="http://schemas.microsoft.com/office/drawing/2014/main" id="{F261761F-15BA-02CE-2B09-FD82DC537F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fld id="{945D0C71-324D-4DB9-A713-6ADF96CF4169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Overall: Often, graduates can only be productively employed by companies with great effort and long training periods. This is a major obstacle to the increased expansion of renewable energies in the country. Three project goals were jointly defined for its elimination.</a:t>
            </a:r>
          </a:p>
          <a:p>
            <a:pPr algn="l"/>
            <a:r>
              <a:rPr lang="en-US" b="1" dirty="0"/>
              <a:t>Objective 1 - Issues we should try to perform:</a:t>
            </a:r>
            <a:r>
              <a:rPr lang="en-US" dirty="0"/>
              <a:t> </a:t>
            </a:r>
            <a:r>
              <a:rPr lang="en-US" sz="1800" b="0" i="0" u="none" strike="noStrike" baseline="0" dirty="0">
                <a:latin typeface="CIDFont+F2"/>
              </a:rPr>
              <a:t>1. The development fields for 10 </a:t>
            </a:r>
            <a:r>
              <a:rPr lang="de-DE" sz="1800" b="0" i="0" u="none" strike="noStrike" baseline="0" dirty="0" err="1">
                <a:latin typeface="CIDFont+F2"/>
              </a:rPr>
              <a:t>practical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modules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are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defined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until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mid</a:t>
            </a:r>
            <a:r>
              <a:rPr lang="de-DE" sz="1800" b="0" i="0" u="none" strike="noStrike" baseline="0" dirty="0">
                <a:latin typeface="CIDFont+F2"/>
              </a:rPr>
              <a:t> 2023 </a:t>
            </a:r>
            <a:r>
              <a:rPr lang="de-DE" sz="1800" b="1" i="0" u="none" strike="noStrike" baseline="0" dirty="0">
                <a:latin typeface="CIDFont+F2"/>
              </a:rPr>
              <a:t>| </a:t>
            </a:r>
            <a:r>
              <a:rPr lang="en-US" sz="1800" b="0" i="0" u="none" strike="noStrike" baseline="0" dirty="0">
                <a:latin typeface="CIDFont+F2"/>
              </a:rPr>
              <a:t>2. Learning resources for the 10 modules will be available as OER </a:t>
            </a:r>
            <a:r>
              <a:rPr lang="de-DE" sz="1800" b="0" i="0" u="none" strike="noStrike" baseline="0" dirty="0" err="1">
                <a:latin typeface="CIDFont+F2"/>
              </a:rPr>
              <a:t>until</a:t>
            </a:r>
            <a:r>
              <a:rPr lang="de-DE" sz="1800" b="0" i="0" u="none" strike="noStrike" baseline="0" dirty="0">
                <a:latin typeface="CIDFont+F2"/>
              </a:rPr>
              <a:t> spring 2024 </a:t>
            </a:r>
            <a:r>
              <a:rPr lang="de-DE" sz="1800" b="1" i="0" u="none" strike="noStrike" baseline="0" dirty="0">
                <a:latin typeface="CIDFont+F2"/>
              </a:rPr>
              <a:t>| </a:t>
            </a:r>
            <a:r>
              <a:rPr lang="en-US" sz="1800" b="0" i="0" u="none" strike="noStrike" baseline="0" dirty="0">
                <a:latin typeface="CIDFont+F2"/>
              </a:rPr>
              <a:t>3. First 2 prototypes will be concluded until autumn of 2024 </a:t>
            </a:r>
            <a:r>
              <a:rPr lang="en-US" sz="1800" b="1" i="0" u="none" strike="noStrike" baseline="0" dirty="0">
                <a:latin typeface="CIDFont+F2"/>
              </a:rPr>
              <a:t>| </a:t>
            </a:r>
            <a:r>
              <a:rPr lang="en-US" sz="1800" b="0" i="0" u="none" strike="noStrike" baseline="0" dirty="0">
                <a:latin typeface="CIDFont+F2"/>
              </a:rPr>
              <a:t>4. Revised OERs will be available </a:t>
            </a:r>
            <a:r>
              <a:rPr lang="de-DE" sz="1800" b="0" i="0" u="none" strike="noStrike" baseline="0" dirty="0" err="1">
                <a:latin typeface="CIDFont+F2"/>
              </a:rPr>
              <a:t>until</a:t>
            </a:r>
            <a:r>
              <a:rPr lang="de-DE" sz="1800" b="0" i="0" u="none" strike="noStrike" baseline="0" dirty="0">
                <a:latin typeface="CIDFont+F2"/>
              </a:rPr>
              <a:t> spring </a:t>
            </a:r>
            <a:r>
              <a:rPr lang="de-DE" sz="1800" b="0" i="0" u="none" strike="noStrike" baseline="0" dirty="0" err="1">
                <a:latin typeface="CIDFont+F2"/>
              </a:rPr>
              <a:t>of</a:t>
            </a:r>
            <a:r>
              <a:rPr lang="de-DE" sz="1800" b="0" i="0" u="none" strike="noStrike" baseline="0" dirty="0">
                <a:latin typeface="CIDFont+F2"/>
              </a:rPr>
              <a:t> 2025 </a:t>
            </a:r>
            <a:r>
              <a:rPr lang="de-DE" sz="1800" b="1" i="0" u="none" strike="noStrike" baseline="0" dirty="0">
                <a:latin typeface="CIDFont+F2"/>
              </a:rPr>
              <a:t>|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en-US" sz="1800" b="0" i="0" u="none" strike="noStrike" baseline="0" dirty="0">
                <a:latin typeface="CIDFont+F2"/>
              </a:rPr>
              <a:t>5. 8 further modules have been </a:t>
            </a:r>
            <a:r>
              <a:rPr lang="de-DE" sz="1800" b="0" i="0" u="none" strike="noStrike" baseline="0" dirty="0" err="1">
                <a:latin typeface="CIDFont+F2"/>
              </a:rPr>
              <a:t>piloted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until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summer</a:t>
            </a:r>
            <a:r>
              <a:rPr lang="de-DE" sz="1800" b="0" i="0" u="none" strike="noStrike" baseline="0" dirty="0">
                <a:latin typeface="CIDFont+F2"/>
              </a:rPr>
              <a:t> 2025 </a:t>
            </a:r>
            <a:r>
              <a:rPr lang="de-DE" sz="1800" b="1" i="0" u="none" strike="noStrike" baseline="0" dirty="0">
                <a:latin typeface="CIDFont+F2"/>
              </a:rPr>
              <a:t>|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en-US" sz="1800" b="0" i="0" u="none" strike="noStrike" baseline="0" dirty="0">
                <a:latin typeface="CIDFont+F2"/>
              </a:rPr>
              <a:t>6. </a:t>
            </a:r>
            <a:r>
              <a:rPr lang="en-US" sz="1800" b="0" i="0" u="none" strike="noStrike" baseline="0" dirty="0">
                <a:latin typeface="CIDFont+F1"/>
              </a:rPr>
              <a:t>The 10 new modules are </a:t>
            </a:r>
            <a:r>
              <a:rPr lang="de-DE" sz="1800" b="0" i="0" u="none" strike="noStrike" baseline="0" dirty="0" err="1">
                <a:latin typeface="CIDFont+F1"/>
              </a:rPr>
              <a:t>integrated</a:t>
            </a:r>
            <a:r>
              <a:rPr lang="de-DE" sz="1800" b="0" i="0" u="none" strike="noStrike" baseline="0" dirty="0">
                <a:latin typeface="CIDFont+F1"/>
              </a:rPr>
              <a:t> </a:t>
            </a:r>
            <a:r>
              <a:rPr lang="de-DE" sz="1800" b="0" i="0" u="none" strike="noStrike" baseline="0" dirty="0" err="1">
                <a:latin typeface="CIDFont+F1"/>
              </a:rPr>
              <a:t>into</a:t>
            </a:r>
            <a:r>
              <a:rPr lang="de-DE" sz="1800" b="0" i="0" u="none" strike="noStrike" baseline="0" dirty="0">
                <a:latin typeface="CIDFont+F1"/>
              </a:rPr>
              <a:t> </a:t>
            </a:r>
            <a:r>
              <a:rPr lang="de-DE" sz="1800" b="0" i="0" u="none" strike="noStrike" baseline="0" dirty="0" err="1">
                <a:latin typeface="CIDFont+F1"/>
              </a:rPr>
              <a:t>the</a:t>
            </a:r>
            <a:r>
              <a:rPr lang="de-DE" sz="1800" b="0" i="0" u="none" strike="noStrike" baseline="0" dirty="0">
                <a:latin typeface="CIDFont+F1"/>
              </a:rPr>
              <a:t> </a:t>
            </a:r>
            <a:r>
              <a:rPr lang="de-DE" sz="1800" b="0" i="0" u="none" strike="noStrike" baseline="0" dirty="0" err="1">
                <a:latin typeface="CIDFont+F1"/>
              </a:rPr>
              <a:t>regular</a:t>
            </a:r>
            <a:r>
              <a:rPr lang="de-DE" sz="1800" b="0" i="0" u="none" strike="noStrike" baseline="0" dirty="0">
                <a:latin typeface="CIDFont+F1"/>
              </a:rPr>
              <a:t> </a:t>
            </a:r>
            <a:r>
              <a:rPr lang="de-DE" sz="1800" b="0" i="0" u="none" strike="noStrike" baseline="0" dirty="0" err="1">
                <a:latin typeface="CIDFont+F1"/>
              </a:rPr>
              <a:t>curricula</a:t>
            </a:r>
            <a:r>
              <a:rPr lang="de-DE" sz="1800" b="0" i="0" u="none" strike="noStrike" baseline="0" dirty="0">
                <a:latin typeface="CIDFont+F1"/>
              </a:rPr>
              <a:t> </a:t>
            </a:r>
            <a:r>
              <a:rPr lang="de-DE" sz="1800" b="0" i="0" u="none" strike="noStrike" baseline="0" dirty="0" err="1">
                <a:latin typeface="CIDFont+F1"/>
              </a:rPr>
              <a:t>until</a:t>
            </a:r>
            <a:r>
              <a:rPr lang="de-DE" sz="1800" b="0" i="0" u="none" strike="noStrike" baseline="0" dirty="0">
                <a:latin typeface="CIDFont+F1"/>
              </a:rPr>
              <a:t> </a:t>
            </a:r>
            <a:r>
              <a:rPr lang="de-DE" sz="1800" b="0" i="0" u="none" strike="noStrike" baseline="0" dirty="0" err="1">
                <a:latin typeface="CIDFont+F1"/>
              </a:rPr>
              <a:t>autumn</a:t>
            </a:r>
            <a:r>
              <a:rPr lang="de-DE" sz="1800" b="0" i="0" u="none" strike="noStrike" baseline="0" dirty="0">
                <a:latin typeface="CIDFont+F1"/>
              </a:rPr>
              <a:t> 2025</a:t>
            </a:r>
            <a:endParaRPr lang="en-US" dirty="0"/>
          </a:p>
          <a:p>
            <a:pPr algn="l"/>
            <a:r>
              <a:rPr lang="de-DE" b="1" dirty="0" err="1"/>
              <a:t>Objective</a:t>
            </a:r>
            <a:r>
              <a:rPr lang="de-DE" b="1" dirty="0"/>
              <a:t> 2- </a:t>
            </a:r>
            <a:r>
              <a:rPr lang="de-DE" b="1" dirty="0" err="1"/>
              <a:t>Issues</a:t>
            </a:r>
            <a:r>
              <a:rPr lang="de-DE" b="1" dirty="0"/>
              <a:t> </a:t>
            </a:r>
            <a:r>
              <a:rPr lang="de-DE" b="1" dirty="0" err="1"/>
              <a:t>we</a:t>
            </a:r>
            <a:r>
              <a:rPr lang="de-DE" b="1" dirty="0"/>
              <a:t> </a:t>
            </a:r>
            <a:r>
              <a:rPr lang="de-DE" b="1" dirty="0" err="1"/>
              <a:t>should</a:t>
            </a:r>
            <a:r>
              <a:rPr lang="de-DE" b="1" dirty="0"/>
              <a:t> </a:t>
            </a:r>
            <a:r>
              <a:rPr lang="de-DE" b="1" dirty="0" err="1"/>
              <a:t>try</a:t>
            </a:r>
            <a:r>
              <a:rPr lang="de-DE" b="1" dirty="0"/>
              <a:t> </a:t>
            </a:r>
            <a:r>
              <a:rPr lang="de-DE" b="1" dirty="0" err="1"/>
              <a:t>to</a:t>
            </a:r>
            <a:r>
              <a:rPr lang="de-DE" b="1" dirty="0"/>
              <a:t> perform: </a:t>
            </a:r>
            <a:r>
              <a:rPr lang="de-DE" sz="1800" b="0" i="0" u="none" strike="noStrike" baseline="0" dirty="0">
                <a:latin typeface="CIDFont+F2"/>
              </a:rPr>
              <a:t>1. A </a:t>
            </a:r>
            <a:r>
              <a:rPr lang="de-DE" sz="1800" b="0" i="0" u="none" strike="noStrike" baseline="0" dirty="0" err="1">
                <a:latin typeface="CIDFont+F2"/>
              </a:rPr>
              <a:t>comprehensive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train</a:t>
            </a:r>
            <a:r>
              <a:rPr lang="de-DE" sz="1800" b="0" i="0" u="none" strike="noStrike" baseline="0" dirty="0">
                <a:latin typeface="CIDFont+F2"/>
              </a:rPr>
              <a:t>-</a:t>
            </a:r>
            <a:r>
              <a:rPr lang="de-DE" sz="1800" b="0" i="0" u="none" strike="noStrike" baseline="0" dirty="0" err="1">
                <a:latin typeface="CIDFont+F2"/>
              </a:rPr>
              <a:t>the</a:t>
            </a:r>
            <a:r>
              <a:rPr lang="de-DE" sz="1800" b="0" i="0" u="none" strike="noStrike" baseline="0" dirty="0">
                <a:latin typeface="CIDFont+F2"/>
              </a:rPr>
              <a:t>-trainer </a:t>
            </a:r>
            <a:r>
              <a:rPr lang="de-DE" sz="1800" b="0" i="0" u="none" strike="noStrike" baseline="0" dirty="0" err="1">
                <a:latin typeface="CIDFont+F2"/>
              </a:rPr>
              <a:t>concept</a:t>
            </a:r>
            <a:r>
              <a:rPr lang="de-DE" sz="1800" b="0" i="0" u="none" strike="noStrike" baseline="0" dirty="0">
                <a:latin typeface="CIDFont+F2"/>
              </a:rPr>
              <a:t> and </a:t>
            </a:r>
            <a:r>
              <a:rPr lang="de-DE" sz="1800" b="0" i="0" u="none" strike="noStrike" baseline="0" dirty="0" err="1">
                <a:latin typeface="CIDFont+F2"/>
              </a:rPr>
              <a:t>guidelines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are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available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until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autumn</a:t>
            </a:r>
            <a:r>
              <a:rPr lang="de-DE" sz="1800" b="0" i="0" u="none" strike="noStrike" baseline="0" dirty="0">
                <a:latin typeface="CIDFont+F2"/>
              </a:rPr>
              <a:t> 2023</a:t>
            </a:r>
            <a:r>
              <a:rPr lang="de-DE" sz="1800" b="1" i="0" u="none" strike="noStrike" baseline="0" dirty="0">
                <a:latin typeface="CIDFont+F2"/>
              </a:rPr>
              <a:t> | </a:t>
            </a:r>
            <a:r>
              <a:rPr lang="en-US" sz="1800" b="0" i="0" u="none" strike="noStrike" baseline="0" dirty="0">
                <a:latin typeface="CIDFont+F2"/>
              </a:rPr>
              <a:t>2. </a:t>
            </a:r>
            <a:r>
              <a:rPr lang="en-US" sz="1800" b="0" i="0" u="none" strike="noStrike" baseline="0" dirty="0">
                <a:latin typeface="CIDFont+F5"/>
              </a:rPr>
              <a:t>10 members of the teaching </a:t>
            </a:r>
            <a:r>
              <a:rPr lang="de-DE" sz="1800" b="0" i="0" u="none" strike="noStrike" baseline="0" dirty="0" err="1">
                <a:latin typeface="CIDFont+F5"/>
              </a:rPr>
              <a:t>staff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of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the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Ghanaian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en-US" sz="1800" b="0" i="0" u="none" strike="noStrike" baseline="0" dirty="0">
                <a:latin typeface="CIDFont+F5"/>
              </a:rPr>
              <a:t>universities had a one month stay in Germany to experience </a:t>
            </a:r>
            <a:r>
              <a:rPr lang="de-DE" sz="1800" b="0" i="0" u="none" strike="noStrike" baseline="0" dirty="0" err="1">
                <a:latin typeface="CIDFont+F5"/>
              </a:rPr>
              <a:t>engineering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work</a:t>
            </a:r>
            <a:r>
              <a:rPr lang="de-DE" sz="1800" b="0" i="0" u="none" strike="noStrike" baseline="0" dirty="0">
                <a:latin typeface="CIDFont+F5"/>
              </a:rPr>
              <a:t> in German </a:t>
            </a:r>
            <a:r>
              <a:rPr lang="de-DE" sz="1800" b="0" i="0" u="none" strike="noStrike" baseline="0" dirty="0" err="1">
                <a:latin typeface="CIDFont+F5"/>
              </a:rPr>
              <a:t>companies</a:t>
            </a:r>
            <a:r>
              <a:rPr lang="de-DE" sz="1800" b="0" i="0" u="none" strike="noStrike" baseline="0" dirty="0">
                <a:latin typeface="CIDFont+F5"/>
              </a:rPr>
              <a:t> and </a:t>
            </a:r>
            <a:r>
              <a:rPr lang="de-DE" sz="1800" b="0" i="0" u="none" strike="noStrike" baseline="0" dirty="0" err="1">
                <a:latin typeface="CIDFont+F5"/>
              </a:rPr>
              <a:t>project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teaching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en-US" sz="1800" b="0" i="0" u="none" strike="noStrike" baseline="0" dirty="0" err="1">
                <a:latin typeface="CIDFont+F5"/>
              </a:rPr>
              <a:t>practise</a:t>
            </a:r>
            <a:r>
              <a:rPr lang="en-US" sz="1800" b="0" i="0" u="none" strike="noStrike" baseline="0" dirty="0">
                <a:latin typeface="CIDFont+F5"/>
              </a:rPr>
              <a:t> at the TU Berlin until </a:t>
            </a:r>
            <a:r>
              <a:rPr lang="de-DE" sz="1800" b="0" i="0" u="none" strike="noStrike" baseline="0" dirty="0" err="1">
                <a:latin typeface="CIDFont+F5"/>
              </a:rPr>
              <a:t>summer</a:t>
            </a:r>
            <a:r>
              <a:rPr lang="de-DE" sz="1800" b="0" i="0" u="none" strike="noStrike" baseline="0" dirty="0">
                <a:latin typeface="CIDFont+F5"/>
              </a:rPr>
              <a:t> 2024 </a:t>
            </a:r>
            <a:r>
              <a:rPr lang="de-DE" sz="1800" b="1" i="0" u="none" strike="noStrike" baseline="0" dirty="0">
                <a:latin typeface="CIDFont+F5"/>
              </a:rPr>
              <a:t>| </a:t>
            </a:r>
            <a:r>
              <a:rPr lang="en-US" sz="1800" b="0" i="0" u="none" strike="noStrike" baseline="0" dirty="0">
                <a:latin typeface="CIDFont+F2"/>
              </a:rPr>
              <a:t>3. </a:t>
            </a:r>
            <a:r>
              <a:rPr lang="en-US" sz="1800" b="0" i="0" u="none" strike="noStrike" baseline="0" dirty="0">
                <a:latin typeface="CIDFont+F5"/>
              </a:rPr>
              <a:t>A total of 20 professors / lecturers have been trained in </a:t>
            </a:r>
            <a:r>
              <a:rPr lang="de-DE" sz="1800" b="0" i="0" u="none" strike="noStrike" baseline="0" dirty="0" err="1">
                <a:latin typeface="CIDFont+F5"/>
              </a:rPr>
              <a:t>the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new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teaching</a:t>
            </a:r>
            <a:r>
              <a:rPr lang="de-DE" sz="1800" b="0" i="0" u="none" strike="noStrike" baseline="0" dirty="0">
                <a:latin typeface="CIDFont+F5"/>
              </a:rPr>
              <a:t>/</a:t>
            </a:r>
            <a:r>
              <a:rPr lang="de-DE" sz="1800" b="0" i="0" u="none" strike="noStrike" baseline="0" dirty="0" err="1">
                <a:latin typeface="CIDFont+F5"/>
              </a:rPr>
              <a:t>learning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formats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until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autumn</a:t>
            </a:r>
            <a:r>
              <a:rPr lang="de-DE" sz="1800" b="0" i="0" u="none" strike="noStrike" baseline="0" dirty="0">
                <a:latin typeface="CIDFont+F5"/>
              </a:rPr>
              <a:t> 2024 </a:t>
            </a:r>
            <a:r>
              <a:rPr lang="de-DE" sz="1800" b="1" i="0" u="none" strike="noStrike" baseline="0" dirty="0">
                <a:latin typeface="CIDFont+F5"/>
              </a:rPr>
              <a:t>| </a:t>
            </a:r>
            <a:r>
              <a:rPr lang="en-US" sz="1800" b="0" i="0" u="none" strike="noStrike" baseline="0" dirty="0">
                <a:latin typeface="CIDFont+F2"/>
              </a:rPr>
              <a:t>4. </a:t>
            </a:r>
            <a:r>
              <a:rPr lang="en-US" sz="1800" b="0" i="0" u="none" strike="noStrike" baseline="0" dirty="0">
                <a:latin typeface="CIDFont+F5"/>
              </a:rPr>
              <a:t>The teaching / learning process in the 10 new modules has </a:t>
            </a:r>
            <a:r>
              <a:rPr lang="de-DE" sz="1800" b="0" i="0" u="none" strike="noStrike" baseline="0" dirty="0" err="1">
                <a:latin typeface="CIDFont+F5"/>
              </a:rPr>
              <a:t>been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accompanied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by</a:t>
            </a:r>
            <a:r>
              <a:rPr lang="de-DE" sz="1800" b="0" i="0" u="none" strike="noStrike" baseline="0" dirty="0">
                <a:latin typeface="CIDFont+F5"/>
              </a:rPr>
              <a:t> a </a:t>
            </a:r>
            <a:r>
              <a:rPr lang="de-DE" sz="1800" b="0" i="0" u="none" strike="noStrike" baseline="0" dirty="0" err="1">
                <a:latin typeface="CIDFont+F5"/>
              </a:rPr>
              <a:t>coaching</a:t>
            </a:r>
            <a:r>
              <a:rPr lang="de-DE" sz="1800" b="0" i="0" u="none" strike="noStrike" baseline="0" dirty="0">
                <a:latin typeface="CIDFont+F5"/>
              </a:rPr>
              <a:t> and </a:t>
            </a:r>
            <a:r>
              <a:rPr lang="de-DE" sz="1800" b="0" i="0" u="none" strike="noStrike" baseline="0" dirty="0" err="1">
                <a:latin typeface="CIDFont+F5"/>
              </a:rPr>
              <a:t>has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been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evaluated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until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autumn</a:t>
            </a:r>
            <a:r>
              <a:rPr lang="de-DE" sz="1800" b="0" i="0" u="none" strike="noStrike" baseline="0" dirty="0">
                <a:latin typeface="CIDFont+F5"/>
              </a:rPr>
              <a:t> 2025 </a:t>
            </a:r>
          </a:p>
          <a:p>
            <a:pPr algn="l"/>
            <a:r>
              <a:rPr lang="de-DE" b="1" dirty="0" err="1"/>
              <a:t>Objective</a:t>
            </a:r>
            <a:r>
              <a:rPr lang="de-DE" b="1" dirty="0"/>
              <a:t> 3- </a:t>
            </a:r>
            <a:r>
              <a:rPr lang="de-DE" b="1" dirty="0" err="1"/>
              <a:t>Issues</a:t>
            </a:r>
            <a:r>
              <a:rPr lang="de-DE" b="1" dirty="0"/>
              <a:t> </a:t>
            </a:r>
            <a:r>
              <a:rPr lang="de-DE" b="1" dirty="0" err="1"/>
              <a:t>we</a:t>
            </a:r>
            <a:r>
              <a:rPr lang="de-DE" b="1" dirty="0"/>
              <a:t> </a:t>
            </a:r>
            <a:r>
              <a:rPr lang="de-DE" b="1" dirty="0" err="1"/>
              <a:t>should</a:t>
            </a:r>
            <a:r>
              <a:rPr lang="de-DE" b="1" dirty="0"/>
              <a:t> </a:t>
            </a:r>
            <a:r>
              <a:rPr lang="de-DE" b="1" dirty="0" err="1"/>
              <a:t>try</a:t>
            </a:r>
            <a:r>
              <a:rPr lang="de-DE" b="1" dirty="0"/>
              <a:t> </a:t>
            </a:r>
            <a:r>
              <a:rPr lang="de-DE" b="1" dirty="0" err="1"/>
              <a:t>to</a:t>
            </a:r>
            <a:r>
              <a:rPr lang="de-DE" b="1" dirty="0"/>
              <a:t> perform: </a:t>
            </a:r>
            <a:r>
              <a:rPr lang="en-US" b="0" dirty="0"/>
              <a:t>1. 10 companies for the “Council for Education and Renewable Energies” have been identified and declared their willingness to contribute until spring 2023 </a:t>
            </a:r>
            <a:r>
              <a:rPr lang="en-US" b="1" dirty="0"/>
              <a:t>| </a:t>
            </a:r>
            <a:r>
              <a:rPr lang="en-US" b="0" dirty="0"/>
              <a:t>2. 10 other members of the network have been identified and declared their willingness to contribute until summer 2023 </a:t>
            </a:r>
            <a:r>
              <a:rPr lang="en-US" b="1" dirty="0"/>
              <a:t>| </a:t>
            </a:r>
            <a:r>
              <a:rPr lang="en-US" b="0" dirty="0"/>
              <a:t>3. Network members are actively participating in mutual visits to Ghana and Germany until spring 2023 </a:t>
            </a:r>
            <a:r>
              <a:rPr lang="en-US" b="1" dirty="0"/>
              <a:t>| </a:t>
            </a:r>
            <a:r>
              <a:rPr lang="en-US" b="0" dirty="0"/>
              <a:t>4. 20 network members participated in the needs </a:t>
            </a:r>
            <a:r>
              <a:rPr lang="de-DE" sz="1800" b="0" i="0" u="none" strike="noStrike" baseline="0" dirty="0" err="1">
                <a:latin typeface="CIDFont+F2"/>
              </a:rPr>
              <a:t>analysis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until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summer</a:t>
            </a:r>
            <a:r>
              <a:rPr lang="de-DE" sz="1800" b="0" i="0" u="none" strike="noStrike" baseline="0" dirty="0">
                <a:latin typeface="CIDFont+F2"/>
              </a:rPr>
              <a:t> 2023</a:t>
            </a:r>
            <a:endParaRPr lang="de-DE" b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5D0C71-324D-4DB9-A713-6ADF96CF4169}" type="slidenum">
              <a:rPr lang="de-DE" altLang="de-DE" smtClean="0"/>
              <a:pPr/>
              <a:t>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081827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Overall: Often, graduates can only be productively employed by companies with great effort and long training periods. This is a major obstacle to the increased expansion of renewable energies in the country. Three project goals were jointly defined for its elimination.</a:t>
            </a:r>
          </a:p>
          <a:p>
            <a:pPr algn="l"/>
            <a:r>
              <a:rPr lang="en-US" b="1" dirty="0"/>
              <a:t>Objective 1 - Issues we should try to perform:</a:t>
            </a:r>
            <a:r>
              <a:rPr lang="en-US" dirty="0"/>
              <a:t> </a:t>
            </a:r>
            <a:r>
              <a:rPr lang="en-US" sz="1800" b="0" i="0" u="none" strike="noStrike" baseline="0" dirty="0">
                <a:latin typeface="CIDFont+F2"/>
              </a:rPr>
              <a:t>1. The development fields for 10 </a:t>
            </a:r>
            <a:r>
              <a:rPr lang="de-DE" sz="1800" b="0" i="0" u="none" strike="noStrike" baseline="0" dirty="0" err="1">
                <a:latin typeface="CIDFont+F2"/>
              </a:rPr>
              <a:t>practical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modules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are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defined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until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mid</a:t>
            </a:r>
            <a:r>
              <a:rPr lang="de-DE" sz="1800" b="0" i="0" u="none" strike="noStrike" baseline="0" dirty="0">
                <a:latin typeface="CIDFont+F2"/>
              </a:rPr>
              <a:t> 2023 </a:t>
            </a:r>
            <a:r>
              <a:rPr lang="de-DE" sz="1800" b="1" i="0" u="none" strike="noStrike" baseline="0" dirty="0">
                <a:latin typeface="CIDFont+F2"/>
              </a:rPr>
              <a:t>| </a:t>
            </a:r>
            <a:r>
              <a:rPr lang="en-US" sz="1800" b="0" i="0" u="none" strike="noStrike" baseline="0" dirty="0">
                <a:latin typeface="CIDFont+F2"/>
              </a:rPr>
              <a:t>2. Learning resources for the 10 modules will be available as OER </a:t>
            </a:r>
            <a:r>
              <a:rPr lang="de-DE" sz="1800" b="0" i="0" u="none" strike="noStrike" baseline="0" dirty="0" err="1">
                <a:latin typeface="CIDFont+F2"/>
              </a:rPr>
              <a:t>until</a:t>
            </a:r>
            <a:r>
              <a:rPr lang="de-DE" sz="1800" b="0" i="0" u="none" strike="noStrike" baseline="0" dirty="0">
                <a:latin typeface="CIDFont+F2"/>
              </a:rPr>
              <a:t> spring 2024 </a:t>
            </a:r>
            <a:r>
              <a:rPr lang="de-DE" sz="1800" b="1" i="0" u="none" strike="noStrike" baseline="0" dirty="0">
                <a:latin typeface="CIDFont+F2"/>
              </a:rPr>
              <a:t>| </a:t>
            </a:r>
            <a:r>
              <a:rPr lang="en-US" sz="1800" b="0" i="0" u="none" strike="noStrike" baseline="0" dirty="0">
                <a:latin typeface="CIDFont+F2"/>
              </a:rPr>
              <a:t>3. First 2 prototypes will be concluded until autumn of 2024 </a:t>
            </a:r>
            <a:r>
              <a:rPr lang="en-US" sz="1800" b="1" i="0" u="none" strike="noStrike" baseline="0" dirty="0">
                <a:latin typeface="CIDFont+F2"/>
              </a:rPr>
              <a:t>| </a:t>
            </a:r>
            <a:r>
              <a:rPr lang="en-US" sz="1800" b="0" i="0" u="none" strike="noStrike" baseline="0" dirty="0">
                <a:latin typeface="CIDFont+F2"/>
              </a:rPr>
              <a:t>4. Revised OERs will be available </a:t>
            </a:r>
            <a:r>
              <a:rPr lang="de-DE" sz="1800" b="0" i="0" u="none" strike="noStrike" baseline="0" dirty="0" err="1">
                <a:latin typeface="CIDFont+F2"/>
              </a:rPr>
              <a:t>until</a:t>
            </a:r>
            <a:r>
              <a:rPr lang="de-DE" sz="1800" b="0" i="0" u="none" strike="noStrike" baseline="0" dirty="0">
                <a:latin typeface="CIDFont+F2"/>
              </a:rPr>
              <a:t> spring </a:t>
            </a:r>
            <a:r>
              <a:rPr lang="de-DE" sz="1800" b="0" i="0" u="none" strike="noStrike" baseline="0" dirty="0" err="1">
                <a:latin typeface="CIDFont+F2"/>
              </a:rPr>
              <a:t>of</a:t>
            </a:r>
            <a:r>
              <a:rPr lang="de-DE" sz="1800" b="0" i="0" u="none" strike="noStrike" baseline="0" dirty="0">
                <a:latin typeface="CIDFont+F2"/>
              </a:rPr>
              <a:t> 2025 </a:t>
            </a:r>
            <a:r>
              <a:rPr lang="de-DE" sz="1800" b="1" i="0" u="none" strike="noStrike" baseline="0" dirty="0">
                <a:latin typeface="CIDFont+F2"/>
              </a:rPr>
              <a:t>|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en-US" sz="1800" b="0" i="0" u="none" strike="noStrike" baseline="0" dirty="0">
                <a:latin typeface="CIDFont+F2"/>
              </a:rPr>
              <a:t>5. 8 further modules have been </a:t>
            </a:r>
            <a:r>
              <a:rPr lang="de-DE" sz="1800" b="0" i="0" u="none" strike="noStrike" baseline="0" dirty="0" err="1">
                <a:latin typeface="CIDFont+F2"/>
              </a:rPr>
              <a:t>piloted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until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summer</a:t>
            </a:r>
            <a:r>
              <a:rPr lang="de-DE" sz="1800" b="0" i="0" u="none" strike="noStrike" baseline="0" dirty="0">
                <a:latin typeface="CIDFont+F2"/>
              </a:rPr>
              <a:t> 2025 </a:t>
            </a:r>
            <a:r>
              <a:rPr lang="de-DE" sz="1800" b="1" i="0" u="none" strike="noStrike" baseline="0" dirty="0">
                <a:latin typeface="CIDFont+F2"/>
              </a:rPr>
              <a:t>|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en-US" sz="1800" b="0" i="0" u="none" strike="noStrike" baseline="0" dirty="0">
                <a:latin typeface="CIDFont+F2"/>
              </a:rPr>
              <a:t>6. </a:t>
            </a:r>
            <a:r>
              <a:rPr lang="en-US" sz="1800" b="0" i="0" u="none" strike="noStrike" baseline="0" dirty="0">
                <a:latin typeface="CIDFont+F1"/>
              </a:rPr>
              <a:t>The 10 new modules are </a:t>
            </a:r>
            <a:r>
              <a:rPr lang="de-DE" sz="1800" b="0" i="0" u="none" strike="noStrike" baseline="0" dirty="0" err="1">
                <a:latin typeface="CIDFont+F1"/>
              </a:rPr>
              <a:t>integrated</a:t>
            </a:r>
            <a:r>
              <a:rPr lang="de-DE" sz="1800" b="0" i="0" u="none" strike="noStrike" baseline="0" dirty="0">
                <a:latin typeface="CIDFont+F1"/>
              </a:rPr>
              <a:t> </a:t>
            </a:r>
            <a:r>
              <a:rPr lang="de-DE" sz="1800" b="0" i="0" u="none" strike="noStrike" baseline="0" dirty="0" err="1">
                <a:latin typeface="CIDFont+F1"/>
              </a:rPr>
              <a:t>into</a:t>
            </a:r>
            <a:r>
              <a:rPr lang="de-DE" sz="1800" b="0" i="0" u="none" strike="noStrike" baseline="0" dirty="0">
                <a:latin typeface="CIDFont+F1"/>
              </a:rPr>
              <a:t> </a:t>
            </a:r>
            <a:r>
              <a:rPr lang="de-DE" sz="1800" b="0" i="0" u="none" strike="noStrike" baseline="0" dirty="0" err="1">
                <a:latin typeface="CIDFont+F1"/>
              </a:rPr>
              <a:t>the</a:t>
            </a:r>
            <a:r>
              <a:rPr lang="de-DE" sz="1800" b="0" i="0" u="none" strike="noStrike" baseline="0" dirty="0">
                <a:latin typeface="CIDFont+F1"/>
              </a:rPr>
              <a:t> </a:t>
            </a:r>
            <a:r>
              <a:rPr lang="de-DE" sz="1800" b="0" i="0" u="none" strike="noStrike" baseline="0" dirty="0" err="1">
                <a:latin typeface="CIDFont+F1"/>
              </a:rPr>
              <a:t>regular</a:t>
            </a:r>
            <a:r>
              <a:rPr lang="de-DE" sz="1800" b="0" i="0" u="none" strike="noStrike" baseline="0" dirty="0">
                <a:latin typeface="CIDFont+F1"/>
              </a:rPr>
              <a:t> </a:t>
            </a:r>
            <a:r>
              <a:rPr lang="de-DE" sz="1800" b="0" i="0" u="none" strike="noStrike" baseline="0" dirty="0" err="1">
                <a:latin typeface="CIDFont+F1"/>
              </a:rPr>
              <a:t>curricula</a:t>
            </a:r>
            <a:r>
              <a:rPr lang="de-DE" sz="1800" b="0" i="0" u="none" strike="noStrike" baseline="0" dirty="0">
                <a:latin typeface="CIDFont+F1"/>
              </a:rPr>
              <a:t> </a:t>
            </a:r>
            <a:r>
              <a:rPr lang="de-DE" sz="1800" b="0" i="0" u="none" strike="noStrike" baseline="0" dirty="0" err="1">
                <a:latin typeface="CIDFont+F1"/>
              </a:rPr>
              <a:t>until</a:t>
            </a:r>
            <a:r>
              <a:rPr lang="de-DE" sz="1800" b="0" i="0" u="none" strike="noStrike" baseline="0" dirty="0">
                <a:latin typeface="CIDFont+F1"/>
              </a:rPr>
              <a:t> </a:t>
            </a:r>
            <a:r>
              <a:rPr lang="de-DE" sz="1800" b="0" i="0" u="none" strike="noStrike" baseline="0" dirty="0" err="1">
                <a:latin typeface="CIDFont+F1"/>
              </a:rPr>
              <a:t>autumn</a:t>
            </a:r>
            <a:r>
              <a:rPr lang="de-DE" sz="1800" b="0" i="0" u="none" strike="noStrike" baseline="0" dirty="0">
                <a:latin typeface="CIDFont+F1"/>
              </a:rPr>
              <a:t> 2025</a:t>
            </a:r>
            <a:endParaRPr lang="en-US" dirty="0"/>
          </a:p>
          <a:p>
            <a:pPr algn="l"/>
            <a:r>
              <a:rPr lang="de-DE" b="1" dirty="0" err="1"/>
              <a:t>Objective</a:t>
            </a:r>
            <a:r>
              <a:rPr lang="de-DE" b="1" dirty="0"/>
              <a:t> 2- </a:t>
            </a:r>
            <a:r>
              <a:rPr lang="de-DE" b="1" dirty="0" err="1"/>
              <a:t>Issues</a:t>
            </a:r>
            <a:r>
              <a:rPr lang="de-DE" b="1" dirty="0"/>
              <a:t> </a:t>
            </a:r>
            <a:r>
              <a:rPr lang="de-DE" b="1" dirty="0" err="1"/>
              <a:t>we</a:t>
            </a:r>
            <a:r>
              <a:rPr lang="de-DE" b="1" dirty="0"/>
              <a:t> </a:t>
            </a:r>
            <a:r>
              <a:rPr lang="de-DE" b="1" dirty="0" err="1"/>
              <a:t>should</a:t>
            </a:r>
            <a:r>
              <a:rPr lang="de-DE" b="1" dirty="0"/>
              <a:t> </a:t>
            </a:r>
            <a:r>
              <a:rPr lang="de-DE" b="1" dirty="0" err="1"/>
              <a:t>try</a:t>
            </a:r>
            <a:r>
              <a:rPr lang="de-DE" b="1" dirty="0"/>
              <a:t> </a:t>
            </a:r>
            <a:r>
              <a:rPr lang="de-DE" b="1" dirty="0" err="1"/>
              <a:t>to</a:t>
            </a:r>
            <a:r>
              <a:rPr lang="de-DE" b="1" dirty="0"/>
              <a:t> perform: </a:t>
            </a:r>
            <a:r>
              <a:rPr lang="de-DE" sz="1800" b="0" i="0" u="none" strike="noStrike" baseline="0" dirty="0">
                <a:latin typeface="CIDFont+F2"/>
              </a:rPr>
              <a:t>1. A </a:t>
            </a:r>
            <a:r>
              <a:rPr lang="de-DE" sz="1800" b="0" i="0" u="none" strike="noStrike" baseline="0" dirty="0" err="1">
                <a:latin typeface="CIDFont+F2"/>
              </a:rPr>
              <a:t>comprehensive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train</a:t>
            </a:r>
            <a:r>
              <a:rPr lang="de-DE" sz="1800" b="0" i="0" u="none" strike="noStrike" baseline="0" dirty="0">
                <a:latin typeface="CIDFont+F2"/>
              </a:rPr>
              <a:t>-</a:t>
            </a:r>
            <a:r>
              <a:rPr lang="de-DE" sz="1800" b="0" i="0" u="none" strike="noStrike" baseline="0" dirty="0" err="1">
                <a:latin typeface="CIDFont+F2"/>
              </a:rPr>
              <a:t>the</a:t>
            </a:r>
            <a:r>
              <a:rPr lang="de-DE" sz="1800" b="0" i="0" u="none" strike="noStrike" baseline="0" dirty="0">
                <a:latin typeface="CIDFont+F2"/>
              </a:rPr>
              <a:t>-trainer </a:t>
            </a:r>
            <a:r>
              <a:rPr lang="de-DE" sz="1800" b="0" i="0" u="none" strike="noStrike" baseline="0" dirty="0" err="1">
                <a:latin typeface="CIDFont+F2"/>
              </a:rPr>
              <a:t>concept</a:t>
            </a:r>
            <a:r>
              <a:rPr lang="de-DE" sz="1800" b="0" i="0" u="none" strike="noStrike" baseline="0" dirty="0">
                <a:latin typeface="CIDFont+F2"/>
              </a:rPr>
              <a:t> and </a:t>
            </a:r>
            <a:r>
              <a:rPr lang="de-DE" sz="1800" b="0" i="0" u="none" strike="noStrike" baseline="0" dirty="0" err="1">
                <a:latin typeface="CIDFont+F2"/>
              </a:rPr>
              <a:t>guidelines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are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available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until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autumn</a:t>
            </a:r>
            <a:r>
              <a:rPr lang="de-DE" sz="1800" b="0" i="0" u="none" strike="noStrike" baseline="0" dirty="0">
                <a:latin typeface="CIDFont+F2"/>
              </a:rPr>
              <a:t> 2023</a:t>
            </a:r>
            <a:r>
              <a:rPr lang="de-DE" sz="1800" b="1" i="0" u="none" strike="noStrike" baseline="0" dirty="0">
                <a:latin typeface="CIDFont+F2"/>
              </a:rPr>
              <a:t> | </a:t>
            </a:r>
            <a:r>
              <a:rPr lang="en-US" sz="1800" b="0" i="0" u="none" strike="noStrike" baseline="0" dirty="0">
                <a:latin typeface="CIDFont+F2"/>
              </a:rPr>
              <a:t>2. </a:t>
            </a:r>
            <a:r>
              <a:rPr lang="en-US" sz="1800" b="0" i="0" u="none" strike="noStrike" baseline="0" dirty="0">
                <a:latin typeface="CIDFont+F5"/>
              </a:rPr>
              <a:t>10 members of the teaching </a:t>
            </a:r>
            <a:r>
              <a:rPr lang="de-DE" sz="1800" b="0" i="0" u="none" strike="noStrike" baseline="0" dirty="0" err="1">
                <a:latin typeface="CIDFont+F5"/>
              </a:rPr>
              <a:t>staff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of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the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Ghanaian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en-US" sz="1800" b="0" i="0" u="none" strike="noStrike" baseline="0" dirty="0">
                <a:latin typeface="CIDFont+F5"/>
              </a:rPr>
              <a:t>universities had a one month stay in Germany to experience </a:t>
            </a:r>
            <a:r>
              <a:rPr lang="de-DE" sz="1800" b="0" i="0" u="none" strike="noStrike" baseline="0" dirty="0" err="1">
                <a:latin typeface="CIDFont+F5"/>
              </a:rPr>
              <a:t>engineering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work</a:t>
            </a:r>
            <a:r>
              <a:rPr lang="de-DE" sz="1800" b="0" i="0" u="none" strike="noStrike" baseline="0" dirty="0">
                <a:latin typeface="CIDFont+F5"/>
              </a:rPr>
              <a:t> in German </a:t>
            </a:r>
            <a:r>
              <a:rPr lang="de-DE" sz="1800" b="0" i="0" u="none" strike="noStrike" baseline="0" dirty="0" err="1">
                <a:latin typeface="CIDFont+F5"/>
              </a:rPr>
              <a:t>companies</a:t>
            </a:r>
            <a:r>
              <a:rPr lang="de-DE" sz="1800" b="0" i="0" u="none" strike="noStrike" baseline="0" dirty="0">
                <a:latin typeface="CIDFont+F5"/>
              </a:rPr>
              <a:t> and </a:t>
            </a:r>
            <a:r>
              <a:rPr lang="de-DE" sz="1800" b="0" i="0" u="none" strike="noStrike" baseline="0" dirty="0" err="1">
                <a:latin typeface="CIDFont+F5"/>
              </a:rPr>
              <a:t>project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teaching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en-US" sz="1800" b="0" i="0" u="none" strike="noStrike" baseline="0" dirty="0" err="1">
                <a:latin typeface="CIDFont+F5"/>
              </a:rPr>
              <a:t>practise</a:t>
            </a:r>
            <a:r>
              <a:rPr lang="en-US" sz="1800" b="0" i="0" u="none" strike="noStrike" baseline="0" dirty="0">
                <a:latin typeface="CIDFont+F5"/>
              </a:rPr>
              <a:t> at the TU Berlin until </a:t>
            </a:r>
            <a:r>
              <a:rPr lang="de-DE" sz="1800" b="0" i="0" u="none" strike="noStrike" baseline="0" dirty="0" err="1">
                <a:latin typeface="CIDFont+F5"/>
              </a:rPr>
              <a:t>summer</a:t>
            </a:r>
            <a:r>
              <a:rPr lang="de-DE" sz="1800" b="0" i="0" u="none" strike="noStrike" baseline="0" dirty="0">
                <a:latin typeface="CIDFont+F5"/>
              </a:rPr>
              <a:t> 2024 </a:t>
            </a:r>
            <a:r>
              <a:rPr lang="de-DE" sz="1800" b="1" i="0" u="none" strike="noStrike" baseline="0" dirty="0">
                <a:latin typeface="CIDFont+F5"/>
              </a:rPr>
              <a:t>| </a:t>
            </a:r>
            <a:r>
              <a:rPr lang="en-US" sz="1800" b="0" i="0" u="none" strike="noStrike" baseline="0" dirty="0">
                <a:latin typeface="CIDFont+F2"/>
              </a:rPr>
              <a:t>3. </a:t>
            </a:r>
            <a:r>
              <a:rPr lang="en-US" sz="1800" b="0" i="0" u="none" strike="noStrike" baseline="0" dirty="0">
                <a:latin typeface="CIDFont+F5"/>
              </a:rPr>
              <a:t>A total of 20 professors / lecturers have been trained in </a:t>
            </a:r>
            <a:r>
              <a:rPr lang="de-DE" sz="1800" b="0" i="0" u="none" strike="noStrike" baseline="0" dirty="0" err="1">
                <a:latin typeface="CIDFont+F5"/>
              </a:rPr>
              <a:t>the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new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teaching</a:t>
            </a:r>
            <a:r>
              <a:rPr lang="de-DE" sz="1800" b="0" i="0" u="none" strike="noStrike" baseline="0" dirty="0">
                <a:latin typeface="CIDFont+F5"/>
              </a:rPr>
              <a:t>/</a:t>
            </a:r>
            <a:r>
              <a:rPr lang="de-DE" sz="1800" b="0" i="0" u="none" strike="noStrike" baseline="0" dirty="0" err="1">
                <a:latin typeface="CIDFont+F5"/>
              </a:rPr>
              <a:t>learning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formats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until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autumn</a:t>
            </a:r>
            <a:r>
              <a:rPr lang="de-DE" sz="1800" b="0" i="0" u="none" strike="noStrike" baseline="0" dirty="0">
                <a:latin typeface="CIDFont+F5"/>
              </a:rPr>
              <a:t> 2024 </a:t>
            </a:r>
            <a:r>
              <a:rPr lang="de-DE" sz="1800" b="1" i="0" u="none" strike="noStrike" baseline="0" dirty="0">
                <a:latin typeface="CIDFont+F5"/>
              </a:rPr>
              <a:t>| </a:t>
            </a:r>
            <a:r>
              <a:rPr lang="en-US" sz="1800" b="0" i="0" u="none" strike="noStrike" baseline="0" dirty="0">
                <a:latin typeface="CIDFont+F2"/>
              </a:rPr>
              <a:t>4. </a:t>
            </a:r>
            <a:r>
              <a:rPr lang="en-US" sz="1800" b="0" i="0" u="none" strike="noStrike" baseline="0" dirty="0">
                <a:latin typeface="CIDFont+F5"/>
              </a:rPr>
              <a:t>The teaching / learning process in the 10 new modules has </a:t>
            </a:r>
            <a:r>
              <a:rPr lang="de-DE" sz="1800" b="0" i="0" u="none" strike="noStrike" baseline="0" dirty="0" err="1">
                <a:latin typeface="CIDFont+F5"/>
              </a:rPr>
              <a:t>been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accompanied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by</a:t>
            </a:r>
            <a:r>
              <a:rPr lang="de-DE" sz="1800" b="0" i="0" u="none" strike="noStrike" baseline="0" dirty="0">
                <a:latin typeface="CIDFont+F5"/>
              </a:rPr>
              <a:t> a </a:t>
            </a:r>
            <a:r>
              <a:rPr lang="de-DE" sz="1800" b="0" i="0" u="none" strike="noStrike" baseline="0" dirty="0" err="1">
                <a:latin typeface="CIDFont+F5"/>
              </a:rPr>
              <a:t>coaching</a:t>
            </a:r>
            <a:r>
              <a:rPr lang="de-DE" sz="1800" b="0" i="0" u="none" strike="noStrike" baseline="0" dirty="0">
                <a:latin typeface="CIDFont+F5"/>
              </a:rPr>
              <a:t> and </a:t>
            </a:r>
            <a:r>
              <a:rPr lang="de-DE" sz="1800" b="0" i="0" u="none" strike="noStrike" baseline="0" dirty="0" err="1">
                <a:latin typeface="CIDFont+F5"/>
              </a:rPr>
              <a:t>has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been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evaluated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until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autumn</a:t>
            </a:r>
            <a:r>
              <a:rPr lang="de-DE" sz="1800" b="0" i="0" u="none" strike="noStrike" baseline="0" dirty="0">
                <a:latin typeface="CIDFont+F5"/>
              </a:rPr>
              <a:t> 2025 </a:t>
            </a:r>
          </a:p>
          <a:p>
            <a:pPr algn="l"/>
            <a:r>
              <a:rPr lang="de-DE" b="1" dirty="0" err="1"/>
              <a:t>Objective</a:t>
            </a:r>
            <a:r>
              <a:rPr lang="de-DE" b="1" dirty="0"/>
              <a:t> 3- </a:t>
            </a:r>
            <a:r>
              <a:rPr lang="de-DE" b="1" dirty="0" err="1"/>
              <a:t>Issues</a:t>
            </a:r>
            <a:r>
              <a:rPr lang="de-DE" b="1" dirty="0"/>
              <a:t> </a:t>
            </a:r>
            <a:r>
              <a:rPr lang="de-DE" b="1" dirty="0" err="1"/>
              <a:t>we</a:t>
            </a:r>
            <a:r>
              <a:rPr lang="de-DE" b="1" dirty="0"/>
              <a:t> </a:t>
            </a:r>
            <a:r>
              <a:rPr lang="de-DE" b="1" dirty="0" err="1"/>
              <a:t>should</a:t>
            </a:r>
            <a:r>
              <a:rPr lang="de-DE" b="1" dirty="0"/>
              <a:t> </a:t>
            </a:r>
            <a:r>
              <a:rPr lang="de-DE" b="1" dirty="0" err="1"/>
              <a:t>try</a:t>
            </a:r>
            <a:r>
              <a:rPr lang="de-DE" b="1" dirty="0"/>
              <a:t> </a:t>
            </a:r>
            <a:r>
              <a:rPr lang="de-DE" b="1" dirty="0" err="1"/>
              <a:t>to</a:t>
            </a:r>
            <a:r>
              <a:rPr lang="de-DE" b="1" dirty="0"/>
              <a:t> perform: </a:t>
            </a:r>
            <a:r>
              <a:rPr lang="en-US" b="0" dirty="0"/>
              <a:t>1. 10 companies for the “Council for Education and Renewable Energies” have been identified and declared their willingness to contribute until spring 2023 </a:t>
            </a:r>
            <a:r>
              <a:rPr lang="en-US" b="1" dirty="0"/>
              <a:t>| </a:t>
            </a:r>
            <a:r>
              <a:rPr lang="en-US" b="0" dirty="0"/>
              <a:t>2. 10 other members of the network have been identified and declared their willingness to contribute until summer 2023 </a:t>
            </a:r>
            <a:r>
              <a:rPr lang="en-US" b="1" dirty="0"/>
              <a:t>| </a:t>
            </a:r>
            <a:r>
              <a:rPr lang="en-US" b="0" dirty="0"/>
              <a:t>3. Network members are actively participating in mutual visits to Ghana and Germany until spring 2023 </a:t>
            </a:r>
            <a:r>
              <a:rPr lang="en-US" b="1" dirty="0"/>
              <a:t>| </a:t>
            </a:r>
            <a:r>
              <a:rPr lang="en-US" b="0" dirty="0"/>
              <a:t>4. 20 network members participated in the needs </a:t>
            </a:r>
            <a:r>
              <a:rPr lang="de-DE" sz="1800" b="0" i="0" u="none" strike="noStrike" baseline="0" dirty="0" err="1">
                <a:latin typeface="CIDFont+F2"/>
              </a:rPr>
              <a:t>analysis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until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summer</a:t>
            </a:r>
            <a:r>
              <a:rPr lang="de-DE" sz="1800" b="0" i="0" u="none" strike="noStrike" baseline="0" dirty="0">
                <a:latin typeface="CIDFont+F2"/>
              </a:rPr>
              <a:t> 2023</a:t>
            </a:r>
            <a:endParaRPr lang="de-DE" b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5D0C71-324D-4DB9-A713-6ADF96CF4169}" type="slidenum">
              <a:rPr lang="de-DE" altLang="de-DE" smtClean="0"/>
              <a:pPr/>
              <a:t>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765161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Overall: Often, graduates can only be productively employed by companies with great effort and long training periods. This is a major obstacle to the increased expansion of renewable energies in the country. Three project goals were jointly defined for its elimination.</a:t>
            </a:r>
          </a:p>
          <a:p>
            <a:pPr algn="l"/>
            <a:r>
              <a:rPr lang="en-US" b="1" dirty="0"/>
              <a:t>Objective 1 - Issues we should try to perform:</a:t>
            </a:r>
            <a:r>
              <a:rPr lang="en-US" dirty="0"/>
              <a:t> </a:t>
            </a:r>
            <a:r>
              <a:rPr lang="en-US" sz="1800" b="0" i="0" u="none" strike="noStrike" baseline="0" dirty="0">
                <a:latin typeface="CIDFont+F2"/>
              </a:rPr>
              <a:t>1. The development fields for 10 </a:t>
            </a:r>
            <a:r>
              <a:rPr lang="de-DE" sz="1800" b="0" i="0" u="none" strike="noStrike" baseline="0" dirty="0" err="1">
                <a:latin typeface="CIDFont+F2"/>
              </a:rPr>
              <a:t>practical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modules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are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defined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until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mid</a:t>
            </a:r>
            <a:r>
              <a:rPr lang="de-DE" sz="1800" b="0" i="0" u="none" strike="noStrike" baseline="0" dirty="0">
                <a:latin typeface="CIDFont+F2"/>
              </a:rPr>
              <a:t> 2023 </a:t>
            </a:r>
            <a:r>
              <a:rPr lang="de-DE" sz="1800" b="1" i="0" u="none" strike="noStrike" baseline="0" dirty="0">
                <a:latin typeface="CIDFont+F2"/>
              </a:rPr>
              <a:t>| </a:t>
            </a:r>
            <a:r>
              <a:rPr lang="en-US" sz="1800" b="0" i="0" u="none" strike="noStrike" baseline="0" dirty="0">
                <a:latin typeface="CIDFont+F2"/>
              </a:rPr>
              <a:t>2. Learning resources for the 10 modules will be available as OER </a:t>
            </a:r>
            <a:r>
              <a:rPr lang="de-DE" sz="1800" b="0" i="0" u="none" strike="noStrike" baseline="0" dirty="0" err="1">
                <a:latin typeface="CIDFont+F2"/>
              </a:rPr>
              <a:t>until</a:t>
            </a:r>
            <a:r>
              <a:rPr lang="de-DE" sz="1800" b="0" i="0" u="none" strike="noStrike" baseline="0" dirty="0">
                <a:latin typeface="CIDFont+F2"/>
              </a:rPr>
              <a:t> spring 2024 </a:t>
            </a:r>
            <a:r>
              <a:rPr lang="de-DE" sz="1800" b="1" i="0" u="none" strike="noStrike" baseline="0" dirty="0">
                <a:latin typeface="CIDFont+F2"/>
              </a:rPr>
              <a:t>| </a:t>
            </a:r>
            <a:r>
              <a:rPr lang="en-US" sz="1800" b="0" i="0" u="none" strike="noStrike" baseline="0" dirty="0">
                <a:latin typeface="CIDFont+F2"/>
              </a:rPr>
              <a:t>3. First 2 prototypes will be concluded until autumn of 2024 </a:t>
            </a:r>
            <a:r>
              <a:rPr lang="en-US" sz="1800" b="1" i="0" u="none" strike="noStrike" baseline="0" dirty="0">
                <a:latin typeface="CIDFont+F2"/>
              </a:rPr>
              <a:t>| </a:t>
            </a:r>
            <a:r>
              <a:rPr lang="en-US" sz="1800" b="0" i="0" u="none" strike="noStrike" baseline="0" dirty="0">
                <a:latin typeface="CIDFont+F2"/>
              </a:rPr>
              <a:t>4. Revised OERs will be available </a:t>
            </a:r>
            <a:r>
              <a:rPr lang="de-DE" sz="1800" b="0" i="0" u="none" strike="noStrike" baseline="0" dirty="0" err="1">
                <a:latin typeface="CIDFont+F2"/>
              </a:rPr>
              <a:t>until</a:t>
            </a:r>
            <a:r>
              <a:rPr lang="de-DE" sz="1800" b="0" i="0" u="none" strike="noStrike" baseline="0" dirty="0">
                <a:latin typeface="CIDFont+F2"/>
              </a:rPr>
              <a:t> spring </a:t>
            </a:r>
            <a:r>
              <a:rPr lang="de-DE" sz="1800" b="0" i="0" u="none" strike="noStrike" baseline="0" dirty="0" err="1">
                <a:latin typeface="CIDFont+F2"/>
              </a:rPr>
              <a:t>of</a:t>
            </a:r>
            <a:r>
              <a:rPr lang="de-DE" sz="1800" b="0" i="0" u="none" strike="noStrike" baseline="0" dirty="0">
                <a:latin typeface="CIDFont+F2"/>
              </a:rPr>
              <a:t> 2025 </a:t>
            </a:r>
            <a:r>
              <a:rPr lang="de-DE" sz="1800" b="1" i="0" u="none" strike="noStrike" baseline="0" dirty="0">
                <a:latin typeface="CIDFont+F2"/>
              </a:rPr>
              <a:t>|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en-US" sz="1800" b="0" i="0" u="none" strike="noStrike" baseline="0" dirty="0">
                <a:latin typeface="CIDFont+F2"/>
              </a:rPr>
              <a:t>5. 8 further modules have been </a:t>
            </a:r>
            <a:r>
              <a:rPr lang="de-DE" sz="1800" b="0" i="0" u="none" strike="noStrike" baseline="0" dirty="0" err="1">
                <a:latin typeface="CIDFont+F2"/>
              </a:rPr>
              <a:t>piloted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until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summer</a:t>
            </a:r>
            <a:r>
              <a:rPr lang="de-DE" sz="1800" b="0" i="0" u="none" strike="noStrike" baseline="0" dirty="0">
                <a:latin typeface="CIDFont+F2"/>
              </a:rPr>
              <a:t> 2025 </a:t>
            </a:r>
            <a:r>
              <a:rPr lang="de-DE" sz="1800" b="1" i="0" u="none" strike="noStrike" baseline="0" dirty="0">
                <a:latin typeface="CIDFont+F2"/>
              </a:rPr>
              <a:t>|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en-US" sz="1800" b="0" i="0" u="none" strike="noStrike" baseline="0" dirty="0">
                <a:latin typeface="CIDFont+F2"/>
              </a:rPr>
              <a:t>6. </a:t>
            </a:r>
            <a:r>
              <a:rPr lang="en-US" sz="1800" b="0" i="0" u="none" strike="noStrike" baseline="0" dirty="0">
                <a:latin typeface="CIDFont+F1"/>
              </a:rPr>
              <a:t>The 10 new modules are </a:t>
            </a:r>
            <a:r>
              <a:rPr lang="de-DE" sz="1800" b="0" i="0" u="none" strike="noStrike" baseline="0" dirty="0" err="1">
                <a:latin typeface="CIDFont+F1"/>
              </a:rPr>
              <a:t>integrated</a:t>
            </a:r>
            <a:r>
              <a:rPr lang="de-DE" sz="1800" b="0" i="0" u="none" strike="noStrike" baseline="0" dirty="0">
                <a:latin typeface="CIDFont+F1"/>
              </a:rPr>
              <a:t> </a:t>
            </a:r>
            <a:r>
              <a:rPr lang="de-DE" sz="1800" b="0" i="0" u="none" strike="noStrike" baseline="0" dirty="0" err="1">
                <a:latin typeface="CIDFont+F1"/>
              </a:rPr>
              <a:t>into</a:t>
            </a:r>
            <a:r>
              <a:rPr lang="de-DE" sz="1800" b="0" i="0" u="none" strike="noStrike" baseline="0" dirty="0">
                <a:latin typeface="CIDFont+F1"/>
              </a:rPr>
              <a:t> </a:t>
            </a:r>
            <a:r>
              <a:rPr lang="de-DE" sz="1800" b="0" i="0" u="none" strike="noStrike" baseline="0" dirty="0" err="1">
                <a:latin typeface="CIDFont+F1"/>
              </a:rPr>
              <a:t>the</a:t>
            </a:r>
            <a:r>
              <a:rPr lang="de-DE" sz="1800" b="0" i="0" u="none" strike="noStrike" baseline="0" dirty="0">
                <a:latin typeface="CIDFont+F1"/>
              </a:rPr>
              <a:t> </a:t>
            </a:r>
            <a:r>
              <a:rPr lang="de-DE" sz="1800" b="0" i="0" u="none" strike="noStrike" baseline="0" dirty="0" err="1">
                <a:latin typeface="CIDFont+F1"/>
              </a:rPr>
              <a:t>regular</a:t>
            </a:r>
            <a:r>
              <a:rPr lang="de-DE" sz="1800" b="0" i="0" u="none" strike="noStrike" baseline="0" dirty="0">
                <a:latin typeface="CIDFont+F1"/>
              </a:rPr>
              <a:t> </a:t>
            </a:r>
            <a:r>
              <a:rPr lang="de-DE" sz="1800" b="0" i="0" u="none" strike="noStrike" baseline="0" dirty="0" err="1">
                <a:latin typeface="CIDFont+F1"/>
              </a:rPr>
              <a:t>curricula</a:t>
            </a:r>
            <a:r>
              <a:rPr lang="de-DE" sz="1800" b="0" i="0" u="none" strike="noStrike" baseline="0" dirty="0">
                <a:latin typeface="CIDFont+F1"/>
              </a:rPr>
              <a:t> </a:t>
            </a:r>
            <a:r>
              <a:rPr lang="de-DE" sz="1800" b="0" i="0" u="none" strike="noStrike" baseline="0" dirty="0" err="1">
                <a:latin typeface="CIDFont+F1"/>
              </a:rPr>
              <a:t>until</a:t>
            </a:r>
            <a:r>
              <a:rPr lang="de-DE" sz="1800" b="0" i="0" u="none" strike="noStrike" baseline="0" dirty="0">
                <a:latin typeface="CIDFont+F1"/>
              </a:rPr>
              <a:t> </a:t>
            </a:r>
            <a:r>
              <a:rPr lang="de-DE" sz="1800" b="0" i="0" u="none" strike="noStrike" baseline="0" dirty="0" err="1">
                <a:latin typeface="CIDFont+F1"/>
              </a:rPr>
              <a:t>autumn</a:t>
            </a:r>
            <a:r>
              <a:rPr lang="de-DE" sz="1800" b="0" i="0" u="none" strike="noStrike" baseline="0" dirty="0">
                <a:latin typeface="CIDFont+F1"/>
              </a:rPr>
              <a:t> 2025</a:t>
            </a:r>
            <a:endParaRPr lang="en-US" dirty="0"/>
          </a:p>
          <a:p>
            <a:pPr algn="l"/>
            <a:r>
              <a:rPr lang="de-DE" b="1" dirty="0" err="1"/>
              <a:t>Objective</a:t>
            </a:r>
            <a:r>
              <a:rPr lang="de-DE" b="1" dirty="0"/>
              <a:t> 2- </a:t>
            </a:r>
            <a:r>
              <a:rPr lang="de-DE" b="1" dirty="0" err="1"/>
              <a:t>Issues</a:t>
            </a:r>
            <a:r>
              <a:rPr lang="de-DE" b="1" dirty="0"/>
              <a:t> </a:t>
            </a:r>
            <a:r>
              <a:rPr lang="de-DE" b="1" dirty="0" err="1"/>
              <a:t>we</a:t>
            </a:r>
            <a:r>
              <a:rPr lang="de-DE" b="1" dirty="0"/>
              <a:t> </a:t>
            </a:r>
            <a:r>
              <a:rPr lang="de-DE" b="1" dirty="0" err="1"/>
              <a:t>should</a:t>
            </a:r>
            <a:r>
              <a:rPr lang="de-DE" b="1" dirty="0"/>
              <a:t> </a:t>
            </a:r>
            <a:r>
              <a:rPr lang="de-DE" b="1" dirty="0" err="1"/>
              <a:t>try</a:t>
            </a:r>
            <a:r>
              <a:rPr lang="de-DE" b="1" dirty="0"/>
              <a:t> </a:t>
            </a:r>
            <a:r>
              <a:rPr lang="de-DE" b="1" dirty="0" err="1"/>
              <a:t>to</a:t>
            </a:r>
            <a:r>
              <a:rPr lang="de-DE" b="1" dirty="0"/>
              <a:t> perform: </a:t>
            </a:r>
            <a:r>
              <a:rPr lang="de-DE" sz="1800" b="0" i="0" u="none" strike="noStrike" baseline="0" dirty="0">
                <a:latin typeface="CIDFont+F2"/>
              </a:rPr>
              <a:t>1. A </a:t>
            </a:r>
            <a:r>
              <a:rPr lang="de-DE" sz="1800" b="0" i="0" u="none" strike="noStrike" baseline="0" dirty="0" err="1">
                <a:latin typeface="CIDFont+F2"/>
              </a:rPr>
              <a:t>comprehensive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train</a:t>
            </a:r>
            <a:r>
              <a:rPr lang="de-DE" sz="1800" b="0" i="0" u="none" strike="noStrike" baseline="0" dirty="0">
                <a:latin typeface="CIDFont+F2"/>
              </a:rPr>
              <a:t>-</a:t>
            </a:r>
            <a:r>
              <a:rPr lang="de-DE" sz="1800" b="0" i="0" u="none" strike="noStrike" baseline="0" dirty="0" err="1">
                <a:latin typeface="CIDFont+F2"/>
              </a:rPr>
              <a:t>the</a:t>
            </a:r>
            <a:r>
              <a:rPr lang="de-DE" sz="1800" b="0" i="0" u="none" strike="noStrike" baseline="0" dirty="0">
                <a:latin typeface="CIDFont+F2"/>
              </a:rPr>
              <a:t>-trainer </a:t>
            </a:r>
            <a:r>
              <a:rPr lang="de-DE" sz="1800" b="0" i="0" u="none" strike="noStrike" baseline="0" dirty="0" err="1">
                <a:latin typeface="CIDFont+F2"/>
              </a:rPr>
              <a:t>concept</a:t>
            </a:r>
            <a:r>
              <a:rPr lang="de-DE" sz="1800" b="0" i="0" u="none" strike="noStrike" baseline="0" dirty="0">
                <a:latin typeface="CIDFont+F2"/>
              </a:rPr>
              <a:t> and </a:t>
            </a:r>
            <a:r>
              <a:rPr lang="de-DE" sz="1800" b="0" i="0" u="none" strike="noStrike" baseline="0" dirty="0" err="1">
                <a:latin typeface="CIDFont+F2"/>
              </a:rPr>
              <a:t>guidelines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are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available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until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autumn</a:t>
            </a:r>
            <a:r>
              <a:rPr lang="de-DE" sz="1800" b="0" i="0" u="none" strike="noStrike" baseline="0" dirty="0">
                <a:latin typeface="CIDFont+F2"/>
              </a:rPr>
              <a:t> 2023</a:t>
            </a:r>
            <a:r>
              <a:rPr lang="de-DE" sz="1800" b="1" i="0" u="none" strike="noStrike" baseline="0" dirty="0">
                <a:latin typeface="CIDFont+F2"/>
              </a:rPr>
              <a:t> | </a:t>
            </a:r>
            <a:r>
              <a:rPr lang="en-US" sz="1800" b="0" i="0" u="none" strike="noStrike" baseline="0" dirty="0">
                <a:latin typeface="CIDFont+F2"/>
              </a:rPr>
              <a:t>2. </a:t>
            </a:r>
            <a:r>
              <a:rPr lang="en-US" sz="1800" b="0" i="0" u="none" strike="noStrike" baseline="0" dirty="0">
                <a:latin typeface="CIDFont+F5"/>
              </a:rPr>
              <a:t>10 members of the teaching </a:t>
            </a:r>
            <a:r>
              <a:rPr lang="de-DE" sz="1800" b="0" i="0" u="none" strike="noStrike" baseline="0" dirty="0" err="1">
                <a:latin typeface="CIDFont+F5"/>
              </a:rPr>
              <a:t>staff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of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the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Ghanaian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en-US" sz="1800" b="0" i="0" u="none" strike="noStrike" baseline="0" dirty="0">
                <a:latin typeface="CIDFont+F5"/>
              </a:rPr>
              <a:t>universities had a one month stay in Germany to experience </a:t>
            </a:r>
            <a:r>
              <a:rPr lang="de-DE" sz="1800" b="0" i="0" u="none" strike="noStrike" baseline="0" dirty="0" err="1">
                <a:latin typeface="CIDFont+F5"/>
              </a:rPr>
              <a:t>engineering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work</a:t>
            </a:r>
            <a:r>
              <a:rPr lang="de-DE" sz="1800" b="0" i="0" u="none" strike="noStrike" baseline="0" dirty="0">
                <a:latin typeface="CIDFont+F5"/>
              </a:rPr>
              <a:t> in German </a:t>
            </a:r>
            <a:r>
              <a:rPr lang="de-DE" sz="1800" b="0" i="0" u="none" strike="noStrike" baseline="0" dirty="0" err="1">
                <a:latin typeface="CIDFont+F5"/>
              </a:rPr>
              <a:t>companies</a:t>
            </a:r>
            <a:r>
              <a:rPr lang="de-DE" sz="1800" b="0" i="0" u="none" strike="noStrike" baseline="0" dirty="0">
                <a:latin typeface="CIDFont+F5"/>
              </a:rPr>
              <a:t> and </a:t>
            </a:r>
            <a:r>
              <a:rPr lang="de-DE" sz="1800" b="0" i="0" u="none" strike="noStrike" baseline="0" dirty="0" err="1">
                <a:latin typeface="CIDFont+F5"/>
              </a:rPr>
              <a:t>project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teaching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en-US" sz="1800" b="0" i="0" u="none" strike="noStrike" baseline="0" dirty="0" err="1">
                <a:latin typeface="CIDFont+F5"/>
              </a:rPr>
              <a:t>practise</a:t>
            </a:r>
            <a:r>
              <a:rPr lang="en-US" sz="1800" b="0" i="0" u="none" strike="noStrike" baseline="0" dirty="0">
                <a:latin typeface="CIDFont+F5"/>
              </a:rPr>
              <a:t> at the TU Berlin until </a:t>
            </a:r>
            <a:r>
              <a:rPr lang="de-DE" sz="1800" b="0" i="0" u="none" strike="noStrike" baseline="0" dirty="0" err="1">
                <a:latin typeface="CIDFont+F5"/>
              </a:rPr>
              <a:t>summer</a:t>
            </a:r>
            <a:r>
              <a:rPr lang="de-DE" sz="1800" b="0" i="0" u="none" strike="noStrike" baseline="0" dirty="0">
                <a:latin typeface="CIDFont+F5"/>
              </a:rPr>
              <a:t> 2024 </a:t>
            </a:r>
            <a:r>
              <a:rPr lang="de-DE" sz="1800" b="1" i="0" u="none" strike="noStrike" baseline="0" dirty="0">
                <a:latin typeface="CIDFont+F5"/>
              </a:rPr>
              <a:t>| </a:t>
            </a:r>
            <a:r>
              <a:rPr lang="en-US" sz="1800" b="0" i="0" u="none" strike="noStrike" baseline="0" dirty="0">
                <a:latin typeface="CIDFont+F2"/>
              </a:rPr>
              <a:t>3. </a:t>
            </a:r>
            <a:r>
              <a:rPr lang="en-US" sz="1800" b="0" i="0" u="none" strike="noStrike" baseline="0" dirty="0">
                <a:latin typeface="CIDFont+F5"/>
              </a:rPr>
              <a:t>A total of 20 professors / lecturers have been trained in </a:t>
            </a:r>
            <a:r>
              <a:rPr lang="de-DE" sz="1800" b="0" i="0" u="none" strike="noStrike" baseline="0" dirty="0" err="1">
                <a:latin typeface="CIDFont+F5"/>
              </a:rPr>
              <a:t>the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new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teaching</a:t>
            </a:r>
            <a:r>
              <a:rPr lang="de-DE" sz="1800" b="0" i="0" u="none" strike="noStrike" baseline="0" dirty="0">
                <a:latin typeface="CIDFont+F5"/>
              </a:rPr>
              <a:t>/</a:t>
            </a:r>
            <a:r>
              <a:rPr lang="de-DE" sz="1800" b="0" i="0" u="none" strike="noStrike" baseline="0" dirty="0" err="1">
                <a:latin typeface="CIDFont+F5"/>
              </a:rPr>
              <a:t>learning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formats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until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autumn</a:t>
            </a:r>
            <a:r>
              <a:rPr lang="de-DE" sz="1800" b="0" i="0" u="none" strike="noStrike" baseline="0" dirty="0">
                <a:latin typeface="CIDFont+F5"/>
              </a:rPr>
              <a:t> 2024 </a:t>
            </a:r>
            <a:r>
              <a:rPr lang="de-DE" sz="1800" b="1" i="0" u="none" strike="noStrike" baseline="0" dirty="0">
                <a:latin typeface="CIDFont+F5"/>
              </a:rPr>
              <a:t>| </a:t>
            </a:r>
            <a:r>
              <a:rPr lang="en-US" sz="1800" b="0" i="0" u="none" strike="noStrike" baseline="0" dirty="0">
                <a:latin typeface="CIDFont+F2"/>
              </a:rPr>
              <a:t>4. </a:t>
            </a:r>
            <a:r>
              <a:rPr lang="en-US" sz="1800" b="0" i="0" u="none" strike="noStrike" baseline="0" dirty="0">
                <a:latin typeface="CIDFont+F5"/>
              </a:rPr>
              <a:t>The teaching / learning process in the 10 new modules has </a:t>
            </a:r>
            <a:r>
              <a:rPr lang="de-DE" sz="1800" b="0" i="0" u="none" strike="noStrike" baseline="0" dirty="0" err="1">
                <a:latin typeface="CIDFont+F5"/>
              </a:rPr>
              <a:t>been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accompanied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by</a:t>
            </a:r>
            <a:r>
              <a:rPr lang="de-DE" sz="1800" b="0" i="0" u="none" strike="noStrike" baseline="0" dirty="0">
                <a:latin typeface="CIDFont+F5"/>
              </a:rPr>
              <a:t> a </a:t>
            </a:r>
            <a:r>
              <a:rPr lang="de-DE" sz="1800" b="0" i="0" u="none" strike="noStrike" baseline="0" dirty="0" err="1">
                <a:latin typeface="CIDFont+F5"/>
              </a:rPr>
              <a:t>coaching</a:t>
            </a:r>
            <a:r>
              <a:rPr lang="de-DE" sz="1800" b="0" i="0" u="none" strike="noStrike" baseline="0" dirty="0">
                <a:latin typeface="CIDFont+F5"/>
              </a:rPr>
              <a:t> and </a:t>
            </a:r>
            <a:r>
              <a:rPr lang="de-DE" sz="1800" b="0" i="0" u="none" strike="noStrike" baseline="0" dirty="0" err="1">
                <a:latin typeface="CIDFont+F5"/>
              </a:rPr>
              <a:t>has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been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evaluated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until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autumn</a:t>
            </a:r>
            <a:r>
              <a:rPr lang="de-DE" sz="1800" b="0" i="0" u="none" strike="noStrike" baseline="0" dirty="0">
                <a:latin typeface="CIDFont+F5"/>
              </a:rPr>
              <a:t> 2025 </a:t>
            </a:r>
          </a:p>
          <a:p>
            <a:pPr algn="l"/>
            <a:r>
              <a:rPr lang="de-DE" b="1" dirty="0" err="1"/>
              <a:t>Objective</a:t>
            </a:r>
            <a:r>
              <a:rPr lang="de-DE" b="1" dirty="0"/>
              <a:t> 3- </a:t>
            </a:r>
            <a:r>
              <a:rPr lang="de-DE" b="1" dirty="0" err="1"/>
              <a:t>Issues</a:t>
            </a:r>
            <a:r>
              <a:rPr lang="de-DE" b="1" dirty="0"/>
              <a:t> </a:t>
            </a:r>
            <a:r>
              <a:rPr lang="de-DE" b="1" dirty="0" err="1"/>
              <a:t>we</a:t>
            </a:r>
            <a:r>
              <a:rPr lang="de-DE" b="1" dirty="0"/>
              <a:t> </a:t>
            </a:r>
            <a:r>
              <a:rPr lang="de-DE" b="1" dirty="0" err="1"/>
              <a:t>should</a:t>
            </a:r>
            <a:r>
              <a:rPr lang="de-DE" b="1" dirty="0"/>
              <a:t> </a:t>
            </a:r>
            <a:r>
              <a:rPr lang="de-DE" b="1" dirty="0" err="1"/>
              <a:t>try</a:t>
            </a:r>
            <a:r>
              <a:rPr lang="de-DE" b="1" dirty="0"/>
              <a:t> </a:t>
            </a:r>
            <a:r>
              <a:rPr lang="de-DE" b="1" dirty="0" err="1"/>
              <a:t>to</a:t>
            </a:r>
            <a:r>
              <a:rPr lang="de-DE" b="1" dirty="0"/>
              <a:t> perform: </a:t>
            </a:r>
            <a:r>
              <a:rPr lang="en-US" b="0" dirty="0"/>
              <a:t>1. 10 companies for the “Council for Education and Renewable Energies” have been identified and declared their willingness to contribute until spring 2023 </a:t>
            </a:r>
            <a:r>
              <a:rPr lang="en-US" b="1" dirty="0"/>
              <a:t>| </a:t>
            </a:r>
            <a:r>
              <a:rPr lang="en-US" b="0" dirty="0"/>
              <a:t>2. 10 other members of the network have been identified and declared their willingness to contribute until summer 2023 </a:t>
            </a:r>
            <a:r>
              <a:rPr lang="en-US" b="1" dirty="0"/>
              <a:t>| </a:t>
            </a:r>
            <a:r>
              <a:rPr lang="en-US" b="0" dirty="0"/>
              <a:t>3. Network members are actively participating in mutual visits to Ghana and Germany until spring 2023 </a:t>
            </a:r>
            <a:r>
              <a:rPr lang="en-US" b="1" dirty="0"/>
              <a:t>| </a:t>
            </a:r>
            <a:r>
              <a:rPr lang="en-US" b="0" dirty="0"/>
              <a:t>4. 20 network members participated in the needs </a:t>
            </a:r>
            <a:r>
              <a:rPr lang="de-DE" sz="1800" b="0" i="0" u="none" strike="noStrike" baseline="0" dirty="0" err="1">
                <a:latin typeface="CIDFont+F2"/>
              </a:rPr>
              <a:t>analysis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until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summer</a:t>
            </a:r>
            <a:r>
              <a:rPr lang="de-DE" sz="1800" b="0" i="0" u="none" strike="noStrike" baseline="0" dirty="0">
                <a:latin typeface="CIDFont+F2"/>
              </a:rPr>
              <a:t> 2023</a:t>
            </a:r>
            <a:endParaRPr lang="de-DE" b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5D0C71-324D-4DB9-A713-6ADF96CF4169}" type="slidenum">
              <a:rPr lang="de-DE" altLang="de-DE" smtClean="0"/>
              <a:pPr/>
              <a:t>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9026704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Overall: Often, graduates can only be productively employed by companies with great effort and long training periods. This is a major obstacle to the increased expansion of renewable energies in the country. Three project goals were jointly defined for its elimination.</a:t>
            </a:r>
          </a:p>
          <a:p>
            <a:pPr algn="l"/>
            <a:r>
              <a:rPr lang="en-US" b="1" dirty="0"/>
              <a:t>Objective 1 - Issues we should try to perform:</a:t>
            </a:r>
            <a:r>
              <a:rPr lang="en-US" dirty="0"/>
              <a:t> </a:t>
            </a:r>
            <a:r>
              <a:rPr lang="en-US" sz="1800" b="0" i="0" u="none" strike="noStrike" baseline="0" dirty="0">
                <a:latin typeface="CIDFont+F2"/>
              </a:rPr>
              <a:t>1. The development fields for 10 </a:t>
            </a:r>
            <a:r>
              <a:rPr lang="de-DE" sz="1800" b="0" i="0" u="none" strike="noStrike" baseline="0" dirty="0" err="1">
                <a:latin typeface="CIDFont+F2"/>
              </a:rPr>
              <a:t>practical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modules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are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defined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until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mid</a:t>
            </a:r>
            <a:r>
              <a:rPr lang="de-DE" sz="1800" b="0" i="0" u="none" strike="noStrike" baseline="0" dirty="0">
                <a:latin typeface="CIDFont+F2"/>
              </a:rPr>
              <a:t> 2023 </a:t>
            </a:r>
            <a:r>
              <a:rPr lang="de-DE" sz="1800" b="1" i="0" u="none" strike="noStrike" baseline="0" dirty="0">
                <a:latin typeface="CIDFont+F2"/>
              </a:rPr>
              <a:t>| </a:t>
            </a:r>
            <a:r>
              <a:rPr lang="en-US" sz="1800" b="0" i="0" u="none" strike="noStrike" baseline="0" dirty="0">
                <a:latin typeface="CIDFont+F2"/>
              </a:rPr>
              <a:t>2. Learning resources for the 10 modules will be available as OER </a:t>
            </a:r>
            <a:r>
              <a:rPr lang="de-DE" sz="1800" b="0" i="0" u="none" strike="noStrike" baseline="0" dirty="0" err="1">
                <a:latin typeface="CIDFont+F2"/>
              </a:rPr>
              <a:t>until</a:t>
            </a:r>
            <a:r>
              <a:rPr lang="de-DE" sz="1800" b="0" i="0" u="none" strike="noStrike" baseline="0" dirty="0">
                <a:latin typeface="CIDFont+F2"/>
              </a:rPr>
              <a:t> spring 2024 </a:t>
            </a:r>
            <a:r>
              <a:rPr lang="de-DE" sz="1800" b="1" i="0" u="none" strike="noStrike" baseline="0" dirty="0">
                <a:latin typeface="CIDFont+F2"/>
              </a:rPr>
              <a:t>| </a:t>
            </a:r>
            <a:r>
              <a:rPr lang="en-US" sz="1800" b="0" i="0" u="none" strike="noStrike" baseline="0" dirty="0">
                <a:latin typeface="CIDFont+F2"/>
              </a:rPr>
              <a:t>3. First 2 prototypes will be concluded until autumn of 2024 </a:t>
            </a:r>
            <a:r>
              <a:rPr lang="en-US" sz="1800" b="1" i="0" u="none" strike="noStrike" baseline="0" dirty="0">
                <a:latin typeface="CIDFont+F2"/>
              </a:rPr>
              <a:t>| </a:t>
            </a:r>
            <a:r>
              <a:rPr lang="en-US" sz="1800" b="0" i="0" u="none" strike="noStrike" baseline="0" dirty="0">
                <a:latin typeface="CIDFont+F2"/>
              </a:rPr>
              <a:t>4. Revised OERs will be available </a:t>
            </a:r>
            <a:r>
              <a:rPr lang="de-DE" sz="1800" b="0" i="0" u="none" strike="noStrike" baseline="0" dirty="0" err="1">
                <a:latin typeface="CIDFont+F2"/>
              </a:rPr>
              <a:t>until</a:t>
            </a:r>
            <a:r>
              <a:rPr lang="de-DE" sz="1800" b="0" i="0" u="none" strike="noStrike" baseline="0" dirty="0">
                <a:latin typeface="CIDFont+F2"/>
              </a:rPr>
              <a:t> spring </a:t>
            </a:r>
            <a:r>
              <a:rPr lang="de-DE" sz="1800" b="0" i="0" u="none" strike="noStrike" baseline="0" dirty="0" err="1">
                <a:latin typeface="CIDFont+F2"/>
              </a:rPr>
              <a:t>of</a:t>
            </a:r>
            <a:r>
              <a:rPr lang="de-DE" sz="1800" b="0" i="0" u="none" strike="noStrike" baseline="0" dirty="0">
                <a:latin typeface="CIDFont+F2"/>
              </a:rPr>
              <a:t> 2025 </a:t>
            </a:r>
            <a:r>
              <a:rPr lang="de-DE" sz="1800" b="1" i="0" u="none" strike="noStrike" baseline="0" dirty="0">
                <a:latin typeface="CIDFont+F2"/>
              </a:rPr>
              <a:t>|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en-US" sz="1800" b="0" i="0" u="none" strike="noStrike" baseline="0" dirty="0">
                <a:latin typeface="CIDFont+F2"/>
              </a:rPr>
              <a:t>5. 8 further modules have been </a:t>
            </a:r>
            <a:r>
              <a:rPr lang="de-DE" sz="1800" b="0" i="0" u="none" strike="noStrike" baseline="0" dirty="0" err="1">
                <a:latin typeface="CIDFont+F2"/>
              </a:rPr>
              <a:t>piloted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until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summer</a:t>
            </a:r>
            <a:r>
              <a:rPr lang="de-DE" sz="1800" b="0" i="0" u="none" strike="noStrike" baseline="0" dirty="0">
                <a:latin typeface="CIDFont+F2"/>
              </a:rPr>
              <a:t> 2025 </a:t>
            </a:r>
            <a:r>
              <a:rPr lang="de-DE" sz="1800" b="1" i="0" u="none" strike="noStrike" baseline="0" dirty="0">
                <a:latin typeface="CIDFont+F2"/>
              </a:rPr>
              <a:t>|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en-US" sz="1800" b="0" i="0" u="none" strike="noStrike" baseline="0" dirty="0">
                <a:latin typeface="CIDFont+F2"/>
              </a:rPr>
              <a:t>6. </a:t>
            </a:r>
            <a:r>
              <a:rPr lang="en-US" sz="1800" b="0" i="0" u="none" strike="noStrike" baseline="0" dirty="0">
                <a:latin typeface="CIDFont+F1"/>
              </a:rPr>
              <a:t>The 10 new modules are </a:t>
            </a:r>
            <a:r>
              <a:rPr lang="de-DE" sz="1800" b="0" i="0" u="none" strike="noStrike" baseline="0" dirty="0" err="1">
                <a:latin typeface="CIDFont+F1"/>
              </a:rPr>
              <a:t>integrated</a:t>
            </a:r>
            <a:r>
              <a:rPr lang="de-DE" sz="1800" b="0" i="0" u="none" strike="noStrike" baseline="0" dirty="0">
                <a:latin typeface="CIDFont+F1"/>
              </a:rPr>
              <a:t> </a:t>
            </a:r>
            <a:r>
              <a:rPr lang="de-DE" sz="1800" b="0" i="0" u="none" strike="noStrike" baseline="0" dirty="0" err="1">
                <a:latin typeface="CIDFont+F1"/>
              </a:rPr>
              <a:t>into</a:t>
            </a:r>
            <a:r>
              <a:rPr lang="de-DE" sz="1800" b="0" i="0" u="none" strike="noStrike" baseline="0" dirty="0">
                <a:latin typeface="CIDFont+F1"/>
              </a:rPr>
              <a:t> </a:t>
            </a:r>
            <a:r>
              <a:rPr lang="de-DE" sz="1800" b="0" i="0" u="none" strike="noStrike" baseline="0" dirty="0" err="1">
                <a:latin typeface="CIDFont+F1"/>
              </a:rPr>
              <a:t>the</a:t>
            </a:r>
            <a:r>
              <a:rPr lang="de-DE" sz="1800" b="0" i="0" u="none" strike="noStrike" baseline="0" dirty="0">
                <a:latin typeface="CIDFont+F1"/>
              </a:rPr>
              <a:t> </a:t>
            </a:r>
            <a:r>
              <a:rPr lang="de-DE" sz="1800" b="0" i="0" u="none" strike="noStrike" baseline="0" dirty="0" err="1">
                <a:latin typeface="CIDFont+F1"/>
              </a:rPr>
              <a:t>regular</a:t>
            </a:r>
            <a:r>
              <a:rPr lang="de-DE" sz="1800" b="0" i="0" u="none" strike="noStrike" baseline="0" dirty="0">
                <a:latin typeface="CIDFont+F1"/>
              </a:rPr>
              <a:t> </a:t>
            </a:r>
            <a:r>
              <a:rPr lang="de-DE" sz="1800" b="0" i="0" u="none" strike="noStrike" baseline="0" dirty="0" err="1">
                <a:latin typeface="CIDFont+F1"/>
              </a:rPr>
              <a:t>curricula</a:t>
            </a:r>
            <a:r>
              <a:rPr lang="de-DE" sz="1800" b="0" i="0" u="none" strike="noStrike" baseline="0" dirty="0">
                <a:latin typeface="CIDFont+F1"/>
              </a:rPr>
              <a:t> </a:t>
            </a:r>
            <a:r>
              <a:rPr lang="de-DE" sz="1800" b="0" i="0" u="none" strike="noStrike" baseline="0" dirty="0" err="1">
                <a:latin typeface="CIDFont+F1"/>
              </a:rPr>
              <a:t>until</a:t>
            </a:r>
            <a:r>
              <a:rPr lang="de-DE" sz="1800" b="0" i="0" u="none" strike="noStrike" baseline="0" dirty="0">
                <a:latin typeface="CIDFont+F1"/>
              </a:rPr>
              <a:t> </a:t>
            </a:r>
            <a:r>
              <a:rPr lang="de-DE" sz="1800" b="0" i="0" u="none" strike="noStrike" baseline="0" dirty="0" err="1">
                <a:latin typeface="CIDFont+F1"/>
              </a:rPr>
              <a:t>autumn</a:t>
            </a:r>
            <a:r>
              <a:rPr lang="de-DE" sz="1800" b="0" i="0" u="none" strike="noStrike" baseline="0" dirty="0">
                <a:latin typeface="CIDFont+F1"/>
              </a:rPr>
              <a:t> 2025</a:t>
            </a:r>
            <a:endParaRPr lang="en-US" dirty="0"/>
          </a:p>
          <a:p>
            <a:pPr algn="l"/>
            <a:r>
              <a:rPr lang="de-DE" b="1" dirty="0" err="1"/>
              <a:t>Objective</a:t>
            </a:r>
            <a:r>
              <a:rPr lang="de-DE" b="1" dirty="0"/>
              <a:t> 2- </a:t>
            </a:r>
            <a:r>
              <a:rPr lang="de-DE" b="1" dirty="0" err="1"/>
              <a:t>Issues</a:t>
            </a:r>
            <a:r>
              <a:rPr lang="de-DE" b="1" dirty="0"/>
              <a:t> </a:t>
            </a:r>
            <a:r>
              <a:rPr lang="de-DE" b="1" dirty="0" err="1"/>
              <a:t>we</a:t>
            </a:r>
            <a:r>
              <a:rPr lang="de-DE" b="1" dirty="0"/>
              <a:t> </a:t>
            </a:r>
            <a:r>
              <a:rPr lang="de-DE" b="1" dirty="0" err="1"/>
              <a:t>should</a:t>
            </a:r>
            <a:r>
              <a:rPr lang="de-DE" b="1" dirty="0"/>
              <a:t> </a:t>
            </a:r>
            <a:r>
              <a:rPr lang="de-DE" b="1" dirty="0" err="1"/>
              <a:t>try</a:t>
            </a:r>
            <a:r>
              <a:rPr lang="de-DE" b="1" dirty="0"/>
              <a:t> </a:t>
            </a:r>
            <a:r>
              <a:rPr lang="de-DE" b="1" dirty="0" err="1"/>
              <a:t>to</a:t>
            </a:r>
            <a:r>
              <a:rPr lang="de-DE" b="1" dirty="0"/>
              <a:t> perform: </a:t>
            </a:r>
            <a:r>
              <a:rPr lang="de-DE" sz="1800" b="0" i="0" u="none" strike="noStrike" baseline="0" dirty="0">
                <a:latin typeface="CIDFont+F2"/>
              </a:rPr>
              <a:t>1. A </a:t>
            </a:r>
            <a:r>
              <a:rPr lang="de-DE" sz="1800" b="0" i="0" u="none" strike="noStrike" baseline="0" dirty="0" err="1">
                <a:latin typeface="CIDFont+F2"/>
              </a:rPr>
              <a:t>comprehensive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train</a:t>
            </a:r>
            <a:r>
              <a:rPr lang="de-DE" sz="1800" b="0" i="0" u="none" strike="noStrike" baseline="0" dirty="0">
                <a:latin typeface="CIDFont+F2"/>
              </a:rPr>
              <a:t>-</a:t>
            </a:r>
            <a:r>
              <a:rPr lang="de-DE" sz="1800" b="0" i="0" u="none" strike="noStrike" baseline="0" dirty="0" err="1">
                <a:latin typeface="CIDFont+F2"/>
              </a:rPr>
              <a:t>the</a:t>
            </a:r>
            <a:r>
              <a:rPr lang="de-DE" sz="1800" b="0" i="0" u="none" strike="noStrike" baseline="0" dirty="0">
                <a:latin typeface="CIDFont+F2"/>
              </a:rPr>
              <a:t>-trainer </a:t>
            </a:r>
            <a:r>
              <a:rPr lang="de-DE" sz="1800" b="0" i="0" u="none" strike="noStrike" baseline="0" dirty="0" err="1">
                <a:latin typeface="CIDFont+F2"/>
              </a:rPr>
              <a:t>concept</a:t>
            </a:r>
            <a:r>
              <a:rPr lang="de-DE" sz="1800" b="0" i="0" u="none" strike="noStrike" baseline="0" dirty="0">
                <a:latin typeface="CIDFont+F2"/>
              </a:rPr>
              <a:t> and </a:t>
            </a:r>
            <a:r>
              <a:rPr lang="de-DE" sz="1800" b="0" i="0" u="none" strike="noStrike" baseline="0" dirty="0" err="1">
                <a:latin typeface="CIDFont+F2"/>
              </a:rPr>
              <a:t>guidelines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are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available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until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autumn</a:t>
            </a:r>
            <a:r>
              <a:rPr lang="de-DE" sz="1800" b="0" i="0" u="none" strike="noStrike" baseline="0" dirty="0">
                <a:latin typeface="CIDFont+F2"/>
              </a:rPr>
              <a:t> 2023</a:t>
            </a:r>
            <a:r>
              <a:rPr lang="de-DE" sz="1800" b="1" i="0" u="none" strike="noStrike" baseline="0" dirty="0">
                <a:latin typeface="CIDFont+F2"/>
              </a:rPr>
              <a:t> | </a:t>
            </a:r>
            <a:r>
              <a:rPr lang="en-US" sz="1800" b="0" i="0" u="none" strike="noStrike" baseline="0" dirty="0">
                <a:latin typeface="CIDFont+F2"/>
              </a:rPr>
              <a:t>2. </a:t>
            </a:r>
            <a:r>
              <a:rPr lang="en-US" sz="1800" b="0" i="0" u="none" strike="noStrike" baseline="0" dirty="0">
                <a:latin typeface="CIDFont+F5"/>
              </a:rPr>
              <a:t>10 members of the teaching </a:t>
            </a:r>
            <a:r>
              <a:rPr lang="de-DE" sz="1800" b="0" i="0" u="none" strike="noStrike" baseline="0" dirty="0" err="1">
                <a:latin typeface="CIDFont+F5"/>
              </a:rPr>
              <a:t>staff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of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the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Ghanaian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en-US" sz="1800" b="0" i="0" u="none" strike="noStrike" baseline="0" dirty="0">
                <a:latin typeface="CIDFont+F5"/>
              </a:rPr>
              <a:t>universities had a one month stay in Germany to experience </a:t>
            </a:r>
            <a:r>
              <a:rPr lang="de-DE" sz="1800" b="0" i="0" u="none" strike="noStrike" baseline="0" dirty="0" err="1">
                <a:latin typeface="CIDFont+F5"/>
              </a:rPr>
              <a:t>engineering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work</a:t>
            </a:r>
            <a:r>
              <a:rPr lang="de-DE" sz="1800" b="0" i="0" u="none" strike="noStrike" baseline="0" dirty="0">
                <a:latin typeface="CIDFont+F5"/>
              </a:rPr>
              <a:t> in German </a:t>
            </a:r>
            <a:r>
              <a:rPr lang="de-DE" sz="1800" b="0" i="0" u="none" strike="noStrike" baseline="0" dirty="0" err="1">
                <a:latin typeface="CIDFont+F5"/>
              </a:rPr>
              <a:t>companies</a:t>
            </a:r>
            <a:r>
              <a:rPr lang="de-DE" sz="1800" b="0" i="0" u="none" strike="noStrike" baseline="0" dirty="0">
                <a:latin typeface="CIDFont+F5"/>
              </a:rPr>
              <a:t> and </a:t>
            </a:r>
            <a:r>
              <a:rPr lang="de-DE" sz="1800" b="0" i="0" u="none" strike="noStrike" baseline="0" dirty="0" err="1">
                <a:latin typeface="CIDFont+F5"/>
              </a:rPr>
              <a:t>project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teaching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en-US" sz="1800" b="0" i="0" u="none" strike="noStrike" baseline="0" dirty="0" err="1">
                <a:latin typeface="CIDFont+F5"/>
              </a:rPr>
              <a:t>practise</a:t>
            </a:r>
            <a:r>
              <a:rPr lang="en-US" sz="1800" b="0" i="0" u="none" strike="noStrike" baseline="0" dirty="0">
                <a:latin typeface="CIDFont+F5"/>
              </a:rPr>
              <a:t> at the TU Berlin until </a:t>
            </a:r>
            <a:r>
              <a:rPr lang="de-DE" sz="1800" b="0" i="0" u="none" strike="noStrike" baseline="0" dirty="0" err="1">
                <a:latin typeface="CIDFont+F5"/>
              </a:rPr>
              <a:t>summer</a:t>
            </a:r>
            <a:r>
              <a:rPr lang="de-DE" sz="1800" b="0" i="0" u="none" strike="noStrike" baseline="0" dirty="0">
                <a:latin typeface="CIDFont+F5"/>
              </a:rPr>
              <a:t> 2024 </a:t>
            </a:r>
            <a:r>
              <a:rPr lang="de-DE" sz="1800" b="1" i="0" u="none" strike="noStrike" baseline="0" dirty="0">
                <a:latin typeface="CIDFont+F5"/>
              </a:rPr>
              <a:t>| </a:t>
            </a:r>
            <a:r>
              <a:rPr lang="en-US" sz="1800" b="0" i="0" u="none" strike="noStrike" baseline="0" dirty="0">
                <a:latin typeface="CIDFont+F2"/>
              </a:rPr>
              <a:t>3. </a:t>
            </a:r>
            <a:r>
              <a:rPr lang="en-US" sz="1800" b="0" i="0" u="none" strike="noStrike" baseline="0" dirty="0">
                <a:latin typeface="CIDFont+F5"/>
              </a:rPr>
              <a:t>A total of 20 professors / lecturers have been trained in </a:t>
            </a:r>
            <a:r>
              <a:rPr lang="de-DE" sz="1800" b="0" i="0" u="none" strike="noStrike" baseline="0" dirty="0" err="1">
                <a:latin typeface="CIDFont+F5"/>
              </a:rPr>
              <a:t>the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new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teaching</a:t>
            </a:r>
            <a:r>
              <a:rPr lang="de-DE" sz="1800" b="0" i="0" u="none" strike="noStrike" baseline="0" dirty="0">
                <a:latin typeface="CIDFont+F5"/>
              </a:rPr>
              <a:t>/</a:t>
            </a:r>
            <a:r>
              <a:rPr lang="de-DE" sz="1800" b="0" i="0" u="none" strike="noStrike" baseline="0" dirty="0" err="1">
                <a:latin typeface="CIDFont+F5"/>
              </a:rPr>
              <a:t>learning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formats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until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autumn</a:t>
            </a:r>
            <a:r>
              <a:rPr lang="de-DE" sz="1800" b="0" i="0" u="none" strike="noStrike" baseline="0" dirty="0">
                <a:latin typeface="CIDFont+F5"/>
              </a:rPr>
              <a:t> 2024 </a:t>
            </a:r>
            <a:r>
              <a:rPr lang="de-DE" sz="1800" b="1" i="0" u="none" strike="noStrike" baseline="0" dirty="0">
                <a:latin typeface="CIDFont+F5"/>
              </a:rPr>
              <a:t>| </a:t>
            </a:r>
            <a:r>
              <a:rPr lang="en-US" sz="1800" b="0" i="0" u="none" strike="noStrike" baseline="0" dirty="0">
                <a:latin typeface="CIDFont+F2"/>
              </a:rPr>
              <a:t>4. </a:t>
            </a:r>
            <a:r>
              <a:rPr lang="en-US" sz="1800" b="0" i="0" u="none" strike="noStrike" baseline="0" dirty="0">
                <a:latin typeface="CIDFont+F5"/>
              </a:rPr>
              <a:t>The teaching / learning process in the 10 new modules has </a:t>
            </a:r>
            <a:r>
              <a:rPr lang="de-DE" sz="1800" b="0" i="0" u="none" strike="noStrike" baseline="0" dirty="0" err="1">
                <a:latin typeface="CIDFont+F5"/>
              </a:rPr>
              <a:t>been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accompanied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by</a:t>
            </a:r>
            <a:r>
              <a:rPr lang="de-DE" sz="1800" b="0" i="0" u="none" strike="noStrike" baseline="0" dirty="0">
                <a:latin typeface="CIDFont+F5"/>
              </a:rPr>
              <a:t> a </a:t>
            </a:r>
            <a:r>
              <a:rPr lang="de-DE" sz="1800" b="0" i="0" u="none" strike="noStrike" baseline="0" dirty="0" err="1">
                <a:latin typeface="CIDFont+F5"/>
              </a:rPr>
              <a:t>coaching</a:t>
            </a:r>
            <a:r>
              <a:rPr lang="de-DE" sz="1800" b="0" i="0" u="none" strike="noStrike" baseline="0" dirty="0">
                <a:latin typeface="CIDFont+F5"/>
              </a:rPr>
              <a:t> and </a:t>
            </a:r>
            <a:r>
              <a:rPr lang="de-DE" sz="1800" b="0" i="0" u="none" strike="noStrike" baseline="0" dirty="0" err="1">
                <a:latin typeface="CIDFont+F5"/>
              </a:rPr>
              <a:t>has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been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evaluated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until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autumn</a:t>
            </a:r>
            <a:r>
              <a:rPr lang="de-DE" sz="1800" b="0" i="0" u="none" strike="noStrike" baseline="0" dirty="0">
                <a:latin typeface="CIDFont+F5"/>
              </a:rPr>
              <a:t> 2025 </a:t>
            </a:r>
          </a:p>
          <a:p>
            <a:pPr algn="l"/>
            <a:r>
              <a:rPr lang="de-DE" b="1" dirty="0" err="1"/>
              <a:t>Objective</a:t>
            </a:r>
            <a:r>
              <a:rPr lang="de-DE" b="1" dirty="0"/>
              <a:t> 3- </a:t>
            </a:r>
            <a:r>
              <a:rPr lang="de-DE" b="1" dirty="0" err="1"/>
              <a:t>Issues</a:t>
            </a:r>
            <a:r>
              <a:rPr lang="de-DE" b="1" dirty="0"/>
              <a:t> </a:t>
            </a:r>
            <a:r>
              <a:rPr lang="de-DE" b="1" dirty="0" err="1"/>
              <a:t>we</a:t>
            </a:r>
            <a:r>
              <a:rPr lang="de-DE" b="1" dirty="0"/>
              <a:t> </a:t>
            </a:r>
            <a:r>
              <a:rPr lang="de-DE" b="1" dirty="0" err="1"/>
              <a:t>should</a:t>
            </a:r>
            <a:r>
              <a:rPr lang="de-DE" b="1" dirty="0"/>
              <a:t> </a:t>
            </a:r>
            <a:r>
              <a:rPr lang="de-DE" b="1" dirty="0" err="1"/>
              <a:t>try</a:t>
            </a:r>
            <a:r>
              <a:rPr lang="de-DE" b="1" dirty="0"/>
              <a:t> </a:t>
            </a:r>
            <a:r>
              <a:rPr lang="de-DE" b="1" dirty="0" err="1"/>
              <a:t>to</a:t>
            </a:r>
            <a:r>
              <a:rPr lang="de-DE" b="1" dirty="0"/>
              <a:t> perform: </a:t>
            </a:r>
            <a:r>
              <a:rPr lang="en-US" b="0" dirty="0"/>
              <a:t>1. 10 companies for the “Council for Education and Renewable Energies” have been identified and declared their willingness to contribute until spring 2023 </a:t>
            </a:r>
            <a:r>
              <a:rPr lang="en-US" b="1" dirty="0"/>
              <a:t>| </a:t>
            </a:r>
            <a:r>
              <a:rPr lang="en-US" b="0" dirty="0"/>
              <a:t>2. 10 other members of the network have been identified and declared their willingness to contribute until summer 2023 </a:t>
            </a:r>
            <a:r>
              <a:rPr lang="en-US" b="1" dirty="0"/>
              <a:t>| </a:t>
            </a:r>
            <a:r>
              <a:rPr lang="en-US" b="0" dirty="0"/>
              <a:t>3. Network members are actively participating in mutual visits to Ghana and Germany until spring 2023 </a:t>
            </a:r>
            <a:r>
              <a:rPr lang="en-US" b="1" dirty="0"/>
              <a:t>| </a:t>
            </a:r>
            <a:r>
              <a:rPr lang="en-US" b="0" dirty="0"/>
              <a:t>4. 20 network members participated in the needs </a:t>
            </a:r>
            <a:r>
              <a:rPr lang="de-DE" sz="1800" b="0" i="0" u="none" strike="noStrike" baseline="0" dirty="0" err="1">
                <a:latin typeface="CIDFont+F2"/>
              </a:rPr>
              <a:t>analysis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until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summer</a:t>
            </a:r>
            <a:r>
              <a:rPr lang="de-DE" sz="1800" b="0" i="0" u="none" strike="noStrike" baseline="0" dirty="0">
                <a:latin typeface="CIDFont+F2"/>
              </a:rPr>
              <a:t> 2023</a:t>
            </a:r>
            <a:endParaRPr lang="de-DE" b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5D0C71-324D-4DB9-A713-6ADF96CF4169}" type="slidenum">
              <a:rPr lang="de-DE" altLang="de-DE" smtClean="0"/>
              <a:pPr/>
              <a:t>5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950775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Overall: Often, graduates can only be productively employed by companies with great effort and long training periods. This is a major obstacle to the increased expansion of renewable energies in the country. Three project goals were jointly defined for its elimination.</a:t>
            </a:r>
          </a:p>
          <a:p>
            <a:pPr algn="l"/>
            <a:r>
              <a:rPr lang="en-US" b="1" dirty="0"/>
              <a:t>Objective 1 - Issues we should try to perform:</a:t>
            </a:r>
            <a:r>
              <a:rPr lang="en-US" dirty="0"/>
              <a:t> </a:t>
            </a:r>
            <a:r>
              <a:rPr lang="en-US" sz="1800" b="0" i="0" u="none" strike="noStrike" baseline="0" dirty="0">
                <a:latin typeface="CIDFont+F2"/>
              </a:rPr>
              <a:t>1. The development fields for 10 </a:t>
            </a:r>
            <a:r>
              <a:rPr lang="de-DE" sz="1800" b="0" i="0" u="none" strike="noStrike" baseline="0" dirty="0" err="1">
                <a:latin typeface="CIDFont+F2"/>
              </a:rPr>
              <a:t>practical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modules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are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defined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until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mid</a:t>
            </a:r>
            <a:r>
              <a:rPr lang="de-DE" sz="1800" b="0" i="0" u="none" strike="noStrike" baseline="0" dirty="0">
                <a:latin typeface="CIDFont+F2"/>
              </a:rPr>
              <a:t> 2023 </a:t>
            </a:r>
            <a:r>
              <a:rPr lang="de-DE" sz="1800" b="1" i="0" u="none" strike="noStrike" baseline="0" dirty="0">
                <a:latin typeface="CIDFont+F2"/>
              </a:rPr>
              <a:t>| </a:t>
            </a:r>
            <a:r>
              <a:rPr lang="en-US" sz="1800" b="0" i="0" u="none" strike="noStrike" baseline="0" dirty="0">
                <a:latin typeface="CIDFont+F2"/>
              </a:rPr>
              <a:t>2. Learning resources for the 10 modules will be available as OER </a:t>
            </a:r>
            <a:r>
              <a:rPr lang="de-DE" sz="1800" b="0" i="0" u="none" strike="noStrike" baseline="0" dirty="0" err="1">
                <a:latin typeface="CIDFont+F2"/>
              </a:rPr>
              <a:t>until</a:t>
            </a:r>
            <a:r>
              <a:rPr lang="de-DE" sz="1800" b="0" i="0" u="none" strike="noStrike" baseline="0" dirty="0">
                <a:latin typeface="CIDFont+F2"/>
              </a:rPr>
              <a:t> spring 2024 </a:t>
            </a:r>
            <a:r>
              <a:rPr lang="de-DE" sz="1800" b="1" i="0" u="none" strike="noStrike" baseline="0" dirty="0">
                <a:latin typeface="CIDFont+F2"/>
              </a:rPr>
              <a:t>| </a:t>
            </a:r>
            <a:r>
              <a:rPr lang="en-US" sz="1800" b="0" i="0" u="none" strike="noStrike" baseline="0" dirty="0">
                <a:latin typeface="CIDFont+F2"/>
              </a:rPr>
              <a:t>3. First 2 prototypes will be concluded until autumn of 2024 </a:t>
            </a:r>
            <a:r>
              <a:rPr lang="en-US" sz="1800" b="1" i="0" u="none" strike="noStrike" baseline="0" dirty="0">
                <a:latin typeface="CIDFont+F2"/>
              </a:rPr>
              <a:t>| </a:t>
            </a:r>
            <a:r>
              <a:rPr lang="en-US" sz="1800" b="0" i="0" u="none" strike="noStrike" baseline="0" dirty="0">
                <a:latin typeface="CIDFont+F2"/>
              </a:rPr>
              <a:t>4. Revised OERs will be available </a:t>
            </a:r>
            <a:r>
              <a:rPr lang="de-DE" sz="1800" b="0" i="0" u="none" strike="noStrike" baseline="0" dirty="0" err="1">
                <a:latin typeface="CIDFont+F2"/>
              </a:rPr>
              <a:t>until</a:t>
            </a:r>
            <a:r>
              <a:rPr lang="de-DE" sz="1800" b="0" i="0" u="none" strike="noStrike" baseline="0" dirty="0">
                <a:latin typeface="CIDFont+F2"/>
              </a:rPr>
              <a:t> spring </a:t>
            </a:r>
            <a:r>
              <a:rPr lang="de-DE" sz="1800" b="0" i="0" u="none" strike="noStrike" baseline="0" dirty="0" err="1">
                <a:latin typeface="CIDFont+F2"/>
              </a:rPr>
              <a:t>of</a:t>
            </a:r>
            <a:r>
              <a:rPr lang="de-DE" sz="1800" b="0" i="0" u="none" strike="noStrike" baseline="0" dirty="0">
                <a:latin typeface="CIDFont+F2"/>
              </a:rPr>
              <a:t> 2025 </a:t>
            </a:r>
            <a:r>
              <a:rPr lang="de-DE" sz="1800" b="1" i="0" u="none" strike="noStrike" baseline="0" dirty="0">
                <a:latin typeface="CIDFont+F2"/>
              </a:rPr>
              <a:t>|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en-US" sz="1800" b="0" i="0" u="none" strike="noStrike" baseline="0" dirty="0">
                <a:latin typeface="CIDFont+F2"/>
              </a:rPr>
              <a:t>5. 8 further modules have been </a:t>
            </a:r>
            <a:r>
              <a:rPr lang="de-DE" sz="1800" b="0" i="0" u="none" strike="noStrike" baseline="0" dirty="0" err="1">
                <a:latin typeface="CIDFont+F2"/>
              </a:rPr>
              <a:t>piloted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until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summer</a:t>
            </a:r>
            <a:r>
              <a:rPr lang="de-DE" sz="1800" b="0" i="0" u="none" strike="noStrike" baseline="0" dirty="0">
                <a:latin typeface="CIDFont+F2"/>
              </a:rPr>
              <a:t> 2025 </a:t>
            </a:r>
            <a:r>
              <a:rPr lang="de-DE" sz="1800" b="1" i="0" u="none" strike="noStrike" baseline="0" dirty="0">
                <a:latin typeface="CIDFont+F2"/>
              </a:rPr>
              <a:t>|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en-US" sz="1800" b="0" i="0" u="none" strike="noStrike" baseline="0" dirty="0">
                <a:latin typeface="CIDFont+F2"/>
              </a:rPr>
              <a:t>6. </a:t>
            </a:r>
            <a:r>
              <a:rPr lang="en-US" sz="1800" b="0" i="0" u="none" strike="noStrike" baseline="0" dirty="0">
                <a:latin typeface="CIDFont+F1"/>
              </a:rPr>
              <a:t>The 10 new modules are </a:t>
            </a:r>
            <a:r>
              <a:rPr lang="de-DE" sz="1800" b="0" i="0" u="none" strike="noStrike" baseline="0" dirty="0" err="1">
                <a:latin typeface="CIDFont+F1"/>
              </a:rPr>
              <a:t>integrated</a:t>
            </a:r>
            <a:r>
              <a:rPr lang="de-DE" sz="1800" b="0" i="0" u="none" strike="noStrike" baseline="0" dirty="0">
                <a:latin typeface="CIDFont+F1"/>
              </a:rPr>
              <a:t> </a:t>
            </a:r>
            <a:r>
              <a:rPr lang="de-DE" sz="1800" b="0" i="0" u="none" strike="noStrike" baseline="0" dirty="0" err="1">
                <a:latin typeface="CIDFont+F1"/>
              </a:rPr>
              <a:t>into</a:t>
            </a:r>
            <a:r>
              <a:rPr lang="de-DE" sz="1800" b="0" i="0" u="none" strike="noStrike" baseline="0" dirty="0">
                <a:latin typeface="CIDFont+F1"/>
              </a:rPr>
              <a:t> </a:t>
            </a:r>
            <a:r>
              <a:rPr lang="de-DE" sz="1800" b="0" i="0" u="none" strike="noStrike" baseline="0" dirty="0" err="1">
                <a:latin typeface="CIDFont+F1"/>
              </a:rPr>
              <a:t>the</a:t>
            </a:r>
            <a:r>
              <a:rPr lang="de-DE" sz="1800" b="0" i="0" u="none" strike="noStrike" baseline="0" dirty="0">
                <a:latin typeface="CIDFont+F1"/>
              </a:rPr>
              <a:t> </a:t>
            </a:r>
            <a:r>
              <a:rPr lang="de-DE" sz="1800" b="0" i="0" u="none" strike="noStrike" baseline="0" dirty="0" err="1">
                <a:latin typeface="CIDFont+F1"/>
              </a:rPr>
              <a:t>regular</a:t>
            </a:r>
            <a:r>
              <a:rPr lang="de-DE" sz="1800" b="0" i="0" u="none" strike="noStrike" baseline="0" dirty="0">
                <a:latin typeface="CIDFont+F1"/>
              </a:rPr>
              <a:t> </a:t>
            </a:r>
            <a:r>
              <a:rPr lang="de-DE" sz="1800" b="0" i="0" u="none" strike="noStrike" baseline="0" dirty="0" err="1">
                <a:latin typeface="CIDFont+F1"/>
              </a:rPr>
              <a:t>curricula</a:t>
            </a:r>
            <a:r>
              <a:rPr lang="de-DE" sz="1800" b="0" i="0" u="none" strike="noStrike" baseline="0" dirty="0">
                <a:latin typeface="CIDFont+F1"/>
              </a:rPr>
              <a:t> </a:t>
            </a:r>
            <a:r>
              <a:rPr lang="de-DE" sz="1800" b="0" i="0" u="none" strike="noStrike" baseline="0" dirty="0" err="1">
                <a:latin typeface="CIDFont+F1"/>
              </a:rPr>
              <a:t>until</a:t>
            </a:r>
            <a:r>
              <a:rPr lang="de-DE" sz="1800" b="0" i="0" u="none" strike="noStrike" baseline="0" dirty="0">
                <a:latin typeface="CIDFont+F1"/>
              </a:rPr>
              <a:t> </a:t>
            </a:r>
            <a:r>
              <a:rPr lang="de-DE" sz="1800" b="0" i="0" u="none" strike="noStrike" baseline="0" dirty="0" err="1">
                <a:latin typeface="CIDFont+F1"/>
              </a:rPr>
              <a:t>autumn</a:t>
            </a:r>
            <a:r>
              <a:rPr lang="de-DE" sz="1800" b="0" i="0" u="none" strike="noStrike" baseline="0" dirty="0">
                <a:latin typeface="CIDFont+F1"/>
              </a:rPr>
              <a:t> 2025</a:t>
            </a:r>
            <a:endParaRPr lang="en-US" dirty="0"/>
          </a:p>
          <a:p>
            <a:pPr algn="l"/>
            <a:r>
              <a:rPr lang="de-DE" b="1" dirty="0" err="1"/>
              <a:t>Objective</a:t>
            </a:r>
            <a:r>
              <a:rPr lang="de-DE" b="1" dirty="0"/>
              <a:t> 2- </a:t>
            </a:r>
            <a:r>
              <a:rPr lang="de-DE" b="1" dirty="0" err="1"/>
              <a:t>Issues</a:t>
            </a:r>
            <a:r>
              <a:rPr lang="de-DE" b="1" dirty="0"/>
              <a:t> </a:t>
            </a:r>
            <a:r>
              <a:rPr lang="de-DE" b="1" dirty="0" err="1"/>
              <a:t>we</a:t>
            </a:r>
            <a:r>
              <a:rPr lang="de-DE" b="1" dirty="0"/>
              <a:t> </a:t>
            </a:r>
            <a:r>
              <a:rPr lang="de-DE" b="1" dirty="0" err="1"/>
              <a:t>should</a:t>
            </a:r>
            <a:r>
              <a:rPr lang="de-DE" b="1" dirty="0"/>
              <a:t> </a:t>
            </a:r>
            <a:r>
              <a:rPr lang="de-DE" b="1" dirty="0" err="1"/>
              <a:t>try</a:t>
            </a:r>
            <a:r>
              <a:rPr lang="de-DE" b="1" dirty="0"/>
              <a:t> </a:t>
            </a:r>
            <a:r>
              <a:rPr lang="de-DE" b="1" dirty="0" err="1"/>
              <a:t>to</a:t>
            </a:r>
            <a:r>
              <a:rPr lang="de-DE" b="1" dirty="0"/>
              <a:t> perform: </a:t>
            </a:r>
            <a:r>
              <a:rPr lang="de-DE" sz="1800" b="0" i="0" u="none" strike="noStrike" baseline="0" dirty="0">
                <a:latin typeface="CIDFont+F2"/>
              </a:rPr>
              <a:t>1. A </a:t>
            </a:r>
            <a:r>
              <a:rPr lang="de-DE" sz="1800" b="0" i="0" u="none" strike="noStrike" baseline="0" dirty="0" err="1">
                <a:latin typeface="CIDFont+F2"/>
              </a:rPr>
              <a:t>comprehensive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train</a:t>
            </a:r>
            <a:r>
              <a:rPr lang="de-DE" sz="1800" b="0" i="0" u="none" strike="noStrike" baseline="0" dirty="0">
                <a:latin typeface="CIDFont+F2"/>
              </a:rPr>
              <a:t>-</a:t>
            </a:r>
            <a:r>
              <a:rPr lang="de-DE" sz="1800" b="0" i="0" u="none" strike="noStrike" baseline="0" dirty="0" err="1">
                <a:latin typeface="CIDFont+F2"/>
              </a:rPr>
              <a:t>the</a:t>
            </a:r>
            <a:r>
              <a:rPr lang="de-DE" sz="1800" b="0" i="0" u="none" strike="noStrike" baseline="0" dirty="0">
                <a:latin typeface="CIDFont+F2"/>
              </a:rPr>
              <a:t>-trainer </a:t>
            </a:r>
            <a:r>
              <a:rPr lang="de-DE" sz="1800" b="0" i="0" u="none" strike="noStrike" baseline="0" dirty="0" err="1">
                <a:latin typeface="CIDFont+F2"/>
              </a:rPr>
              <a:t>concept</a:t>
            </a:r>
            <a:r>
              <a:rPr lang="de-DE" sz="1800" b="0" i="0" u="none" strike="noStrike" baseline="0" dirty="0">
                <a:latin typeface="CIDFont+F2"/>
              </a:rPr>
              <a:t> and </a:t>
            </a:r>
            <a:r>
              <a:rPr lang="de-DE" sz="1800" b="0" i="0" u="none" strike="noStrike" baseline="0" dirty="0" err="1">
                <a:latin typeface="CIDFont+F2"/>
              </a:rPr>
              <a:t>guidelines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are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available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until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autumn</a:t>
            </a:r>
            <a:r>
              <a:rPr lang="de-DE" sz="1800" b="0" i="0" u="none" strike="noStrike" baseline="0" dirty="0">
                <a:latin typeface="CIDFont+F2"/>
              </a:rPr>
              <a:t> 2023</a:t>
            </a:r>
            <a:r>
              <a:rPr lang="de-DE" sz="1800" b="1" i="0" u="none" strike="noStrike" baseline="0" dirty="0">
                <a:latin typeface="CIDFont+F2"/>
              </a:rPr>
              <a:t> | </a:t>
            </a:r>
            <a:r>
              <a:rPr lang="en-US" sz="1800" b="0" i="0" u="none" strike="noStrike" baseline="0" dirty="0">
                <a:latin typeface="CIDFont+F2"/>
              </a:rPr>
              <a:t>2. </a:t>
            </a:r>
            <a:r>
              <a:rPr lang="en-US" sz="1800" b="0" i="0" u="none" strike="noStrike" baseline="0" dirty="0">
                <a:latin typeface="CIDFont+F5"/>
              </a:rPr>
              <a:t>10 members of the teaching </a:t>
            </a:r>
            <a:r>
              <a:rPr lang="de-DE" sz="1800" b="0" i="0" u="none" strike="noStrike" baseline="0" dirty="0" err="1">
                <a:latin typeface="CIDFont+F5"/>
              </a:rPr>
              <a:t>staff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of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the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Ghanaian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en-US" sz="1800" b="0" i="0" u="none" strike="noStrike" baseline="0" dirty="0">
                <a:latin typeface="CIDFont+F5"/>
              </a:rPr>
              <a:t>universities had a one month stay in Germany to experience </a:t>
            </a:r>
            <a:r>
              <a:rPr lang="de-DE" sz="1800" b="0" i="0" u="none" strike="noStrike" baseline="0" dirty="0" err="1">
                <a:latin typeface="CIDFont+F5"/>
              </a:rPr>
              <a:t>engineering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work</a:t>
            </a:r>
            <a:r>
              <a:rPr lang="de-DE" sz="1800" b="0" i="0" u="none" strike="noStrike" baseline="0" dirty="0">
                <a:latin typeface="CIDFont+F5"/>
              </a:rPr>
              <a:t> in German </a:t>
            </a:r>
            <a:r>
              <a:rPr lang="de-DE" sz="1800" b="0" i="0" u="none" strike="noStrike" baseline="0" dirty="0" err="1">
                <a:latin typeface="CIDFont+F5"/>
              </a:rPr>
              <a:t>companies</a:t>
            </a:r>
            <a:r>
              <a:rPr lang="de-DE" sz="1800" b="0" i="0" u="none" strike="noStrike" baseline="0" dirty="0">
                <a:latin typeface="CIDFont+F5"/>
              </a:rPr>
              <a:t> and </a:t>
            </a:r>
            <a:r>
              <a:rPr lang="de-DE" sz="1800" b="0" i="0" u="none" strike="noStrike" baseline="0" dirty="0" err="1">
                <a:latin typeface="CIDFont+F5"/>
              </a:rPr>
              <a:t>project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teaching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en-US" sz="1800" b="0" i="0" u="none" strike="noStrike" baseline="0" dirty="0" err="1">
                <a:latin typeface="CIDFont+F5"/>
              </a:rPr>
              <a:t>practise</a:t>
            </a:r>
            <a:r>
              <a:rPr lang="en-US" sz="1800" b="0" i="0" u="none" strike="noStrike" baseline="0" dirty="0">
                <a:latin typeface="CIDFont+F5"/>
              </a:rPr>
              <a:t> at the TU Berlin until </a:t>
            </a:r>
            <a:r>
              <a:rPr lang="de-DE" sz="1800" b="0" i="0" u="none" strike="noStrike" baseline="0" dirty="0" err="1">
                <a:latin typeface="CIDFont+F5"/>
              </a:rPr>
              <a:t>summer</a:t>
            </a:r>
            <a:r>
              <a:rPr lang="de-DE" sz="1800" b="0" i="0" u="none" strike="noStrike" baseline="0" dirty="0">
                <a:latin typeface="CIDFont+F5"/>
              </a:rPr>
              <a:t> 2024 </a:t>
            </a:r>
            <a:r>
              <a:rPr lang="de-DE" sz="1800" b="1" i="0" u="none" strike="noStrike" baseline="0" dirty="0">
                <a:latin typeface="CIDFont+F5"/>
              </a:rPr>
              <a:t>| </a:t>
            </a:r>
            <a:r>
              <a:rPr lang="en-US" sz="1800" b="0" i="0" u="none" strike="noStrike" baseline="0" dirty="0">
                <a:latin typeface="CIDFont+F2"/>
              </a:rPr>
              <a:t>3. </a:t>
            </a:r>
            <a:r>
              <a:rPr lang="en-US" sz="1800" b="0" i="0" u="none" strike="noStrike" baseline="0" dirty="0">
                <a:latin typeface="CIDFont+F5"/>
              </a:rPr>
              <a:t>A total of 20 professors / lecturers have been trained in </a:t>
            </a:r>
            <a:r>
              <a:rPr lang="de-DE" sz="1800" b="0" i="0" u="none" strike="noStrike" baseline="0" dirty="0" err="1">
                <a:latin typeface="CIDFont+F5"/>
              </a:rPr>
              <a:t>the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new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teaching</a:t>
            </a:r>
            <a:r>
              <a:rPr lang="de-DE" sz="1800" b="0" i="0" u="none" strike="noStrike" baseline="0" dirty="0">
                <a:latin typeface="CIDFont+F5"/>
              </a:rPr>
              <a:t>/</a:t>
            </a:r>
            <a:r>
              <a:rPr lang="de-DE" sz="1800" b="0" i="0" u="none" strike="noStrike" baseline="0" dirty="0" err="1">
                <a:latin typeface="CIDFont+F5"/>
              </a:rPr>
              <a:t>learning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formats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until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autumn</a:t>
            </a:r>
            <a:r>
              <a:rPr lang="de-DE" sz="1800" b="0" i="0" u="none" strike="noStrike" baseline="0" dirty="0">
                <a:latin typeface="CIDFont+F5"/>
              </a:rPr>
              <a:t> 2024 </a:t>
            </a:r>
            <a:r>
              <a:rPr lang="de-DE" sz="1800" b="1" i="0" u="none" strike="noStrike" baseline="0" dirty="0">
                <a:latin typeface="CIDFont+F5"/>
              </a:rPr>
              <a:t>| </a:t>
            </a:r>
            <a:r>
              <a:rPr lang="en-US" sz="1800" b="0" i="0" u="none" strike="noStrike" baseline="0" dirty="0">
                <a:latin typeface="CIDFont+F2"/>
              </a:rPr>
              <a:t>4. </a:t>
            </a:r>
            <a:r>
              <a:rPr lang="en-US" sz="1800" b="0" i="0" u="none" strike="noStrike" baseline="0" dirty="0">
                <a:latin typeface="CIDFont+F5"/>
              </a:rPr>
              <a:t>The teaching / learning process in the 10 new modules has </a:t>
            </a:r>
            <a:r>
              <a:rPr lang="de-DE" sz="1800" b="0" i="0" u="none" strike="noStrike" baseline="0" dirty="0" err="1">
                <a:latin typeface="CIDFont+F5"/>
              </a:rPr>
              <a:t>been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accompanied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by</a:t>
            </a:r>
            <a:r>
              <a:rPr lang="de-DE" sz="1800" b="0" i="0" u="none" strike="noStrike" baseline="0" dirty="0">
                <a:latin typeface="CIDFont+F5"/>
              </a:rPr>
              <a:t> a </a:t>
            </a:r>
            <a:r>
              <a:rPr lang="de-DE" sz="1800" b="0" i="0" u="none" strike="noStrike" baseline="0" dirty="0" err="1">
                <a:latin typeface="CIDFont+F5"/>
              </a:rPr>
              <a:t>coaching</a:t>
            </a:r>
            <a:r>
              <a:rPr lang="de-DE" sz="1800" b="0" i="0" u="none" strike="noStrike" baseline="0" dirty="0">
                <a:latin typeface="CIDFont+F5"/>
              </a:rPr>
              <a:t> and </a:t>
            </a:r>
            <a:r>
              <a:rPr lang="de-DE" sz="1800" b="0" i="0" u="none" strike="noStrike" baseline="0" dirty="0" err="1">
                <a:latin typeface="CIDFont+F5"/>
              </a:rPr>
              <a:t>has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been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evaluated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until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autumn</a:t>
            </a:r>
            <a:r>
              <a:rPr lang="de-DE" sz="1800" b="0" i="0" u="none" strike="noStrike" baseline="0" dirty="0">
                <a:latin typeface="CIDFont+F5"/>
              </a:rPr>
              <a:t> 2025 </a:t>
            </a:r>
          </a:p>
          <a:p>
            <a:pPr algn="l"/>
            <a:r>
              <a:rPr lang="de-DE" b="1" dirty="0" err="1"/>
              <a:t>Objective</a:t>
            </a:r>
            <a:r>
              <a:rPr lang="de-DE" b="1" dirty="0"/>
              <a:t> 3- </a:t>
            </a:r>
            <a:r>
              <a:rPr lang="de-DE" b="1" dirty="0" err="1"/>
              <a:t>Issues</a:t>
            </a:r>
            <a:r>
              <a:rPr lang="de-DE" b="1" dirty="0"/>
              <a:t> </a:t>
            </a:r>
            <a:r>
              <a:rPr lang="de-DE" b="1" dirty="0" err="1"/>
              <a:t>we</a:t>
            </a:r>
            <a:r>
              <a:rPr lang="de-DE" b="1" dirty="0"/>
              <a:t> </a:t>
            </a:r>
            <a:r>
              <a:rPr lang="de-DE" b="1" dirty="0" err="1"/>
              <a:t>should</a:t>
            </a:r>
            <a:r>
              <a:rPr lang="de-DE" b="1" dirty="0"/>
              <a:t> </a:t>
            </a:r>
            <a:r>
              <a:rPr lang="de-DE" b="1" dirty="0" err="1"/>
              <a:t>try</a:t>
            </a:r>
            <a:r>
              <a:rPr lang="de-DE" b="1" dirty="0"/>
              <a:t> </a:t>
            </a:r>
            <a:r>
              <a:rPr lang="de-DE" b="1" dirty="0" err="1"/>
              <a:t>to</a:t>
            </a:r>
            <a:r>
              <a:rPr lang="de-DE" b="1" dirty="0"/>
              <a:t> perform: </a:t>
            </a:r>
            <a:r>
              <a:rPr lang="en-US" b="0" dirty="0"/>
              <a:t>1. 10 companies for the “Council for Education and Renewable Energies” have been identified and declared their willingness to contribute until spring 2023 </a:t>
            </a:r>
            <a:r>
              <a:rPr lang="en-US" b="1" dirty="0"/>
              <a:t>| </a:t>
            </a:r>
            <a:r>
              <a:rPr lang="en-US" b="0" dirty="0"/>
              <a:t>2. 10 other members of the network have been identified and declared their willingness to contribute until summer 2023 </a:t>
            </a:r>
            <a:r>
              <a:rPr lang="en-US" b="1" dirty="0"/>
              <a:t>| </a:t>
            </a:r>
            <a:r>
              <a:rPr lang="en-US" b="0" dirty="0"/>
              <a:t>3. Network members are actively participating in mutual visits to Ghana and Germany until spring 2023 </a:t>
            </a:r>
            <a:r>
              <a:rPr lang="en-US" b="1" dirty="0"/>
              <a:t>| </a:t>
            </a:r>
            <a:r>
              <a:rPr lang="en-US" b="0" dirty="0"/>
              <a:t>4. 20 network members participated in the needs </a:t>
            </a:r>
            <a:r>
              <a:rPr lang="de-DE" sz="1800" b="0" i="0" u="none" strike="noStrike" baseline="0" dirty="0" err="1">
                <a:latin typeface="CIDFont+F2"/>
              </a:rPr>
              <a:t>analysis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until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summer</a:t>
            </a:r>
            <a:r>
              <a:rPr lang="de-DE" sz="1800" b="0" i="0" u="none" strike="noStrike" baseline="0" dirty="0">
                <a:latin typeface="CIDFont+F2"/>
              </a:rPr>
              <a:t> 2023</a:t>
            </a:r>
            <a:endParaRPr lang="de-DE" b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5D0C71-324D-4DB9-A713-6ADF96CF4169}" type="slidenum">
              <a:rPr lang="de-DE" altLang="de-DE" smtClean="0"/>
              <a:pPr/>
              <a:t>6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878669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Overall: Often, graduates can only be productively employed by companies with great effort and long training periods. This is a major obstacle to the increased expansion of renewable energies in the country. Three project goals were jointly defined for its elimination.</a:t>
            </a:r>
          </a:p>
          <a:p>
            <a:pPr algn="l"/>
            <a:r>
              <a:rPr lang="en-US" b="1" dirty="0"/>
              <a:t>Objective 1 - Issues we should try to perform:</a:t>
            </a:r>
            <a:r>
              <a:rPr lang="en-US" dirty="0"/>
              <a:t> </a:t>
            </a:r>
            <a:r>
              <a:rPr lang="en-US" sz="1800" b="0" i="0" u="none" strike="noStrike" baseline="0" dirty="0">
                <a:latin typeface="CIDFont+F2"/>
              </a:rPr>
              <a:t>1. The development fields for 10 </a:t>
            </a:r>
            <a:r>
              <a:rPr lang="de-DE" sz="1800" b="0" i="0" u="none" strike="noStrike" baseline="0" dirty="0" err="1">
                <a:latin typeface="CIDFont+F2"/>
              </a:rPr>
              <a:t>practical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modules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are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defined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until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mid</a:t>
            </a:r>
            <a:r>
              <a:rPr lang="de-DE" sz="1800" b="0" i="0" u="none" strike="noStrike" baseline="0" dirty="0">
                <a:latin typeface="CIDFont+F2"/>
              </a:rPr>
              <a:t> 2023 </a:t>
            </a:r>
            <a:r>
              <a:rPr lang="de-DE" sz="1800" b="1" i="0" u="none" strike="noStrike" baseline="0" dirty="0">
                <a:latin typeface="CIDFont+F2"/>
              </a:rPr>
              <a:t>| </a:t>
            </a:r>
            <a:r>
              <a:rPr lang="en-US" sz="1800" b="0" i="0" u="none" strike="noStrike" baseline="0" dirty="0">
                <a:latin typeface="CIDFont+F2"/>
              </a:rPr>
              <a:t>2. Learning resources for the 10 modules will be available as OER </a:t>
            </a:r>
            <a:r>
              <a:rPr lang="de-DE" sz="1800" b="0" i="0" u="none" strike="noStrike" baseline="0" dirty="0" err="1">
                <a:latin typeface="CIDFont+F2"/>
              </a:rPr>
              <a:t>until</a:t>
            </a:r>
            <a:r>
              <a:rPr lang="de-DE" sz="1800" b="0" i="0" u="none" strike="noStrike" baseline="0" dirty="0">
                <a:latin typeface="CIDFont+F2"/>
              </a:rPr>
              <a:t> spring 2024 </a:t>
            </a:r>
            <a:r>
              <a:rPr lang="de-DE" sz="1800" b="1" i="0" u="none" strike="noStrike" baseline="0" dirty="0">
                <a:latin typeface="CIDFont+F2"/>
              </a:rPr>
              <a:t>| </a:t>
            </a:r>
            <a:r>
              <a:rPr lang="en-US" sz="1800" b="0" i="0" u="none" strike="noStrike" baseline="0" dirty="0">
                <a:latin typeface="CIDFont+F2"/>
              </a:rPr>
              <a:t>3. First 2 prototypes will be concluded until autumn of 2024 </a:t>
            </a:r>
            <a:r>
              <a:rPr lang="en-US" sz="1800" b="1" i="0" u="none" strike="noStrike" baseline="0" dirty="0">
                <a:latin typeface="CIDFont+F2"/>
              </a:rPr>
              <a:t>| </a:t>
            </a:r>
            <a:r>
              <a:rPr lang="en-US" sz="1800" b="0" i="0" u="none" strike="noStrike" baseline="0" dirty="0">
                <a:latin typeface="CIDFont+F2"/>
              </a:rPr>
              <a:t>4. Revised OERs will be available </a:t>
            </a:r>
            <a:r>
              <a:rPr lang="de-DE" sz="1800" b="0" i="0" u="none" strike="noStrike" baseline="0" dirty="0" err="1">
                <a:latin typeface="CIDFont+F2"/>
              </a:rPr>
              <a:t>until</a:t>
            </a:r>
            <a:r>
              <a:rPr lang="de-DE" sz="1800" b="0" i="0" u="none" strike="noStrike" baseline="0" dirty="0">
                <a:latin typeface="CIDFont+F2"/>
              </a:rPr>
              <a:t> spring </a:t>
            </a:r>
            <a:r>
              <a:rPr lang="de-DE" sz="1800" b="0" i="0" u="none" strike="noStrike" baseline="0" dirty="0" err="1">
                <a:latin typeface="CIDFont+F2"/>
              </a:rPr>
              <a:t>of</a:t>
            </a:r>
            <a:r>
              <a:rPr lang="de-DE" sz="1800" b="0" i="0" u="none" strike="noStrike" baseline="0" dirty="0">
                <a:latin typeface="CIDFont+F2"/>
              </a:rPr>
              <a:t> 2025 </a:t>
            </a:r>
            <a:r>
              <a:rPr lang="de-DE" sz="1800" b="1" i="0" u="none" strike="noStrike" baseline="0" dirty="0">
                <a:latin typeface="CIDFont+F2"/>
              </a:rPr>
              <a:t>|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en-US" sz="1800" b="0" i="0" u="none" strike="noStrike" baseline="0" dirty="0">
                <a:latin typeface="CIDFont+F2"/>
              </a:rPr>
              <a:t>5. 8 further modules have been </a:t>
            </a:r>
            <a:r>
              <a:rPr lang="de-DE" sz="1800" b="0" i="0" u="none" strike="noStrike" baseline="0" dirty="0" err="1">
                <a:latin typeface="CIDFont+F2"/>
              </a:rPr>
              <a:t>piloted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until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summer</a:t>
            </a:r>
            <a:r>
              <a:rPr lang="de-DE" sz="1800" b="0" i="0" u="none" strike="noStrike" baseline="0" dirty="0">
                <a:latin typeface="CIDFont+F2"/>
              </a:rPr>
              <a:t> 2025 </a:t>
            </a:r>
            <a:r>
              <a:rPr lang="de-DE" sz="1800" b="1" i="0" u="none" strike="noStrike" baseline="0" dirty="0">
                <a:latin typeface="CIDFont+F2"/>
              </a:rPr>
              <a:t>|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en-US" sz="1800" b="0" i="0" u="none" strike="noStrike" baseline="0" dirty="0">
                <a:latin typeface="CIDFont+F2"/>
              </a:rPr>
              <a:t>6. </a:t>
            </a:r>
            <a:r>
              <a:rPr lang="en-US" sz="1800" b="0" i="0" u="none" strike="noStrike" baseline="0" dirty="0">
                <a:latin typeface="CIDFont+F1"/>
              </a:rPr>
              <a:t>The 10 new modules are </a:t>
            </a:r>
            <a:r>
              <a:rPr lang="de-DE" sz="1800" b="0" i="0" u="none" strike="noStrike" baseline="0" dirty="0" err="1">
                <a:latin typeface="CIDFont+F1"/>
              </a:rPr>
              <a:t>integrated</a:t>
            </a:r>
            <a:r>
              <a:rPr lang="de-DE" sz="1800" b="0" i="0" u="none" strike="noStrike" baseline="0" dirty="0">
                <a:latin typeface="CIDFont+F1"/>
              </a:rPr>
              <a:t> </a:t>
            </a:r>
            <a:r>
              <a:rPr lang="de-DE" sz="1800" b="0" i="0" u="none" strike="noStrike" baseline="0" dirty="0" err="1">
                <a:latin typeface="CIDFont+F1"/>
              </a:rPr>
              <a:t>into</a:t>
            </a:r>
            <a:r>
              <a:rPr lang="de-DE" sz="1800" b="0" i="0" u="none" strike="noStrike" baseline="0" dirty="0">
                <a:latin typeface="CIDFont+F1"/>
              </a:rPr>
              <a:t> </a:t>
            </a:r>
            <a:r>
              <a:rPr lang="de-DE" sz="1800" b="0" i="0" u="none" strike="noStrike" baseline="0" dirty="0" err="1">
                <a:latin typeface="CIDFont+F1"/>
              </a:rPr>
              <a:t>the</a:t>
            </a:r>
            <a:r>
              <a:rPr lang="de-DE" sz="1800" b="0" i="0" u="none" strike="noStrike" baseline="0" dirty="0">
                <a:latin typeface="CIDFont+F1"/>
              </a:rPr>
              <a:t> </a:t>
            </a:r>
            <a:r>
              <a:rPr lang="de-DE" sz="1800" b="0" i="0" u="none" strike="noStrike" baseline="0" dirty="0" err="1">
                <a:latin typeface="CIDFont+F1"/>
              </a:rPr>
              <a:t>regular</a:t>
            </a:r>
            <a:r>
              <a:rPr lang="de-DE" sz="1800" b="0" i="0" u="none" strike="noStrike" baseline="0" dirty="0">
                <a:latin typeface="CIDFont+F1"/>
              </a:rPr>
              <a:t> </a:t>
            </a:r>
            <a:r>
              <a:rPr lang="de-DE" sz="1800" b="0" i="0" u="none" strike="noStrike" baseline="0" dirty="0" err="1">
                <a:latin typeface="CIDFont+F1"/>
              </a:rPr>
              <a:t>curricula</a:t>
            </a:r>
            <a:r>
              <a:rPr lang="de-DE" sz="1800" b="0" i="0" u="none" strike="noStrike" baseline="0" dirty="0">
                <a:latin typeface="CIDFont+F1"/>
              </a:rPr>
              <a:t> </a:t>
            </a:r>
            <a:r>
              <a:rPr lang="de-DE" sz="1800" b="0" i="0" u="none" strike="noStrike" baseline="0" dirty="0" err="1">
                <a:latin typeface="CIDFont+F1"/>
              </a:rPr>
              <a:t>until</a:t>
            </a:r>
            <a:r>
              <a:rPr lang="de-DE" sz="1800" b="0" i="0" u="none" strike="noStrike" baseline="0" dirty="0">
                <a:latin typeface="CIDFont+F1"/>
              </a:rPr>
              <a:t> </a:t>
            </a:r>
            <a:r>
              <a:rPr lang="de-DE" sz="1800" b="0" i="0" u="none" strike="noStrike" baseline="0" dirty="0" err="1">
                <a:latin typeface="CIDFont+F1"/>
              </a:rPr>
              <a:t>autumn</a:t>
            </a:r>
            <a:r>
              <a:rPr lang="de-DE" sz="1800" b="0" i="0" u="none" strike="noStrike" baseline="0" dirty="0">
                <a:latin typeface="CIDFont+F1"/>
              </a:rPr>
              <a:t> 2025</a:t>
            </a:r>
            <a:endParaRPr lang="en-US" dirty="0"/>
          </a:p>
          <a:p>
            <a:pPr algn="l"/>
            <a:r>
              <a:rPr lang="de-DE" b="1" dirty="0" err="1"/>
              <a:t>Objective</a:t>
            </a:r>
            <a:r>
              <a:rPr lang="de-DE" b="1" dirty="0"/>
              <a:t> 2- </a:t>
            </a:r>
            <a:r>
              <a:rPr lang="de-DE" b="1" dirty="0" err="1"/>
              <a:t>Issues</a:t>
            </a:r>
            <a:r>
              <a:rPr lang="de-DE" b="1" dirty="0"/>
              <a:t> </a:t>
            </a:r>
            <a:r>
              <a:rPr lang="de-DE" b="1" dirty="0" err="1"/>
              <a:t>we</a:t>
            </a:r>
            <a:r>
              <a:rPr lang="de-DE" b="1" dirty="0"/>
              <a:t> </a:t>
            </a:r>
            <a:r>
              <a:rPr lang="de-DE" b="1" dirty="0" err="1"/>
              <a:t>should</a:t>
            </a:r>
            <a:r>
              <a:rPr lang="de-DE" b="1" dirty="0"/>
              <a:t> </a:t>
            </a:r>
            <a:r>
              <a:rPr lang="de-DE" b="1" dirty="0" err="1"/>
              <a:t>try</a:t>
            </a:r>
            <a:r>
              <a:rPr lang="de-DE" b="1" dirty="0"/>
              <a:t> </a:t>
            </a:r>
            <a:r>
              <a:rPr lang="de-DE" b="1" dirty="0" err="1"/>
              <a:t>to</a:t>
            </a:r>
            <a:r>
              <a:rPr lang="de-DE" b="1" dirty="0"/>
              <a:t> perform: </a:t>
            </a:r>
            <a:r>
              <a:rPr lang="de-DE" sz="1800" b="0" i="0" u="none" strike="noStrike" baseline="0" dirty="0">
                <a:latin typeface="CIDFont+F2"/>
              </a:rPr>
              <a:t>1. A </a:t>
            </a:r>
            <a:r>
              <a:rPr lang="de-DE" sz="1800" b="0" i="0" u="none" strike="noStrike" baseline="0" dirty="0" err="1">
                <a:latin typeface="CIDFont+F2"/>
              </a:rPr>
              <a:t>comprehensive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train</a:t>
            </a:r>
            <a:r>
              <a:rPr lang="de-DE" sz="1800" b="0" i="0" u="none" strike="noStrike" baseline="0" dirty="0">
                <a:latin typeface="CIDFont+F2"/>
              </a:rPr>
              <a:t>-</a:t>
            </a:r>
            <a:r>
              <a:rPr lang="de-DE" sz="1800" b="0" i="0" u="none" strike="noStrike" baseline="0" dirty="0" err="1">
                <a:latin typeface="CIDFont+F2"/>
              </a:rPr>
              <a:t>the</a:t>
            </a:r>
            <a:r>
              <a:rPr lang="de-DE" sz="1800" b="0" i="0" u="none" strike="noStrike" baseline="0" dirty="0">
                <a:latin typeface="CIDFont+F2"/>
              </a:rPr>
              <a:t>-trainer </a:t>
            </a:r>
            <a:r>
              <a:rPr lang="de-DE" sz="1800" b="0" i="0" u="none" strike="noStrike" baseline="0" dirty="0" err="1">
                <a:latin typeface="CIDFont+F2"/>
              </a:rPr>
              <a:t>concept</a:t>
            </a:r>
            <a:r>
              <a:rPr lang="de-DE" sz="1800" b="0" i="0" u="none" strike="noStrike" baseline="0" dirty="0">
                <a:latin typeface="CIDFont+F2"/>
              </a:rPr>
              <a:t> and </a:t>
            </a:r>
            <a:r>
              <a:rPr lang="de-DE" sz="1800" b="0" i="0" u="none" strike="noStrike" baseline="0" dirty="0" err="1">
                <a:latin typeface="CIDFont+F2"/>
              </a:rPr>
              <a:t>guidelines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are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available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until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autumn</a:t>
            </a:r>
            <a:r>
              <a:rPr lang="de-DE" sz="1800" b="0" i="0" u="none" strike="noStrike" baseline="0" dirty="0">
                <a:latin typeface="CIDFont+F2"/>
              </a:rPr>
              <a:t> 2023</a:t>
            </a:r>
            <a:r>
              <a:rPr lang="de-DE" sz="1800" b="1" i="0" u="none" strike="noStrike" baseline="0" dirty="0">
                <a:latin typeface="CIDFont+F2"/>
              </a:rPr>
              <a:t> | </a:t>
            </a:r>
            <a:r>
              <a:rPr lang="en-US" sz="1800" b="0" i="0" u="none" strike="noStrike" baseline="0" dirty="0">
                <a:latin typeface="CIDFont+F2"/>
              </a:rPr>
              <a:t>2. </a:t>
            </a:r>
            <a:r>
              <a:rPr lang="en-US" sz="1800" b="0" i="0" u="none" strike="noStrike" baseline="0" dirty="0">
                <a:latin typeface="CIDFont+F5"/>
              </a:rPr>
              <a:t>10 members of the teaching </a:t>
            </a:r>
            <a:r>
              <a:rPr lang="de-DE" sz="1800" b="0" i="0" u="none" strike="noStrike" baseline="0" dirty="0" err="1">
                <a:latin typeface="CIDFont+F5"/>
              </a:rPr>
              <a:t>staff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of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the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Ghanaian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en-US" sz="1800" b="0" i="0" u="none" strike="noStrike" baseline="0" dirty="0">
                <a:latin typeface="CIDFont+F5"/>
              </a:rPr>
              <a:t>universities had a one month stay in Germany to experience </a:t>
            </a:r>
            <a:r>
              <a:rPr lang="de-DE" sz="1800" b="0" i="0" u="none" strike="noStrike" baseline="0" dirty="0" err="1">
                <a:latin typeface="CIDFont+F5"/>
              </a:rPr>
              <a:t>engineering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work</a:t>
            </a:r>
            <a:r>
              <a:rPr lang="de-DE" sz="1800" b="0" i="0" u="none" strike="noStrike" baseline="0" dirty="0">
                <a:latin typeface="CIDFont+F5"/>
              </a:rPr>
              <a:t> in German </a:t>
            </a:r>
            <a:r>
              <a:rPr lang="de-DE" sz="1800" b="0" i="0" u="none" strike="noStrike" baseline="0" dirty="0" err="1">
                <a:latin typeface="CIDFont+F5"/>
              </a:rPr>
              <a:t>companies</a:t>
            </a:r>
            <a:r>
              <a:rPr lang="de-DE" sz="1800" b="0" i="0" u="none" strike="noStrike" baseline="0" dirty="0">
                <a:latin typeface="CIDFont+F5"/>
              </a:rPr>
              <a:t> and </a:t>
            </a:r>
            <a:r>
              <a:rPr lang="de-DE" sz="1800" b="0" i="0" u="none" strike="noStrike" baseline="0" dirty="0" err="1">
                <a:latin typeface="CIDFont+F5"/>
              </a:rPr>
              <a:t>project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teaching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en-US" sz="1800" b="0" i="0" u="none" strike="noStrike" baseline="0" dirty="0" err="1">
                <a:latin typeface="CIDFont+F5"/>
              </a:rPr>
              <a:t>practise</a:t>
            </a:r>
            <a:r>
              <a:rPr lang="en-US" sz="1800" b="0" i="0" u="none" strike="noStrike" baseline="0" dirty="0">
                <a:latin typeface="CIDFont+F5"/>
              </a:rPr>
              <a:t> at the TU Berlin until </a:t>
            </a:r>
            <a:r>
              <a:rPr lang="de-DE" sz="1800" b="0" i="0" u="none" strike="noStrike" baseline="0" dirty="0" err="1">
                <a:latin typeface="CIDFont+F5"/>
              </a:rPr>
              <a:t>summer</a:t>
            </a:r>
            <a:r>
              <a:rPr lang="de-DE" sz="1800" b="0" i="0" u="none" strike="noStrike" baseline="0" dirty="0">
                <a:latin typeface="CIDFont+F5"/>
              </a:rPr>
              <a:t> 2024 </a:t>
            </a:r>
            <a:r>
              <a:rPr lang="de-DE" sz="1800" b="1" i="0" u="none" strike="noStrike" baseline="0" dirty="0">
                <a:latin typeface="CIDFont+F5"/>
              </a:rPr>
              <a:t>| </a:t>
            </a:r>
            <a:r>
              <a:rPr lang="en-US" sz="1800" b="0" i="0" u="none" strike="noStrike" baseline="0" dirty="0">
                <a:latin typeface="CIDFont+F2"/>
              </a:rPr>
              <a:t>3. </a:t>
            </a:r>
            <a:r>
              <a:rPr lang="en-US" sz="1800" b="0" i="0" u="none" strike="noStrike" baseline="0" dirty="0">
                <a:latin typeface="CIDFont+F5"/>
              </a:rPr>
              <a:t>A total of 20 professors / lecturers have been trained in </a:t>
            </a:r>
            <a:r>
              <a:rPr lang="de-DE" sz="1800" b="0" i="0" u="none" strike="noStrike" baseline="0" dirty="0" err="1">
                <a:latin typeface="CIDFont+F5"/>
              </a:rPr>
              <a:t>the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new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teaching</a:t>
            </a:r>
            <a:r>
              <a:rPr lang="de-DE" sz="1800" b="0" i="0" u="none" strike="noStrike" baseline="0" dirty="0">
                <a:latin typeface="CIDFont+F5"/>
              </a:rPr>
              <a:t>/</a:t>
            </a:r>
            <a:r>
              <a:rPr lang="de-DE" sz="1800" b="0" i="0" u="none" strike="noStrike" baseline="0" dirty="0" err="1">
                <a:latin typeface="CIDFont+F5"/>
              </a:rPr>
              <a:t>learning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formats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until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autumn</a:t>
            </a:r>
            <a:r>
              <a:rPr lang="de-DE" sz="1800" b="0" i="0" u="none" strike="noStrike" baseline="0" dirty="0">
                <a:latin typeface="CIDFont+F5"/>
              </a:rPr>
              <a:t> 2024 </a:t>
            </a:r>
            <a:r>
              <a:rPr lang="de-DE" sz="1800" b="1" i="0" u="none" strike="noStrike" baseline="0" dirty="0">
                <a:latin typeface="CIDFont+F5"/>
              </a:rPr>
              <a:t>| </a:t>
            </a:r>
            <a:r>
              <a:rPr lang="en-US" sz="1800" b="0" i="0" u="none" strike="noStrike" baseline="0" dirty="0">
                <a:latin typeface="CIDFont+F2"/>
              </a:rPr>
              <a:t>4. </a:t>
            </a:r>
            <a:r>
              <a:rPr lang="en-US" sz="1800" b="0" i="0" u="none" strike="noStrike" baseline="0" dirty="0">
                <a:latin typeface="CIDFont+F5"/>
              </a:rPr>
              <a:t>The teaching / learning process in the 10 new modules has </a:t>
            </a:r>
            <a:r>
              <a:rPr lang="de-DE" sz="1800" b="0" i="0" u="none" strike="noStrike" baseline="0" dirty="0" err="1">
                <a:latin typeface="CIDFont+F5"/>
              </a:rPr>
              <a:t>been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accompanied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by</a:t>
            </a:r>
            <a:r>
              <a:rPr lang="de-DE" sz="1800" b="0" i="0" u="none" strike="noStrike" baseline="0" dirty="0">
                <a:latin typeface="CIDFont+F5"/>
              </a:rPr>
              <a:t> a </a:t>
            </a:r>
            <a:r>
              <a:rPr lang="de-DE" sz="1800" b="0" i="0" u="none" strike="noStrike" baseline="0" dirty="0" err="1">
                <a:latin typeface="CIDFont+F5"/>
              </a:rPr>
              <a:t>coaching</a:t>
            </a:r>
            <a:r>
              <a:rPr lang="de-DE" sz="1800" b="0" i="0" u="none" strike="noStrike" baseline="0" dirty="0">
                <a:latin typeface="CIDFont+F5"/>
              </a:rPr>
              <a:t> and </a:t>
            </a:r>
            <a:r>
              <a:rPr lang="de-DE" sz="1800" b="0" i="0" u="none" strike="noStrike" baseline="0" dirty="0" err="1">
                <a:latin typeface="CIDFont+F5"/>
              </a:rPr>
              <a:t>has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been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evaluated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until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autumn</a:t>
            </a:r>
            <a:r>
              <a:rPr lang="de-DE" sz="1800" b="0" i="0" u="none" strike="noStrike" baseline="0" dirty="0">
                <a:latin typeface="CIDFont+F5"/>
              </a:rPr>
              <a:t> 2025 </a:t>
            </a:r>
          </a:p>
          <a:p>
            <a:pPr algn="l"/>
            <a:r>
              <a:rPr lang="de-DE" b="1" dirty="0" err="1"/>
              <a:t>Objective</a:t>
            </a:r>
            <a:r>
              <a:rPr lang="de-DE" b="1" dirty="0"/>
              <a:t> 3- </a:t>
            </a:r>
            <a:r>
              <a:rPr lang="de-DE" b="1" dirty="0" err="1"/>
              <a:t>Issues</a:t>
            </a:r>
            <a:r>
              <a:rPr lang="de-DE" b="1" dirty="0"/>
              <a:t> </a:t>
            </a:r>
            <a:r>
              <a:rPr lang="de-DE" b="1" dirty="0" err="1"/>
              <a:t>we</a:t>
            </a:r>
            <a:r>
              <a:rPr lang="de-DE" b="1" dirty="0"/>
              <a:t> </a:t>
            </a:r>
            <a:r>
              <a:rPr lang="de-DE" b="1" dirty="0" err="1"/>
              <a:t>should</a:t>
            </a:r>
            <a:r>
              <a:rPr lang="de-DE" b="1" dirty="0"/>
              <a:t> </a:t>
            </a:r>
            <a:r>
              <a:rPr lang="de-DE" b="1" dirty="0" err="1"/>
              <a:t>try</a:t>
            </a:r>
            <a:r>
              <a:rPr lang="de-DE" b="1" dirty="0"/>
              <a:t> </a:t>
            </a:r>
            <a:r>
              <a:rPr lang="de-DE" b="1" dirty="0" err="1"/>
              <a:t>to</a:t>
            </a:r>
            <a:r>
              <a:rPr lang="de-DE" b="1" dirty="0"/>
              <a:t> perform: </a:t>
            </a:r>
            <a:r>
              <a:rPr lang="en-US" b="0" dirty="0"/>
              <a:t>1. 10 companies for the “Council for Education and Renewable Energies” have been identified and declared their willingness to contribute until spring 2023 </a:t>
            </a:r>
            <a:r>
              <a:rPr lang="en-US" b="1" dirty="0"/>
              <a:t>| </a:t>
            </a:r>
            <a:r>
              <a:rPr lang="en-US" b="0" dirty="0"/>
              <a:t>2. 10 other members of the network have been identified and declared their willingness to contribute until summer 2023 </a:t>
            </a:r>
            <a:r>
              <a:rPr lang="en-US" b="1" dirty="0"/>
              <a:t>| </a:t>
            </a:r>
            <a:r>
              <a:rPr lang="en-US" b="0" dirty="0"/>
              <a:t>3. Network members are actively participating in mutual visits to Ghana and Germany until spring 2023 </a:t>
            </a:r>
            <a:r>
              <a:rPr lang="en-US" b="1" dirty="0"/>
              <a:t>| </a:t>
            </a:r>
            <a:r>
              <a:rPr lang="en-US" b="0" dirty="0"/>
              <a:t>4. 20 network members participated in the needs </a:t>
            </a:r>
            <a:r>
              <a:rPr lang="de-DE" sz="1800" b="0" i="0" u="none" strike="noStrike" baseline="0" dirty="0" err="1">
                <a:latin typeface="CIDFont+F2"/>
              </a:rPr>
              <a:t>analysis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until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summer</a:t>
            </a:r>
            <a:r>
              <a:rPr lang="de-DE" sz="1800" b="0" i="0" u="none" strike="noStrike" baseline="0" dirty="0">
                <a:latin typeface="CIDFont+F2"/>
              </a:rPr>
              <a:t> 2023</a:t>
            </a:r>
            <a:endParaRPr lang="de-DE" b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5D0C71-324D-4DB9-A713-6ADF96CF4169}" type="slidenum">
              <a:rPr lang="de-DE" altLang="de-DE" smtClean="0"/>
              <a:pPr/>
              <a:t>7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712727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1.png"/><Relationship Id="rId7" Type="http://schemas.openxmlformats.org/officeDocument/2006/relationships/image" Target="../media/image6.jp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emf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jp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A77327CD-0D55-1D87-A9F4-020C147DFFD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9750" y="4910138"/>
            <a:ext cx="8061325" cy="381000"/>
          </a:xfr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r>
              <a:rPr lang="de-DE" altLang="de-DE" noProof="0"/>
              <a:t>Mastertitelformat bearbeiten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E5DB3040-CF45-6E56-A506-9AF670863FE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9750" y="5659438"/>
            <a:ext cx="8061325" cy="279400"/>
          </a:xfrm>
        </p:spPr>
        <p:txBody>
          <a:bodyPr anchor="b">
            <a:spAutoFit/>
          </a:bodyPr>
          <a:lstStyle>
            <a:lvl1pPr marL="0" indent="0"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altLang="de-DE" noProof="0"/>
              <a:t>Master-Untertitelformat bearbeiten</a:t>
            </a:r>
          </a:p>
        </p:txBody>
      </p:sp>
      <p:sp>
        <p:nvSpPr>
          <p:cNvPr id="4104" name="Line 8">
            <a:extLst>
              <a:ext uri="{FF2B5EF4-FFF2-40B4-BE49-F238E27FC236}">
                <a16:creationId xmlns:a16="http://schemas.microsoft.com/office/drawing/2014/main" id="{6EBD477F-CD6C-2AD6-4521-35DE55AAA96E}"/>
              </a:ext>
            </a:extLst>
          </p:cNvPr>
          <p:cNvSpPr>
            <a:spLocks noChangeShapeType="1"/>
          </p:cNvSpPr>
          <p:nvPr/>
        </p:nvSpPr>
        <p:spPr bwMode="auto">
          <a:xfrm>
            <a:off x="539750" y="6135688"/>
            <a:ext cx="8061325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pic>
        <p:nvPicPr>
          <p:cNvPr id="4105" name="Picture 9">
            <a:extLst>
              <a:ext uri="{FF2B5EF4-FFF2-40B4-BE49-F238E27FC236}">
                <a16:creationId xmlns:a16="http://schemas.microsoft.com/office/drawing/2014/main" id="{007C290D-ADB5-9689-CDA2-A3C442F373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02392"/>
            <a:ext cx="1868835" cy="1043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5AEEF72B-9BFE-B48C-61CF-6C66D71340F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1" t="3214" r="6296" b="4826"/>
          <a:stretch/>
        </p:blipFill>
        <p:spPr>
          <a:xfrm>
            <a:off x="3911402" y="1619589"/>
            <a:ext cx="1298114" cy="1714199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29CBA4B6-5B60-DDE1-0EEB-9654CADF551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3709787"/>
            <a:ext cx="1611433" cy="610833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0A6366E4-5635-49D0-D725-AF290B017E4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2719504"/>
            <a:ext cx="1080120" cy="430834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CB49346F-28BE-B5E5-378A-9E9316750F8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258" y="122463"/>
            <a:ext cx="1080120" cy="1452761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EC490BE3-B8D9-405F-58D7-521FA9056B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4" b="8115"/>
          <a:stretch/>
        </p:blipFill>
        <p:spPr>
          <a:xfrm>
            <a:off x="5209516" y="3644742"/>
            <a:ext cx="1868835" cy="728270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C898B158-B951-B514-7331-B1074815FF3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22" y="44624"/>
            <a:ext cx="1080120" cy="1608440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CE929D6B-2069-C8AD-8832-8963E278E52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462978"/>
            <a:ext cx="1842676" cy="799754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457A49D0-8BFC-F052-AD7A-4D81CEBE297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269" y="1463532"/>
            <a:ext cx="731051" cy="799200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846F7B4F-AC17-9167-57FF-AC58D95728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/>
          <a:srcRect l="2620" t="3224"/>
          <a:stretch/>
        </p:blipFill>
        <p:spPr>
          <a:xfrm>
            <a:off x="6516216" y="2535044"/>
            <a:ext cx="1794662" cy="799754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16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C1B9B7-32F2-D661-0F4E-DE9BF44E5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4FBE9EE-3E72-9A1C-EA85-8BBC23C863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4A45FF0-2D57-63DB-ACEC-83F52BDA50C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5415FDC-4D38-BDCB-8DF9-626649F9D94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796D985A-F7F1-440F-87DD-29EFACEB934F}" type="slidenum">
              <a:rPr lang="de-DE" altLang="de-DE" smtClean="0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81855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652744-AE89-EAF8-76FC-7ED1E11F5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F2C6503-CA50-A50C-6D69-4CFFC1A6CC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76728B6-3759-D1A5-D4F1-F506D6E5D6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0F57448-7AF1-FDC6-1DE4-18374A7EECD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BCCBC5A0-DEF5-4A3D-A1FF-A88DDE797A44}" type="slidenum">
              <a:rPr lang="de-DE" altLang="de-DE" smtClean="0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695283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1A0C2B-CB41-E442-D3FE-E741C43CF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E17C975-E867-0CA0-3CC0-1722ED56FF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924050"/>
            <a:ext cx="3954463" cy="40671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A4B3A1C-6007-4702-80B7-1692BFA78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6613" y="1924050"/>
            <a:ext cx="3954462" cy="40671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979CE58-4D55-C2AF-2AD0-3B55225CEDF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A3B136F-3D12-50DA-9694-8B576B1FF7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BE402F5B-2C9F-4234-B9CA-8F3C0EEB32F4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592082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99EFCF-6C8A-0FFC-A31E-7AEF00EDC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CD850C8-2BDC-9D87-55C7-C09DBF3EF4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E9280B1-BAB5-A5B8-6E49-AE4A7BBA1A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53B4194-8C2B-9CCC-577E-E251939100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F692418-A8D4-81A1-C734-C5F41CAB2A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9F853DA9-7A46-DEAB-9C7C-F64D604AD9E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4B45D8B5-C7D5-FD53-27F1-D8C2E0A4E6B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202E761C-B5CF-4E54-8B86-5CDC92902746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887276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DC7EBF-9C08-A835-A8CF-1BFDEAB0A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92ECA71-DEF5-0719-00EA-0BEE07FD60D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70A1138-9256-1BBA-AC49-4A7844D8ECD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885DA531-4681-4F69-AD06-B3CDB23497E1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9329522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410727FD-0925-513F-94EF-88582ED914F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78768AA1-70C2-14AA-1A04-D5FBEEC4EBC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EFC34A12-35CE-4FF5-B898-5BD0C06D27BE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7561777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951539-0C02-A870-687A-4A74ECC8A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CA8DCA9-523D-7D19-357E-E15CCE7B9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E627FC5-A209-714E-F87F-EDBCE7E31D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F005662-6C7D-2403-C356-583D4C7AE76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AEE7947-5486-D8D8-5F4C-77E5AC89FB1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4BB7C7D3-D536-467C-8607-84FF8C18DD67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4280903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E6E45A-CFE6-C09E-3EF8-006802DB5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9F7B3D69-C1EB-CE02-8962-A00E0E6B66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400760A-6A0A-A0D7-DE93-3BDD9F87F8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E694488-2000-4C90-35B4-3256C00652F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82E24D3-F140-1950-4B14-34AAF5915C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E70F104D-0ECA-46FB-A56F-230B11D89BEE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36175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5018F5-0937-7FE9-25B2-B8220903A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4B7F97C-6AB0-9F6F-4C1C-0EF9B94E7F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A82BD33-B778-217C-36F1-B7C95B29C1F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34B051E-EF39-A09A-5101-A1BE57F7617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CB4A856B-C859-48F6-88E3-69C9EB8423D7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254919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E45F613D-AD3C-D582-63E0-BAF631C7B0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86538" y="1357313"/>
            <a:ext cx="2014537" cy="4633912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BEA0A64-A314-B13A-D4CF-61CCEDB3C6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39750" y="1357313"/>
            <a:ext cx="5894388" cy="4633912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C58FEB4-17D4-1C93-88FF-F98FD2B9F6A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254112C-2E85-B954-BEA9-6DB21D9F6AD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600E7582-A898-443C-9210-FD148410720C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99553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5FC916D-9AED-9388-9ADD-69F5F45E5C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1357313"/>
            <a:ext cx="806132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 durch Klicken hinzufügen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FE62E24-AD50-47A4-3F9C-69B3813050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39750" y="1924050"/>
            <a:ext cx="8061325" cy="406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 durck Klicken hinzufügen</a:t>
            </a:r>
          </a:p>
          <a:p>
            <a:pPr lvl="1"/>
            <a:r>
              <a:rPr lang="de-DE" altLang="de-DE"/>
              <a:t>Xxx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558EC53-48D4-E6C1-868D-A49C4F05F4A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39750" y="6372225"/>
            <a:ext cx="6624638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1000" b="1">
                <a:solidFill>
                  <a:schemeClr val="accent1"/>
                </a:solidFill>
              </a:defRPr>
            </a:lvl1pPr>
          </a:lstStyle>
          <a:p>
            <a:r>
              <a:rPr lang="de-DE" altLang="de-DE" dirty="0"/>
              <a:t>Titel </a:t>
            </a:r>
            <a:r>
              <a:rPr lang="de-DE" altLang="de-DE" dirty="0" err="1"/>
              <a:t>of</a:t>
            </a:r>
            <a:r>
              <a:rPr lang="de-DE" altLang="de-DE" dirty="0"/>
              <a:t> </a:t>
            </a:r>
            <a:r>
              <a:rPr lang="de-DE" altLang="de-DE" dirty="0" err="1"/>
              <a:t>presentation</a:t>
            </a:r>
            <a:r>
              <a:rPr lang="de-DE" altLang="de-DE" b="0" dirty="0"/>
              <a:t>|</a:t>
            </a:r>
            <a:r>
              <a:rPr lang="de-DE" altLang="de-DE" dirty="0"/>
              <a:t> </a:t>
            </a:r>
            <a:r>
              <a:rPr lang="de-DE" altLang="de-DE" b="0" dirty="0"/>
              <a:t>Name | Event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B0ADCF8-4F86-2A76-AEE8-40EED48BC15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39750" y="6557963"/>
            <a:ext cx="6624638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de-DE" altLang="de-DE" dirty="0"/>
              <a:t>Page </a:t>
            </a:r>
            <a:fld id="{43356BE0-3B32-415A-86E2-4B8861AC1F6F}" type="slidenum">
              <a:rPr lang="de-DE" altLang="de-DE" smtClean="0"/>
              <a:pPr/>
              <a:t>‹Nr.›</a:t>
            </a:fld>
            <a:endParaRPr lang="de-DE" altLang="de-DE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3122ACF6-2FB5-B9EF-9091-E2AA7E227E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1" t="3214" r="6296" b="4826"/>
          <a:stretch/>
        </p:blipFill>
        <p:spPr>
          <a:xfrm>
            <a:off x="7884367" y="24114"/>
            <a:ext cx="1229295" cy="162332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2pPr>
      <a:lvl3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3pPr>
      <a:lvl4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4pPr>
      <a:lvl5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5pPr>
      <a:lvl6pPr marL="4572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6pPr>
      <a:lvl7pPr marL="9144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7pPr>
      <a:lvl8pPr marL="13716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8pPr>
      <a:lvl9pPr marL="18288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lnSpc>
          <a:spcPts val="2200"/>
        </a:lnSpc>
        <a:spcBef>
          <a:spcPct val="0"/>
        </a:spcBef>
        <a:spcAft>
          <a:spcPct val="0"/>
        </a:spcAft>
        <a:defRPr sz="1400" kern="1200">
          <a:solidFill>
            <a:srgbClr val="000000"/>
          </a:solidFill>
          <a:latin typeface="+mn-lt"/>
          <a:ea typeface="+mn-ea"/>
          <a:cs typeface="+mn-cs"/>
        </a:defRPr>
      </a:lvl1pPr>
      <a:lvl2pPr marL="784225" indent="-244475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400" kern="1200">
          <a:solidFill>
            <a:srgbClr val="000000"/>
          </a:solidFill>
          <a:latin typeface="+mn-lt"/>
          <a:ea typeface="+mn-ea"/>
          <a:cs typeface="+mn-cs"/>
        </a:defRPr>
      </a:lvl2pPr>
      <a:lvl3pPr marL="1192213" indent="-228600" algn="l" rtl="0" eaLnBrk="1" fontAlgn="base" hangingPunct="1">
        <a:spcBef>
          <a:spcPct val="20000"/>
        </a:spcBef>
        <a:spcAft>
          <a:spcPct val="0"/>
        </a:spcAft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3" Type="http://schemas.openxmlformats.org/officeDocument/2006/relationships/image" Target="../media/image12.jpeg"/><Relationship Id="rId7" Type="http://schemas.openxmlformats.org/officeDocument/2006/relationships/image" Target="../media/image5.png"/><Relationship Id="rId12" Type="http://schemas.microsoft.com/office/2007/relationships/diagramDrawing" Target="../diagrams/drawing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11.png"/><Relationship Id="rId11" Type="http://schemas.openxmlformats.org/officeDocument/2006/relationships/diagramColors" Target="../diagrams/colors1.xml"/><Relationship Id="rId5" Type="http://schemas.openxmlformats.org/officeDocument/2006/relationships/image" Target="../media/image13.jpeg"/><Relationship Id="rId10" Type="http://schemas.openxmlformats.org/officeDocument/2006/relationships/diagramQuickStyle" Target="../diagrams/quickStyle1.xml"/><Relationship Id="rId4" Type="http://schemas.openxmlformats.org/officeDocument/2006/relationships/image" Target="../media/image7.jpg"/><Relationship Id="rId9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image" Target="../media/image11.png"/><Relationship Id="rId5" Type="http://schemas.openxmlformats.org/officeDocument/2006/relationships/image" Target="../media/image13.jpeg"/><Relationship Id="rId4" Type="http://schemas.openxmlformats.org/officeDocument/2006/relationships/image" Target="../media/image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image" Target="../media/image11.png"/><Relationship Id="rId5" Type="http://schemas.openxmlformats.org/officeDocument/2006/relationships/image" Target="../media/image13.jpeg"/><Relationship Id="rId4" Type="http://schemas.openxmlformats.org/officeDocument/2006/relationships/image" Target="../media/image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image" Target="../media/image11.png"/><Relationship Id="rId5" Type="http://schemas.openxmlformats.org/officeDocument/2006/relationships/image" Target="../media/image13.jpeg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B27847B5-9543-7320-064A-4942A55B2FD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9750" y="4547858"/>
            <a:ext cx="8061325" cy="743280"/>
          </a:xfrm>
        </p:spPr>
        <p:txBody>
          <a:bodyPr/>
          <a:lstStyle/>
          <a:p>
            <a:r>
              <a:rPr lang="de-DE" altLang="de-DE" dirty="0"/>
              <a:t>Professional Education </a:t>
            </a:r>
            <a:r>
              <a:rPr lang="de-DE" altLang="de-DE" dirty="0" err="1"/>
              <a:t>for</a:t>
            </a:r>
            <a:r>
              <a:rPr lang="de-DE" altLang="de-DE" dirty="0"/>
              <a:t> </a:t>
            </a:r>
            <a:r>
              <a:rPr lang="en-GB" altLang="de-DE" dirty="0"/>
              <a:t>Renewable</a:t>
            </a:r>
            <a:r>
              <a:rPr lang="de-DE" altLang="de-DE" dirty="0"/>
              <a:t> Energies in Ghana - </a:t>
            </a:r>
            <a:r>
              <a:rPr lang="de-DE" altLang="de-DE" dirty="0" err="1"/>
              <a:t>ProREG</a:t>
            </a:r>
            <a:endParaRPr lang="de-DE" altLang="de-DE" dirty="0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34839C7B-8971-5599-A8F3-8B6A73399C5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9750" y="5686397"/>
            <a:ext cx="8061325" cy="252441"/>
          </a:xfrm>
        </p:spPr>
        <p:txBody>
          <a:bodyPr/>
          <a:lstStyle/>
          <a:p>
            <a:r>
              <a:rPr lang="en-GB" altLang="de-DE" dirty="0"/>
              <a:t>Andrea Ruiz | TU Berlin | Needs Analysis – Industry, Feb 2023</a:t>
            </a:r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CA7C5822-CBF2-D18B-BF27-9A60A864BF30}"/>
              </a:ext>
            </a:extLst>
          </p:cNvPr>
          <p:cNvGrpSpPr/>
          <p:nvPr/>
        </p:nvGrpSpPr>
        <p:grpSpPr>
          <a:xfrm>
            <a:off x="5580112" y="6051032"/>
            <a:ext cx="3240360" cy="813912"/>
            <a:chOff x="5580112" y="6051032"/>
            <a:chExt cx="3240360" cy="813912"/>
          </a:xfrm>
        </p:grpSpPr>
        <p:pic>
          <p:nvPicPr>
            <p:cNvPr id="4" name="Grafik 3">
              <a:extLst>
                <a:ext uri="{FF2B5EF4-FFF2-40B4-BE49-F238E27FC236}">
                  <a16:creationId xmlns:a16="http://schemas.microsoft.com/office/drawing/2014/main" id="{C97BF26C-FBDC-22DA-05E2-1C26C10AC0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2" name="Textfeld 1">
              <a:extLst>
                <a:ext uri="{FF2B5EF4-FFF2-40B4-BE49-F238E27FC236}">
                  <a16:creationId xmlns:a16="http://schemas.microsoft.com/office/drawing/2014/main" id="{E4A99E6A-CF36-101A-655C-2A925493E886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</a:t>
              </a:r>
              <a:r>
                <a:rPr lang="de-DE" dirty="0"/>
                <a:t> </a:t>
              </a:r>
              <a:r>
                <a:rPr lang="de-DE" dirty="0" err="1"/>
                <a:t>by</a:t>
              </a:r>
              <a:endParaRPr lang="de-DE" dirty="0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F5EBD641-7A85-2E6E-EF3F-4ACC91FC367B}"/>
              </a:ext>
            </a:extLst>
          </p:cNvPr>
          <p:cNvGrpSpPr/>
          <p:nvPr/>
        </p:nvGrpSpPr>
        <p:grpSpPr>
          <a:xfrm>
            <a:off x="8172256" y="2687062"/>
            <a:ext cx="845840" cy="1308786"/>
            <a:chOff x="6971304" y="4307944"/>
            <a:chExt cx="845840" cy="1308786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D3DBA98D-85B3-828F-4790-28A6E4FA6E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6824" y="4307944"/>
              <a:ext cx="694800" cy="1034648"/>
            </a:xfrm>
            <a:prstGeom prst="rect">
              <a:avLst/>
            </a:prstGeom>
          </p:spPr>
        </p:pic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833DB066-243F-DAE9-82C0-EDBBE4A2F5F1}"/>
                </a:ext>
              </a:extLst>
            </p:cNvPr>
            <p:cNvSpPr txBox="1"/>
            <p:nvPr/>
          </p:nvSpPr>
          <p:spPr>
            <a:xfrm>
              <a:off x="6971304" y="5339731"/>
              <a:ext cx="84584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KNUST</a:t>
              </a:r>
              <a:endParaRPr lang="de-DE" dirty="0"/>
            </a:p>
          </p:txBody>
        </p:sp>
      </p:grpSp>
      <p:pic>
        <p:nvPicPr>
          <p:cNvPr id="6" name="Picture 7" descr="TU_Logo_lang_RGB_rot_PPT-2">
            <a:extLst>
              <a:ext uri="{FF2B5EF4-FFF2-40B4-BE49-F238E27FC236}">
                <a16:creationId xmlns:a16="http://schemas.microsoft.com/office/drawing/2014/main" id="{7C92D2A1-A354-959E-8E36-1E80DC3482B6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9671" y="5553048"/>
            <a:ext cx="13684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131678C-4C24-41D3-1021-9B0A71051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List of companies interviewed during exploratory trip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8AFFD6B-9565-28D9-4ED2-628ECE074FC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endParaRPr lang="en-US" sz="1600" dirty="0"/>
          </a:p>
          <a:p>
            <a:endParaRPr lang="en-US" sz="1600" dirty="0"/>
          </a:p>
        </p:txBody>
      </p:sp>
      <p:sp>
        <p:nvSpPr>
          <p:cNvPr id="14" name="Inhaltsplatzhalter 13">
            <a:extLst>
              <a:ext uri="{FF2B5EF4-FFF2-40B4-BE49-F238E27FC236}">
                <a16:creationId xmlns:a16="http://schemas.microsoft.com/office/drawing/2014/main" id="{CE9B4BB8-71E7-F049-D3A4-BAA979A7ED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9750" y="1924050"/>
            <a:ext cx="8061325" cy="4067175"/>
          </a:xfrm>
        </p:spPr>
        <p:txBody>
          <a:bodyPr/>
          <a:lstStyle/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de-DE" sz="2000" dirty="0"/>
              <a:t>Energy </a:t>
            </a:r>
            <a:r>
              <a:rPr lang="de-DE" sz="2000" dirty="0" err="1"/>
              <a:t>Commission</a:t>
            </a:r>
            <a:r>
              <a:rPr lang="de-DE" sz="2000" dirty="0"/>
              <a:t> 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de-DE" sz="2000" dirty="0"/>
              <a:t>Stella Futura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de-DE" sz="2000" dirty="0" err="1"/>
              <a:t>Minagie</a:t>
            </a:r>
            <a:endParaRPr lang="de-DE" sz="2000" dirty="0"/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de-DE" sz="2000" dirty="0"/>
              <a:t>Bui Power Authority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de-DE" sz="2000" dirty="0" err="1"/>
              <a:t>Greentech</a:t>
            </a:r>
            <a:r>
              <a:rPr lang="de-DE" sz="2000" dirty="0"/>
              <a:t> Ghana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endParaRPr lang="de-DE" sz="2000" dirty="0"/>
          </a:p>
        </p:txBody>
      </p:sp>
      <p:sp>
        <p:nvSpPr>
          <p:cNvPr id="22" name="Fußzeilenplatzhalter 3">
            <a:extLst>
              <a:ext uri="{FF2B5EF4-FFF2-40B4-BE49-F238E27FC236}">
                <a16:creationId xmlns:a16="http://schemas.microsoft.com/office/drawing/2014/main" id="{1B44C173-C6A5-4BBC-DC9F-90F152A16DF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39750" y="6357959"/>
            <a:ext cx="6624638" cy="152400"/>
          </a:xfrm>
        </p:spPr>
        <p:txBody>
          <a:bodyPr/>
          <a:lstStyle/>
          <a:p>
            <a:r>
              <a:rPr lang="en-GB" altLang="de-DE" dirty="0"/>
              <a:t>Needs Analysis </a:t>
            </a:r>
            <a:r>
              <a:rPr lang="en-GB" altLang="de-DE" b="0" dirty="0"/>
              <a:t>|</a:t>
            </a:r>
            <a:r>
              <a:rPr lang="en-GB" altLang="de-DE" dirty="0"/>
              <a:t> </a:t>
            </a:r>
            <a:r>
              <a:rPr lang="en-GB" altLang="de-DE" b="0" dirty="0"/>
              <a:t>Andrea Ruiz | Feb 2023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A9E3588-83AA-F625-50A0-79F2B2984C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/>
              <a:t>Page </a:t>
            </a:r>
            <a:fld id="{796D985A-F7F1-440F-87DD-29EFACEB934F}" type="slidenum">
              <a:rPr lang="de-DE" altLang="de-DE" smtClean="0"/>
              <a:pPr/>
              <a:t>2</a:t>
            </a:fld>
            <a:endParaRPr lang="de-DE" altLang="de-DE" dirty="0"/>
          </a:p>
        </p:txBody>
      </p:sp>
      <p:pic>
        <p:nvPicPr>
          <p:cNvPr id="7" name="Picture 23" descr="TU_130227_PPT_Bild-Aussicht_Streifen">
            <a:extLst>
              <a:ext uri="{FF2B5EF4-FFF2-40B4-BE49-F238E27FC236}">
                <a16:creationId xmlns:a16="http://schemas.microsoft.com/office/drawing/2014/main" id="{F3C03787-4529-BBB9-4EB7-2BEB4979CE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9750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4E4B407A-0775-41FB-A19B-87F7EDB59C67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76B45AD7-D888-D41F-1DC0-9A483336B61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857A41FA-DE02-2E12-B378-82502D9B30DD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</a:t>
              </a:r>
              <a:r>
                <a:rPr lang="de-DE" dirty="0"/>
                <a:t> </a:t>
              </a:r>
              <a:r>
                <a:rPr lang="de-DE" dirty="0" err="1"/>
                <a:t>by</a:t>
              </a:r>
              <a:endParaRPr lang="de-DE" dirty="0"/>
            </a:p>
          </p:txBody>
        </p:sp>
      </p:grp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89C637D9-3F7B-641C-F866-89A1FFBD60CC}"/>
              </a:ext>
            </a:extLst>
          </p:cNvPr>
          <p:cNvGrpSpPr/>
          <p:nvPr/>
        </p:nvGrpSpPr>
        <p:grpSpPr>
          <a:xfrm>
            <a:off x="8254232" y="4307944"/>
            <a:ext cx="693686" cy="1192743"/>
            <a:chOff x="5076056" y="4858707"/>
            <a:chExt cx="693686" cy="1192743"/>
          </a:xfrm>
        </p:grpSpPr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16243A7C-289E-827A-D7CC-1A6DCF7AF47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6056" y="4858707"/>
              <a:ext cx="693686" cy="933008"/>
            </a:xfrm>
            <a:prstGeom prst="rect">
              <a:avLst/>
            </a:prstGeom>
          </p:spPr>
        </p:pic>
        <p:sp>
          <p:nvSpPr>
            <p:cNvPr id="17" name="Textfeld 16">
              <a:extLst>
                <a:ext uri="{FF2B5EF4-FFF2-40B4-BE49-F238E27FC236}">
                  <a16:creationId xmlns:a16="http://schemas.microsoft.com/office/drawing/2014/main" id="{E933E3FA-3A4D-F5B7-3253-A1D8D01DF039}"/>
                </a:ext>
              </a:extLst>
            </p:cNvPr>
            <p:cNvSpPr txBox="1"/>
            <p:nvPr/>
          </p:nvSpPr>
          <p:spPr>
            <a:xfrm>
              <a:off x="5092964" y="5774451"/>
              <a:ext cx="64807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UENR</a:t>
              </a:r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17525993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F5EBD641-7A85-2E6E-EF3F-4ACC91FC367B}"/>
              </a:ext>
            </a:extLst>
          </p:cNvPr>
          <p:cNvGrpSpPr/>
          <p:nvPr/>
        </p:nvGrpSpPr>
        <p:grpSpPr>
          <a:xfrm>
            <a:off x="8172256" y="2687062"/>
            <a:ext cx="845840" cy="1308786"/>
            <a:chOff x="6971304" y="4307944"/>
            <a:chExt cx="845840" cy="1308786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D3DBA98D-85B3-828F-4790-28A6E4FA6E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6824" y="4307944"/>
              <a:ext cx="694800" cy="1034648"/>
            </a:xfrm>
            <a:prstGeom prst="rect">
              <a:avLst/>
            </a:prstGeom>
          </p:spPr>
        </p:pic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833DB066-243F-DAE9-82C0-EDBBE4A2F5F1}"/>
                </a:ext>
              </a:extLst>
            </p:cNvPr>
            <p:cNvSpPr txBox="1"/>
            <p:nvPr/>
          </p:nvSpPr>
          <p:spPr>
            <a:xfrm>
              <a:off x="6971304" y="5339731"/>
              <a:ext cx="84584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KNUST</a:t>
              </a:r>
              <a:endParaRPr lang="de-DE" dirty="0"/>
            </a:p>
          </p:txBody>
        </p:sp>
      </p:grpSp>
      <p:pic>
        <p:nvPicPr>
          <p:cNvPr id="6" name="Picture 7" descr="TU_Logo_lang_RGB_rot_PPT-2">
            <a:extLst>
              <a:ext uri="{FF2B5EF4-FFF2-40B4-BE49-F238E27FC236}">
                <a16:creationId xmlns:a16="http://schemas.microsoft.com/office/drawing/2014/main" id="{7C92D2A1-A354-959E-8E36-1E80DC3482B6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9671" y="5553048"/>
            <a:ext cx="13684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131678C-4C24-41D3-1021-9B0A71051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Energy Commission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8AFFD6B-9565-28D9-4ED2-628ECE074FC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endParaRPr lang="en-US" sz="1600" dirty="0"/>
          </a:p>
          <a:p>
            <a:endParaRPr lang="en-US" sz="1600" dirty="0"/>
          </a:p>
        </p:txBody>
      </p:sp>
      <p:sp>
        <p:nvSpPr>
          <p:cNvPr id="14" name="Inhaltsplatzhalter 13">
            <a:extLst>
              <a:ext uri="{FF2B5EF4-FFF2-40B4-BE49-F238E27FC236}">
                <a16:creationId xmlns:a16="http://schemas.microsoft.com/office/drawing/2014/main" id="{CE9B4BB8-71E7-F049-D3A4-BAA979A7ED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9751" y="1924050"/>
            <a:ext cx="7496966" cy="4067175"/>
          </a:xfrm>
        </p:spPr>
        <p:txBody>
          <a:bodyPr/>
          <a:lstStyle/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RE Act 832 set the grounds for the development of a feed-in-tariff system</a:t>
            </a:r>
            <a:endParaRPr lang="de-DE" sz="1800" dirty="0"/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DE" sz="1800" dirty="0"/>
              <a:t>High </a:t>
            </a:r>
            <a:r>
              <a:rPr lang="de-DE" sz="1800" dirty="0" err="1"/>
              <a:t>amount</a:t>
            </a:r>
            <a:r>
              <a:rPr lang="de-DE" sz="1800" dirty="0"/>
              <a:t> </a:t>
            </a:r>
            <a:r>
              <a:rPr lang="de-DE" sz="1800" dirty="0" err="1"/>
              <a:t>of</a:t>
            </a:r>
            <a:r>
              <a:rPr lang="de-DE" sz="1800" dirty="0"/>
              <a:t> </a:t>
            </a:r>
            <a:r>
              <a:rPr lang="de-DE" sz="1800" dirty="0" err="1"/>
              <a:t>installed</a:t>
            </a:r>
            <a:r>
              <a:rPr lang="de-DE" sz="1800" dirty="0"/>
              <a:t> </a:t>
            </a:r>
            <a:r>
              <a:rPr lang="de-DE" sz="1800" dirty="0" err="1"/>
              <a:t>capacity</a:t>
            </a:r>
            <a:r>
              <a:rPr lang="de-DE" sz="1800" dirty="0"/>
              <a:t>: 5.5 GW, </a:t>
            </a:r>
            <a:r>
              <a:rPr lang="de-DE" sz="1800" dirty="0" err="1"/>
              <a:t>peak</a:t>
            </a:r>
            <a:r>
              <a:rPr lang="de-DE" sz="1800" dirty="0"/>
              <a:t> </a:t>
            </a:r>
            <a:r>
              <a:rPr lang="de-DE" sz="1800" dirty="0" err="1"/>
              <a:t>demand</a:t>
            </a:r>
            <a:r>
              <a:rPr lang="de-DE" sz="1800" dirty="0"/>
              <a:t> </a:t>
            </a:r>
            <a:r>
              <a:rPr lang="de-DE" sz="1800" dirty="0" err="1"/>
              <a:t>estimated</a:t>
            </a:r>
            <a:r>
              <a:rPr lang="de-DE" sz="1800" dirty="0"/>
              <a:t> at 3 GW) </a:t>
            </a:r>
            <a:r>
              <a:rPr lang="de-DE" sz="1800" dirty="0">
                <a:sym typeface="Wingdings" panose="05000000000000000000" pitchFamily="2" charset="2"/>
              </a:rPr>
              <a:t> </a:t>
            </a:r>
            <a:r>
              <a:rPr lang="de-DE" sz="1800" dirty="0" err="1">
                <a:sym typeface="Wingdings" panose="05000000000000000000" pitchFamily="2" charset="2"/>
              </a:rPr>
              <a:t>led</a:t>
            </a:r>
            <a:r>
              <a:rPr lang="de-DE" sz="1800" dirty="0">
                <a:sym typeface="Wingdings" panose="05000000000000000000" pitchFamily="2" charset="2"/>
              </a:rPr>
              <a:t> </a:t>
            </a:r>
            <a:r>
              <a:rPr lang="de-DE" sz="1800" dirty="0" err="1">
                <a:sym typeface="Wingdings" panose="05000000000000000000" pitchFamily="2" charset="2"/>
              </a:rPr>
              <a:t>to</a:t>
            </a:r>
            <a:r>
              <a:rPr lang="de-DE" sz="1800" dirty="0">
                <a:sym typeface="Wingdings" panose="05000000000000000000" pitchFamily="2" charset="2"/>
              </a:rPr>
              <a:t> </a:t>
            </a:r>
            <a:r>
              <a:rPr lang="de-DE" sz="1800" dirty="0" err="1">
                <a:sym typeface="Wingdings" panose="05000000000000000000" pitchFamily="2" charset="2"/>
              </a:rPr>
              <a:t>m</a:t>
            </a:r>
            <a:r>
              <a:rPr lang="de-DE" sz="1800" dirty="0" err="1"/>
              <a:t>oratorium</a:t>
            </a:r>
            <a:r>
              <a:rPr lang="de-DE" sz="1800" dirty="0"/>
              <a:t> on </a:t>
            </a:r>
            <a:r>
              <a:rPr lang="de-DE" sz="1800" dirty="0" err="1"/>
              <a:t>new</a:t>
            </a:r>
            <a:r>
              <a:rPr lang="de-DE" sz="1800" dirty="0"/>
              <a:t> power plants </a:t>
            </a:r>
            <a:r>
              <a:rPr lang="de-DE" sz="1800" dirty="0" err="1"/>
              <a:t>since</a:t>
            </a:r>
            <a:r>
              <a:rPr lang="de-DE" sz="1800" dirty="0"/>
              <a:t> 2018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DE" sz="1800" dirty="0" err="1"/>
              <a:t>With</a:t>
            </a:r>
            <a:r>
              <a:rPr lang="de-DE" sz="1800" dirty="0"/>
              <a:t> RE Master Plan 2019 </a:t>
            </a:r>
            <a:r>
              <a:rPr lang="de-DE" sz="1800" dirty="0" err="1"/>
              <a:t>change</a:t>
            </a:r>
            <a:r>
              <a:rPr lang="de-DE" sz="1800" dirty="0"/>
              <a:t> </a:t>
            </a:r>
            <a:r>
              <a:rPr lang="de-DE" sz="1800" dirty="0" err="1"/>
              <a:t>to</a:t>
            </a:r>
            <a:r>
              <a:rPr lang="de-DE" sz="1800" dirty="0"/>
              <a:t> </a:t>
            </a:r>
            <a:r>
              <a:rPr lang="de-DE" sz="1800" dirty="0" err="1"/>
              <a:t>net-metering</a:t>
            </a:r>
            <a:r>
              <a:rPr lang="de-DE" sz="1800" dirty="0"/>
              <a:t> </a:t>
            </a:r>
            <a:r>
              <a:rPr lang="de-DE" sz="1800" dirty="0" err="1"/>
              <a:t>scheme</a:t>
            </a:r>
            <a:r>
              <a:rPr lang="de-DE" sz="1800" dirty="0"/>
              <a:t> </a:t>
            </a:r>
            <a:r>
              <a:rPr lang="de-DE" sz="1800" dirty="0" err="1"/>
              <a:t>for</a:t>
            </a:r>
            <a:r>
              <a:rPr lang="de-DE" sz="1800" dirty="0"/>
              <a:t> </a:t>
            </a:r>
            <a:r>
              <a:rPr lang="de-DE" sz="1800" dirty="0" err="1"/>
              <a:t>prosumers</a:t>
            </a:r>
            <a:endParaRPr lang="de-DE" sz="1800" dirty="0"/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DE" sz="1800" dirty="0"/>
              <a:t>Main </a:t>
            </a:r>
            <a:r>
              <a:rPr lang="de-DE" sz="1800" dirty="0" err="1"/>
              <a:t>challenges</a:t>
            </a:r>
            <a:r>
              <a:rPr lang="de-DE" sz="1800" dirty="0"/>
              <a:t>: </a:t>
            </a:r>
            <a:r>
              <a:rPr lang="de-DE" sz="1800" dirty="0" err="1"/>
              <a:t>location</a:t>
            </a:r>
            <a:r>
              <a:rPr lang="de-DE" sz="1800" dirty="0"/>
              <a:t> </a:t>
            </a:r>
            <a:r>
              <a:rPr lang="de-DE" sz="1800" dirty="0" err="1"/>
              <a:t>of</a:t>
            </a:r>
            <a:r>
              <a:rPr lang="de-DE" sz="1800" dirty="0"/>
              <a:t> </a:t>
            </a:r>
            <a:r>
              <a:rPr lang="de-DE" sz="1800" dirty="0" err="1"/>
              <a:t>scattered</a:t>
            </a:r>
            <a:r>
              <a:rPr lang="de-DE" sz="1800" dirty="0"/>
              <a:t> </a:t>
            </a:r>
            <a:r>
              <a:rPr lang="de-DE" sz="1800" dirty="0" err="1"/>
              <a:t>communities</a:t>
            </a:r>
            <a:r>
              <a:rPr lang="de-DE" sz="1800" dirty="0"/>
              <a:t>, high </a:t>
            </a:r>
            <a:r>
              <a:rPr lang="de-DE" sz="1800" dirty="0" err="1"/>
              <a:t>costs</a:t>
            </a:r>
            <a:r>
              <a:rPr lang="de-DE" sz="1800" dirty="0"/>
              <a:t> </a:t>
            </a:r>
            <a:r>
              <a:rPr lang="de-DE" sz="1800" dirty="0" err="1"/>
              <a:t>of</a:t>
            </a:r>
            <a:r>
              <a:rPr lang="de-DE" sz="1800" dirty="0"/>
              <a:t> </a:t>
            </a:r>
            <a:r>
              <a:rPr lang="de-DE" sz="1800" dirty="0" err="1"/>
              <a:t>grid</a:t>
            </a:r>
            <a:r>
              <a:rPr lang="de-DE" sz="1800" dirty="0"/>
              <a:t> </a:t>
            </a:r>
            <a:r>
              <a:rPr lang="de-DE" sz="1800" dirty="0" err="1"/>
              <a:t>extension</a:t>
            </a:r>
            <a:r>
              <a:rPr lang="de-DE" sz="1800" dirty="0"/>
              <a:t>, </a:t>
            </a:r>
            <a:r>
              <a:rPr lang="de-DE" sz="1800" dirty="0" err="1"/>
              <a:t>supply</a:t>
            </a:r>
            <a:r>
              <a:rPr lang="de-DE" sz="1800" dirty="0"/>
              <a:t> </a:t>
            </a:r>
            <a:r>
              <a:rPr lang="de-DE" sz="1800" dirty="0" err="1"/>
              <a:t>reliability</a:t>
            </a:r>
            <a:r>
              <a:rPr lang="de-DE" sz="1800" dirty="0"/>
              <a:t> due </a:t>
            </a:r>
            <a:r>
              <a:rPr lang="de-DE" sz="1800" dirty="0" err="1"/>
              <a:t>to</a:t>
            </a:r>
            <a:r>
              <a:rPr lang="de-DE" sz="1800" dirty="0"/>
              <a:t> </a:t>
            </a:r>
            <a:r>
              <a:rPr lang="de-DE" sz="1800" dirty="0" err="1"/>
              <a:t>technical</a:t>
            </a:r>
            <a:r>
              <a:rPr lang="de-DE" sz="1800" dirty="0"/>
              <a:t> </a:t>
            </a:r>
            <a:r>
              <a:rPr lang="de-DE" sz="1800" dirty="0" err="1"/>
              <a:t>issues</a:t>
            </a:r>
            <a:r>
              <a:rPr lang="de-DE" sz="1800" dirty="0"/>
              <a:t> 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DE" sz="1800" dirty="0"/>
              <a:t>Focus on t</a:t>
            </a:r>
            <a:r>
              <a:rPr lang="en-US" sz="1800" dirty="0"/>
              <a:t>he electrification of scattered settlements through solar home systems and the development of mini-grids (including microgrids) in island communities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0" indent="0">
              <a:lnSpc>
                <a:spcPct val="100000"/>
              </a:lnSpc>
            </a:pPr>
            <a:r>
              <a:rPr lang="en-US" sz="1800" b="1" dirty="0"/>
              <a:t>Main gaps identified:</a:t>
            </a:r>
            <a:r>
              <a:rPr lang="en-US" sz="1800" dirty="0"/>
              <a:t> technical background for the deployment of Solar Home Systems, microgrids, O&amp;M of systems and production of solar modules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de-DE" sz="2000" dirty="0"/>
          </a:p>
        </p:txBody>
      </p:sp>
      <p:sp>
        <p:nvSpPr>
          <p:cNvPr id="22" name="Fußzeilenplatzhalter 3">
            <a:extLst>
              <a:ext uri="{FF2B5EF4-FFF2-40B4-BE49-F238E27FC236}">
                <a16:creationId xmlns:a16="http://schemas.microsoft.com/office/drawing/2014/main" id="{1B44C173-C6A5-4BBC-DC9F-90F152A16DF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39750" y="6357959"/>
            <a:ext cx="6624638" cy="152400"/>
          </a:xfrm>
        </p:spPr>
        <p:txBody>
          <a:bodyPr/>
          <a:lstStyle/>
          <a:p>
            <a:r>
              <a:rPr lang="en-GB" altLang="de-DE" dirty="0"/>
              <a:t>Needs Analysis </a:t>
            </a:r>
            <a:r>
              <a:rPr lang="en-GB" altLang="de-DE" b="0" dirty="0"/>
              <a:t>|</a:t>
            </a:r>
            <a:r>
              <a:rPr lang="en-GB" altLang="de-DE" dirty="0"/>
              <a:t> </a:t>
            </a:r>
            <a:r>
              <a:rPr lang="en-GB" altLang="de-DE" b="0" dirty="0"/>
              <a:t>Andrea Ruiz | Feb 2023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A9E3588-83AA-F625-50A0-79F2B2984C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/>
              <a:t>Page </a:t>
            </a:r>
            <a:fld id="{796D985A-F7F1-440F-87DD-29EFACEB934F}" type="slidenum">
              <a:rPr lang="de-DE" altLang="de-DE" smtClean="0"/>
              <a:pPr/>
              <a:t>3</a:t>
            </a:fld>
            <a:endParaRPr lang="de-DE" altLang="de-DE" dirty="0"/>
          </a:p>
        </p:txBody>
      </p:sp>
      <p:pic>
        <p:nvPicPr>
          <p:cNvPr id="7" name="Picture 23" descr="TU_130227_PPT_Bild-Aussicht_Streifen">
            <a:extLst>
              <a:ext uri="{FF2B5EF4-FFF2-40B4-BE49-F238E27FC236}">
                <a16:creationId xmlns:a16="http://schemas.microsoft.com/office/drawing/2014/main" id="{F3C03787-4529-BBB9-4EB7-2BEB4979CE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9750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4E4B407A-0775-41FB-A19B-87F7EDB59C67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76B45AD7-D888-D41F-1DC0-9A483336B61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857A41FA-DE02-2E12-B378-82502D9B30DD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</a:t>
              </a:r>
              <a:r>
                <a:rPr lang="de-DE" dirty="0"/>
                <a:t> </a:t>
              </a:r>
              <a:r>
                <a:rPr lang="de-DE" dirty="0" err="1"/>
                <a:t>by</a:t>
              </a:r>
              <a:endParaRPr lang="de-DE" dirty="0"/>
            </a:p>
          </p:txBody>
        </p:sp>
      </p:grp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89C637D9-3F7B-641C-F866-89A1FFBD60CC}"/>
              </a:ext>
            </a:extLst>
          </p:cNvPr>
          <p:cNvGrpSpPr/>
          <p:nvPr/>
        </p:nvGrpSpPr>
        <p:grpSpPr>
          <a:xfrm>
            <a:off x="8254232" y="4307944"/>
            <a:ext cx="693686" cy="1192743"/>
            <a:chOff x="5076056" y="4858707"/>
            <a:chExt cx="693686" cy="1192743"/>
          </a:xfrm>
        </p:grpSpPr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16243A7C-289E-827A-D7CC-1A6DCF7AF47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6056" y="4858707"/>
              <a:ext cx="693686" cy="933008"/>
            </a:xfrm>
            <a:prstGeom prst="rect">
              <a:avLst/>
            </a:prstGeom>
          </p:spPr>
        </p:pic>
        <p:sp>
          <p:nvSpPr>
            <p:cNvPr id="17" name="Textfeld 16">
              <a:extLst>
                <a:ext uri="{FF2B5EF4-FFF2-40B4-BE49-F238E27FC236}">
                  <a16:creationId xmlns:a16="http://schemas.microsoft.com/office/drawing/2014/main" id="{E933E3FA-3A4D-F5B7-3253-A1D8D01DF039}"/>
                </a:ext>
              </a:extLst>
            </p:cNvPr>
            <p:cNvSpPr txBox="1"/>
            <p:nvPr/>
          </p:nvSpPr>
          <p:spPr>
            <a:xfrm>
              <a:off x="5092964" y="5774451"/>
              <a:ext cx="64807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UENR</a:t>
              </a:r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4106820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F5EBD641-7A85-2E6E-EF3F-4ACC91FC367B}"/>
              </a:ext>
            </a:extLst>
          </p:cNvPr>
          <p:cNvGrpSpPr/>
          <p:nvPr/>
        </p:nvGrpSpPr>
        <p:grpSpPr>
          <a:xfrm>
            <a:off x="8172256" y="2687062"/>
            <a:ext cx="845840" cy="1308786"/>
            <a:chOff x="6971304" y="4307944"/>
            <a:chExt cx="845840" cy="1308786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D3DBA98D-85B3-828F-4790-28A6E4FA6E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6824" y="4307944"/>
              <a:ext cx="694800" cy="1034648"/>
            </a:xfrm>
            <a:prstGeom prst="rect">
              <a:avLst/>
            </a:prstGeom>
          </p:spPr>
        </p:pic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833DB066-243F-DAE9-82C0-EDBBE4A2F5F1}"/>
                </a:ext>
              </a:extLst>
            </p:cNvPr>
            <p:cNvSpPr txBox="1"/>
            <p:nvPr/>
          </p:nvSpPr>
          <p:spPr>
            <a:xfrm>
              <a:off x="6971304" y="5339731"/>
              <a:ext cx="84584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KNUST</a:t>
              </a:r>
              <a:endParaRPr lang="de-DE" dirty="0"/>
            </a:p>
          </p:txBody>
        </p:sp>
      </p:grpSp>
      <p:pic>
        <p:nvPicPr>
          <p:cNvPr id="6" name="Picture 7" descr="TU_Logo_lang_RGB_rot_PPT-2">
            <a:extLst>
              <a:ext uri="{FF2B5EF4-FFF2-40B4-BE49-F238E27FC236}">
                <a16:creationId xmlns:a16="http://schemas.microsoft.com/office/drawing/2014/main" id="{7C92D2A1-A354-959E-8E36-1E80DC3482B6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9671" y="5553048"/>
            <a:ext cx="13684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131678C-4C24-41D3-1021-9B0A71051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Stella Futura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8AFFD6B-9565-28D9-4ED2-628ECE074FC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endParaRPr lang="en-US" sz="1600" dirty="0"/>
          </a:p>
          <a:p>
            <a:endParaRPr lang="en-US" sz="1600" dirty="0"/>
          </a:p>
        </p:txBody>
      </p:sp>
      <p:sp>
        <p:nvSpPr>
          <p:cNvPr id="14" name="Inhaltsplatzhalter 13">
            <a:extLst>
              <a:ext uri="{FF2B5EF4-FFF2-40B4-BE49-F238E27FC236}">
                <a16:creationId xmlns:a16="http://schemas.microsoft.com/office/drawing/2014/main" id="{CE9B4BB8-71E7-F049-D3A4-BAA979A7ED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9751" y="1924050"/>
            <a:ext cx="7496966" cy="4067175"/>
          </a:xfrm>
        </p:spPr>
        <p:txBody>
          <a:bodyPr/>
          <a:lstStyle/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Focus on commercial, industrial and healthcare customers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Subcontracting for installation </a:t>
            </a:r>
            <a:r>
              <a:rPr lang="en-US" sz="1800" dirty="0">
                <a:sym typeface="Wingdings" panose="05000000000000000000" pitchFamily="2" charset="2"/>
              </a:rPr>
              <a:t></a:t>
            </a:r>
            <a:r>
              <a:rPr lang="en-US" sz="1800" dirty="0"/>
              <a:t> min. 30% women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Development and O&amp;M in partnership with </a:t>
            </a:r>
            <a:r>
              <a:rPr lang="en-US" sz="1800" dirty="0" err="1"/>
              <a:t>ecoligo</a:t>
            </a:r>
            <a:r>
              <a:rPr lang="en-US" sz="1800" dirty="0"/>
              <a:t> (German company) or power energy management (Norwegian company) 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Monitoring system through inverters  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Main challenges: qualified female engineers/installers, students without hands-on experience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Green academy offers solar installation short courses 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0" indent="0">
              <a:lnSpc>
                <a:spcPct val="100000"/>
              </a:lnSpc>
            </a:pPr>
            <a:r>
              <a:rPr lang="en-US" sz="1800" b="1" dirty="0"/>
              <a:t>Main gaps identified: </a:t>
            </a:r>
            <a:r>
              <a:rPr lang="en-US" sz="1800" dirty="0"/>
              <a:t>programs such as PVsyst, HOMER, etc. and energy system modeling, smart grids </a:t>
            </a:r>
            <a:r>
              <a:rPr lang="en-US" sz="1800" dirty="0">
                <a:sym typeface="Wingdings" panose="05000000000000000000" pitchFamily="2" charset="2"/>
              </a:rPr>
              <a:t> i</a:t>
            </a:r>
            <a:r>
              <a:rPr lang="en-US" sz="1800" dirty="0"/>
              <a:t>mportant topics for capacity building courses: design of plants with state-of-the-art software, evaluation of systems 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DE" sz="2000" dirty="0"/>
          </a:p>
        </p:txBody>
      </p:sp>
      <p:sp>
        <p:nvSpPr>
          <p:cNvPr id="22" name="Fußzeilenplatzhalter 3">
            <a:extLst>
              <a:ext uri="{FF2B5EF4-FFF2-40B4-BE49-F238E27FC236}">
                <a16:creationId xmlns:a16="http://schemas.microsoft.com/office/drawing/2014/main" id="{1B44C173-C6A5-4BBC-DC9F-90F152A16DF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39750" y="6357959"/>
            <a:ext cx="6624638" cy="152400"/>
          </a:xfrm>
        </p:spPr>
        <p:txBody>
          <a:bodyPr/>
          <a:lstStyle/>
          <a:p>
            <a:r>
              <a:rPr lang="en-GB" altLang="de-DE" dirty="0"/>
              <a:t>Needs Analysis </a:t>
            </a:r>
            <a:r>
              <a:rPr lang="en-GB" altLang="de-DE" b="0" dirty="0"/>
              <a:t>|</a:t>
            </a:r>
            <a:r>
              <a:rPr lang="en-GB" altLang="de-DE" dirty="0"/>
              <a:t> </a:t>
            </a:r>
            <a:r>
              <a:rPr lang="en-GB" altLang="de-DE" b="0" dirty="0"/>
              <a:t>Andrea Ruiz | Feb 2023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A9E3588-83AA-F625-50A0-79F2B2984C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/>
              <a:t>Page </a:t>
            </a:r>
            <a:fld id="{796D985A-F7F1-440F-87DD-29EFACEB934F}" type="slidenum">
              <a:rPr lang="de-DE" altLang="de-DE" smtClean="0"/>
              <a:pPr/>
              <a:t>4</a:t>
            </a:fld>
            <a:endParaRPr lang="de-DE" altLang="de-DE" dirty="0"/>
          </a:p>
        </p:txBody>
      </p:sp>
      <p:pic>
        <p:nvPicPr>
          <p:cNvPr id="7" name="Picture 23" descr="TU_130227_PPT_Bild-Aussicht_Streifen">
            <a:extLst>
              <a:ext uri="{FF2B5EF4-FFF2-40B4-BE49-F238E27FC236}">
                <a16:creationId xmlns:a16="http://schemas.microsoft.com/office/drawing/2014/main" id="{F3C03787-4529-BBB9-4EB7-2BEB4979CE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9750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4E4B407A-0775-41FB-A19B-87F7EDB59C67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76B45AD7-D888-D41F-1DC0-9A483336B61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857A41FA-DE02-2E12-B378-82502D9B30DD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</a:t>
              </a:r>
              <a:r>
                <a:rPr lang="de-DE" dirty="0"/>
                <a:t> </a:t>
              </a:r>
              <a:r>
                <a:rPr lang="de-DE" dirty="0" err="1"/>
                <a:t>by</a:t>
              </a:r>
              <a:endParaRPr lang="de-DE" dirty="0"/>
            </a:p>
          </p:txBody>
        </p:sp>
      </p:grp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89C637D9-3F7B-641C-F866-89A1FFBD60CC}"/>
              </a:ext>
            </a:extLst>
          </p:cNvPr>
          <p:cNvGrpSpPr/>
          <p:nvPr/>
        </p:nvGrpSpPr>
        <p:grpSpPr>
          <a:xfrm>
            <a:off x="8254232" y="4307944"/>
            <a:ext cx="693686" cy="1192743"/>
            <a:chOff x="5076056" y="4858707"/>
            <a:chExt cx="693686" cy="1192743"/>
          </a:xfrm>
        </p:grpSpPr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16243A7C-289E-827A-D7CC-1A6DCF7AF47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6056" y="4858707"/>
              <a:ext cx="693686" cy="933008"/>
            </a:xfrm>
            <a:prstGeom prst="rect">
              <a:avLst/>
            </a:prstGeom>
          </p:spPr>
        </p:pic>
        <p:sp>
          <p:nvSpPr>
            <p:cNvPr id="17" name="Textfeld 16">
              <a:extLst>
                <a:ext uri="{FF2B5EF4-FFF2-40B4-BE49-F238E27FC236}">
                  <a16:creationId xmlns:a16="http://schemas.microsoft.com/office/drawing/2014/main" id="{E933E3FA-3A4D-F5B7-3253-A1D8D01DF039}"/>
                </a:ext>
              </a:extLst>
            </p:cNvPr>
            <p:cNvSpPr txBox="1"/>
            <p:nvPr/>
          </p:nvSpPr>
          <p:spPr>
            <a:xfrm>
              <a:off x="5092964" y="5774451"/>
              <a:ext cx="64807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UENR</a:t>
              </a:r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1964459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F5EBD641-7A85-2E6E-EF3F-4ACC91FC367B}"/>
              </a:ext>
            </a:extLst>
          </p:cNvPr>
          <p:cNvGrpSpPr/>
          <p:nvPr/>
        </p:nvGrpSpPr>
        <p:grpSpPr>
          <a:xfrm>
            <a:off x="8172256" y="2687062"/>
            <a:ext cx="845840" cy="1308786"/>
            <a:chOff x="6971304" y="4307944"/>
            <a:chExt cx="845840" cy="1308786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D3DBA98D-85B3-828F-4790-28A6E4FA6E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6824" y="4307944"/>
              <a:ext cx="694800" cy="1034648"/>
            </a:xfrm>
            <a:prstGeom prst="rect">
              <a:avLst/>
            </a:prstGeom>
          </p:spPr>
        </p:pic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833DB066-243F-DAE9-82C0-EDBBE4A2F5F1}"/>
                </a:ext>
              </a:extLst>
            </p:cNvPr>
            <p:cNvSpPr txBox="1"/>
            <p:nvPr/>
          </p:nvSpPr>
          <p:spPr>
            <a:xfrm>
              <a:off x="6971304" y="5339731"/>
              <a:ext cx="84584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KNUST</a:t>
              </a:r>
              <a:endParaRPr lang="de-DE" dirty="0"/>
            </a:p>
          </p:txBody>
        </p:sp>
      </p:grpSp>
      <p:pic>
        <p:nvPicPr>
          <p:cNvPr id="6" name="Picture 7" descr="TU_Logo_lang_RGB_rot_PPT-2">
            <a:extLst>
              <a:ext uri="{FF2B5EF4-FFF2-40B4-BE49-F238E27FC236}">
                <a16:creationId xmlns:a16="http://schemas.microsoft.com/office/drawing/2014/main" id="{7C92D2A1-A354-959E-8E36-1E80DC3482B6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9671" y="5553048"/>
            <a:ext cx="13684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131678C-4C24-41D3-1021-9B0A71051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Minagie</a:t>
            </a:r>
            <a:r>
              <a:rPr lang="en-GB" dirty="0"/>
              <a:t> Energy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8AFFD6B-9565-28D9-4ED2-628ECE074FC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endParaRPr lang="en-US" sz="1600" dirty="0"/>
          </a:p>
          <a:p>
            <a:endParaRPr lang="en-US" sz="1600" dirty="0"/>
          </a:p>
        </p:txBody>
      </p:sp>
      <p:sp>
        <p:nvSpPr>
          <p:cNvPr id="14" name="Inhaltsplatzhalter 13">
            <a:extLst>
              <a:ext uri="{FF2B5EF4-FFF2-40B4-BE49-F238E27FC236}">
                <a16:creationId xmlns:a16="http://schemas.microsoft.com/office/drawing/2014/main" id="{CE9B4BB8-71E7-F049-D3A4-BAA979A7ED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9751" y="1924050"/>
            <a:ext cx="7496966" cy="4067175"/>
          </a:xfrm>
        </p:spPr>
        <p:txBody>
          <a:bodyPr/>
          <a:lstStyle/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Startup founded in 2020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Focus on wind energy, development of horizontal tidal turbine using electromagnetic flux (combination of two turbines)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Work with KNUST for material selection and manufacturing (Prof. Francis)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Start for MVP in Jan 2023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Patent is filed and in process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0" indent="0">
              <a:lnSpc>
                <a:spcPct val="100000"/>
              </a:lnSpc>
            </a:pPr>
            <a:r>
              <a:rPr lang="en-US" sz="2000" b="1" dirty="0"/>
              <a:t>Main gaps identified: </a:t>
            </a:r>
            <a:r>
              <a:rPr lang="en-US" sz="2000" dirty="0"/>
              <a:t>students need to develop entrepreneurial thinking skills to see challenges as innovation opportunities 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DE" sz="2000" dirty="0"/>
          </a:p>
        </p:txBody>
      </p:sp>
      <p:sp>
        <p:nvSpPr>
          <p:cNvPr id="22" name="Fußzeilenplatzhalter 3">
            <a:extLst>
              <a:ext uri="{FF2B5EF4-FFF2-40B4-BE49-F238E27FC236}">
                <a16:creationId xmlns:a16="http://schemas.microsoft.com/office/drawing/2014/main" id="{1B44C173-C6A5-4BBC-DC9F-90F152A16DF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39750" y="6357959"/>
            <a:ext cx="6624638" cy="152400"/>
          </a:xfrm>
        </p:spPr>
        <p:txBody>
          <a:bodyPr/>
          <a:lstStyle/>
          <a:p>
            <a:r>
              <a:rPr lang="en-GB" altLang="de-DE" dirty="0"/>
              <a:t>Needs Analysis </a:t>
            </a:r>
            <a:r>
              <a:rPr lang="en-GB" altLang="de-DE" b="0" dirty="0"/>
              <a:t>|</a:t>
            </a:r>
            <a:r>
              <a:rPr lang="en-GB" altLang="de-DE" dirty="0"/>
              <a:t> </a:t>
            </a:r>
            <a:r>
              <a:rPr lang="en-GB" altLang="de-DE" b="0" dirty="0"/>
              <a:t>Andrea Ruiz | Feb 2023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A9E3588-83AA-F625-50A0-79F2B2984C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/>
              <a:t>Page </a:t>
            </a:r>
            <a:fld id="{796D985A-F7F1-440F-87DD-29EFACEB934F}" type="slidenum">
              <a:rPr lang="de-DE" altLang="de-DE" smtClean="0"/>
              <a:pPr/>
              <a:t>5</a:t>
            </a:fld>
            <a:endParaRPr lang="de-DE" altLang="de-DE" dirty="0"/>
          </a:p>
        </p:txBody>
      </p:sp>
      <p:pic>
        <p:nvPicPr>
          <p:cNvPr id="7" name="Picture 23" descr="TU_130227_PPT_Bild-Aussicht_Streifen">
            <a:extLst>
              <a:ext uri="{FF2B5EF4-FFF2-40B4-BE49-F238E27FC236}">
                <a16:creationId xmlns:a16="http://schemas.microsoft.com/office/drawing/2014/main" id="{F3C03787-4529-BBB9-4EB7-2BEB4979CE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9750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4E4B407A-0775-41FB-A19B-87F7EDB59C67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76B45AD7-D888-D41F-1DC0-9A483336B61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857A41FA-DE02-2E12-B378-82502D9B30DD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</a:t>
              </a:r>
              <a:r>
                <a:rPr lang="de-DE" dirty="0"/>
                <a:t> </a:t>
              </a:r>
              <a:r>
                <a:rPr lang="de-DE" dirty="0" err="1"/>
                <a:t>by</a:t>
              </a:r>
              <a:endParaRPr lang="de-DE" dirty="0"/>
            </a:p>
          </p:txBody>
        </p:sp>
      </p:grp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89C637D9-3F7B-641C-F866-89A1FFBD60CC}"/>
              </a:ext>
            </a:extLst>
          </p:cNvPr>
          <p:cNvGrpSpPr/>
          <p:nvPr/>
        </p:nvGrpSpPr>
        <p:grpSpPr>
          <a:xfrm>
            <a:off x="8254232" y="4307944"/>
            <a:ext cx="693686" cy="1192743"/>
            <a:chOff x="5076056" y="4858707"/>
            <a:chExt cx="693686" cy="1192743"/>
          </a:xfrm>
        </p:grpSpPr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16243A7C-289E-827A-D7CC-1A6DCF7AF47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6056" y="4858707"/>
              <a:ext cx="693686" cy="933008"/>
            </a:xfrm>
            <a:prstGeom prst="rect">
              <a:avLst/>
            </a:prstGeom>
          </p:spPr>
        </p:pic>
        <p:sp>
          <p:nvSpPr>
            <p:cNvPr id="17" name="Textfeld 16">
              <a:extLst>
                <a:ext uri="{FF2B5EF4-FFF2-40B4-BE49-F238E27FC236}">
                  <a16:creationId xmlns:a16="http://schemas.microsoft.com/office/drawing/2014/main" id="{E933E3FA-3A4D-F5B7-3253-A1D8D01DF039}"/>
                </a:ext>
              </a:extLst>
            </p:cNvPr>
            <p:cNvSpPr txBox="1"/>
            <p:nvPr/>
          </p:nvSpPr>
          <p:spPr>
            <a:xfrm>
              <a:off x="5092964" y="5774451"/>
              <a:ext cx="64807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UENR</a:t>
              </a:r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36324439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F5EBD641-7A85-2E6E-EF3F-4ACC91FC367B}"/>
              </a:ext>
            </a:extLst>
          </p:cNvPr>
          <p:cNvGrpSpPr/>
          <p:nvPr/>
        </p:nvGrpSpPr>
        <p:grpSpPr>
          <a:xfrm>
            <a:off x="8172256" y="2687062"/>
            <a:ext cx="845840" cy="1308786"/>
            <a:chOff x="6971304" y="4307944"/>
            <a:chExt cx="845840" cy="1308786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D3DBA98D-85B3-828F-4790-28A6E4FA6E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6824" y="4307944"/>
              <a:ext cx="694800" cy="1034648"/>
            </a:xfrm>
            <a:prstGeom prst="rect">
              <a:avLst/>
            </a:prstGeom>
          </p:spPr>
        </p:pic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833DB066-243F-DAE9-82C0-EDBBE4A2F5F1}"/>
                </a:ext>
              </a:extLst>
            </p:cNvPr>
            <p:cNvSpPr txBox="1"/>
            <p:nvPr/>
          </p:nvSpPr>
          <p:spPr>
            <a:xfrm>
              <a:off x="6971304" y="5339731"/>
              <a:ext cx="84584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KNUST</a:t>
              </a:r>
              <a:endParaRPr lang="de-DE" dirty="0"/>
            </a:p>
          </p:txBody>
        </p:sp>
      </p:grpSp>
      <p:pic>
        <p:nvPicPr>
          <p:cNvPr id="6" name="Picture 7" descr="TU_Logo_lang_RGB_rot_PPT-2">
            <a:extLst>
              <a:ext uri="{FF2B5EF4-FFF2-40B4-BE49-F238E27FC236}">
                <a16:creationId xmlns:a16="http://schemas.microsoft.com/office/drawing/2014/main" id="{7C92D2A1-A354-959E-8E36-1E80DC3482B6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9671" y="5553048"/>
            <a:ext cx="13684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131678C-4C24-41D3-1021-9B0A71051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Bui Power Authority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8AFFD6B-9565-28D9-4ED2-628ECE074FC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endParaRPr lang="en-US" sz="1600" dirty="0"/>
          </a:p>
          <a:p>
            <a:endParaRPr lang="en-US" sz="1600" dirty="0"/>
          </a:p>
        </p:txBody>
      </p:sp>
      <p:sp>
        <p:nvSpPr>
          <p:cNvPr id="14" name="Inhaltsplatzhalter 13">
            <a:extLst>
              <a:ext uri="{FF2B5EF4-FFF2-40B4-BE49-F238E27FC236}">
                <a16:creationId xmlns:a16="http://schemas.microsoft.com/office/drawing/2014/main" id="{CE9B4BB8-71E7-F049-D3A4-BAA979A7ED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9751" y="1924050"/>
            <a:ext cx="7496966" cy="4067175"/>
          </a:xfrm>
        </p:spPr>
        <p:txBody>
          <a:bodyPr/>
          <a:lstStyle/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DE" sz="2000" dirty="0"/>
              <a:t>BPA </a:t>
            </a:r>
            <a:r>
              <a:rPr lang="de-DE" sz="2000" dirty="0" err="1"/>
              <a:t>is</a:t>
            </a:r>
            <a:r>
              <a:rPr lang="de-DE" sz="2000" dirty="0"/>
              <a:t> </a:t>
            </a:r>
            <a:r>
              <a:rPr lang="de-DE" sz="2000" dirty="0" err="1"/>
              <a:t>mandated</a:t>
            </a:r>
            <a:r>
              <a:rPr lang="de-DE" sz="2000" dirty="0"/>
              <a:t> </a:t>
            </a:r>
            <a:r>
              <a:rPr lang="de-DE" sz="2000" dirty="0" err="1"/>
              <a:t>by</a:t>
            </a:r>
            <a:r>
              <a:rPr lang="de-DE" sz="2000" dirty="0"/>
              <a:t> </a:t>
            </a:r>
            <a:r>
              <a:rPr lang="de-DE" sz="2000" dirty="0" err="1"/>
              <a:t>the</a:t>
            </a:r>
            <a:r>
              <a:rPr lang="de-DE" sz="2000" dirty="0"/>
              <a:t> </a:t>
            </a:r>
            <a:r>
              <a:rPr lang="de-DE" sz="2000" dirty="0" err="1"/>
              <a:t>government</a:t>
            </a:r>
            <a:r>
              <a:rPr lang="de-DE" sz="2000" dirty="0"/>
              <a:t> </a:t>
            </a:r>
            <a:r>
              <a:rPr lang="de-DE" sz="2000" dirty="0" err="1"/>
              <a:t>to</a:t>
            </a:r>
            <a:r>
              <a:rPr lang="de-DE" sz="2000" dirty="0"/>
              <a:t> deploy RE </a:t>
            </a:r>
            <a:r>
              <a:rPr lang="de-DE" sz="2000" dirty="0">
                <a:sym typeface="Wingdings" panose="05000000000000000000" pitchFamily="2" charset="2"/>
              </a:rPr>
              <a:t> </a:t>
            </a:r>
            <a:r>
              <a:rPr lang="de-DE" sz="2000" dirty="0" err="1">
                <a:sym typeface="Wingdings" panose="05000000000000000000" pitchFamily="2" charset="2"/>
              </a:rPr>
              <a:t>it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en-GB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runs a 404 MW hydro power plant, 50 MW solar PV system</a:t>
            </a:r>
            <a:r>
              <a:rPr lang="en-GB" sz="20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and 1 MW floating PV at Bui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Plans of expanding </a:t>
            </a:r>
            <a:r>
              <a:rPr lang="en-GB" sz="2000" dirty="0">
                <a:ea typeface="Calibri" panose="020F0502020204030204" pitchFamily="34" charset="0"/>
                <a:cs typeface="Arial" panose="020B0604020202020204" pitchFamily="34" charset="0"/>
              </a:rPr>
              <a:t>solar PV power generation up to 250 MW in process</a:t>
            </a:r>
            <a:endParaRPr lang="en-GB" sz="20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ea typeface="Calibri" panose="020F0502020204030204" pitchFamily="34" charset="0"/>
                <a:cs typeface="Arial" panose="020B0604020202020204" pitchFamily="34" charset="0"/>
              </a:rPr>
              <a:t>M</a:t>
            </a:r>
            <a:r>
              <a:rPr lang="en-GB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ain challenge in system installation and operation encountered so far was a transformer failure after installation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ea typeface="Calibri" panose="020F0502020204030204" pitchFamily="34" charset="0"/>
                <a:cs typeface="Arial" panose="020B0604020202020204" pitchFamily="34" charset="0"/>
              </a:rPr>
              <a:t>Support </a:t>
            </a:r>
            <a:r>
              <a:rPr lang="en-GB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talent development at the local levels in RE in cooperation with the Energy Commission (i.e., Senior High School Renewable Energy Challenge)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GB" sz="20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</a:pPr>
            <a:r>
              <a:rPr lang="en-US" sz="2000" b="1" dirty="0"/>
              <a:t>Main gaps identified: </a:t>
            </a:r>
            <a:r>
              <a:rPr lang="en-US" sz="2000" dirty="0"/>
              <a:t>R&amp;D for </a:t>
            </a:r>
            <a:r>
              <a:rPr lang="en-US" sz="2000" dirty="0" err="1"/>
              <a:t>agri</a:t>
            </a:r>
            <a:r>
              <a:rPr lang="en-US" sz="2000" dirty="0"/>
              <a:t>-PV, stronger collaboration with academia </a:t>
            </a:r>
            <a:endParaRPr lang="en-GB" sz="2000" dirty="0">
              <a:effectLst/>
              <a:latin typeface="Roboto" panose="02000000000000000000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2" name="Fußzeilenplatzhalter 3">
            <a:extLst>
              <a:ext uri="{FF2B5EF4-FFF2-40B4-BE49-F238E27FC236}">
                <a16:creationId xmlns:a16="http://schemas.microsoft.com/office/drawing/2014/main" id="{1B44C173-C6A5-4BBC-DC9F-90F152A16DF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39750" y="6357959"/>
            <a:ext cx="6624638" cy="152400"/>
          </a:xfrm>
        </p:spPr>
        <p:txBody>
          <a:bodyPr/>
          <a:lstStyle/>
          <a:p>
            <a:r>
              <a:rPr lang="en-GB" altLang="de-DE" dirty="0"/>
              <a:t>Needs Analysis </a:t>
            </a:r>
            <a:r>
              <a:rPr lang="en-GB" altLang="de-DE" b="0" dirty="0"/>
              <a:t>|</a:t>
            </a:r>
            <a:r>
              <a:rPr lang="en-GB" altLang="de-DE" dirty="0"/>
              <a:t> </a:t>
            </a:r>
            <a:r>
              <a:rPr lang="en-GB" altLang="de-DE" b="0" dirty="0"/>
              <a:t>Andrea Ruiz | Feb 2023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A9E3588-83AA-F625-50A0-79F2B2984C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/>
              <a:t>Page </a:t>
            </a:r>
            <a:fld id="{796D985A-F7F1-440F-87DD-29EFACEB934F}" type="slidenum">
              <a:rPr lang="de-DE" altLang="de-DE" smtClean="0"/>
              <a:pPr/>
              <a:t>6</a:t>
            </a:fld>
            <a:endParaRPr lang="de-DE" altLang="de-DE" dirty="0"/>
          </a:p>
        </p:txBody>
      </p:sp>
      <p:pic>
        <p:nvPicPr>
          <p:cNvPr id="7" name="Picture 23" descr="TU_130227_PPT_Bild-Aussicht_Streifen">
            <a:extLst>
              <a:ext uri="{FF2B5EF4-FFF2-40B4-BE49-F238E27FC236}">
                <a16:creationId xmlns:a16="http://schemas.microsoft.com/office/drawing/2014/main" id="{F3C03787-4529-BBB9-4EB7-2BEB4979CE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9750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4E4B407A-0775-41FB-A19B-87F7EDB59C67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76B45AD7-D888-D41F-1DC0-9A483336B61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857A41FA-DE02-2E12-B378-82502D9B30DD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</a:t>
              </a:r>
              <a:r>
                <a:rPr lang="de-DE" dirty="0"/>
                <a:t> </a:t>
              </a:r>
              <a:r>
                <a:rPr lang="de-DE" dirty="0" err="1"/>
                <a:t>by</a:t>
              </a:r>
              <a:endParaRPr lang="de-DE" dirty="0"/>
            </a:p>
          </p:txBody>
        </p:sp>
      </p:grp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89C637D9-3F7B-641C-F866-89A1FFBD60CC}"/>
              </a:ext>
            </a:extLst>
          </p:cNvPr>
          <p:cNvGrpSpPr/>
          <p:nvPr/>
        </p:nvGrpSpPr>
        <p:grpSpPr>
          <a:xfrm>
            <a:off x="8254232" y="4307944"/>
            <a:ext cx="693686" cy="1192743"/>
            <a:chOff x="5076056" y="4858707"/>
            <a:chExt cx="693686" cy="1192743"/>
          </a:xfrm>
        </p:grpSpPr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16243A7C-289E-827A-D7CC-1A6DCF7AF47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6056" y="4858707"/>
              <a:ext cx="693686" cy="933008"/>
            </a:xfrm>
            <a:prstGeom prst="rect">
              <a:avLst/>
            </a:prstGeom>
          </p:spPr>
        </p:pic>
        <p:sp>
          <p:nvSpPr>
            <p:cNvPr id="17" name="Textfeld 16">
              <a:extLst>
                <a:ext uri="{FF2B5EF4-FFF2-40B4-BE49-F238E27FC236}">
                  <a16:creationId xmlns:a16="http://schemas.microsoft.com/office/drawing/2014/main" id="{E933E3FA-3A4D-F5B7-3253-A1D8D01DF039}"/>
                </a:ext>
              </a:extLst>
            </p:cNvPr>
            <p:cNvSpPr txBox="1"/>
            <p:nvPr/>
          </p:nvSpPr>
          <p:spPr>
            <a:xfrm>
              <a:off x="5092964" y="5774451"/>
              <a:ext cx="64807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UENR</a:t>
              </a:r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27506559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F5EBD641-7A85-2E6E-EF3F-4ACC91FC367B}"/>
              </a:ext>
            </a:extLst>
          </p:cNvPr>
          <p:cNvGrpSpPr/>
          <p:nvPr/>
        </p:nvGrpSpPr>
        <p:grpSpPr>
          <a:xfrm>
            <a:off x="8172256" y="2687062"/>
            <a:ext cx="845840" cy="1308786"/>
            <a:chOff x="6971304" y="4307944"/>
            <a:chExt cx="845840" cy="1308786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D3DBA98D-85B3-828F-4790-28A6E4FA6E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6824" y="4307944"/>
              <a:ext cx="694800" cy="1034648"/>
            </a:xfrm>
            <a:prstGeom prst="rect">
              <a:avLst/>
            </a:prstGeom>
          </p:spPr>
        </p:pic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833DB066-243F-DAE9-82C0-EDBBE4A2F5F1}"/>
                </a:ext>
              </a:extLst>
            </p:cNvPr>
            <p:cNvSpPr txBox="1"/>
            <p:nvPr/>
          </p:nvSpPr>
          <p:spPr>
            <a:xfrm>
              <a:off x="6971304" y="5339731"/>
              <a:ext cx="84584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KNUST</a:t>
              </a:r>
              <a:endParaRPr lang="de-DE" dirty="0"/>
            </a:p>
          </p:txBody>
        </p:sp>
      </p:grpSp>
      <p:pic>
        <p:nvPicPr>
          <p:cNvPr id="6" name="Picture 7" descr="TU_Logo_lang_RGB_rot_PPT-2">
            <a:extLst>
              <a:ext uri="{FF2B5EF4-FFF2-40B4-BE49-F238E27FC236}">
                <a16:creationId xmlns:a16="http://schemas.microsoft.com/office/drawing/2014/main" id="{7C92D2A1-A354-959E-8E36-1E80DC3482B6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9671" y="5553048"/>
            <a:ext cx="13684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131678C-4C24-41D3-1021-9B0A71051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Greentech Ghana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8AFFD6B-9565-28D9-4ED2-628ECE074FC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endParaRPr lang="en-US" sz="1600" dirty="0"/>
          </a:p>
          <a:p>
            <a:endParaRPr lang="en-US" sz="1600" dirty="0"/>
          </a:p>
        </p:txBody>
      </p:sp>
      <p:sp>
        <p:nvSpPr>
          <p:cNvPr id="14" name="Inhaltsplatzhalter 13">
            <a:extLst>
              <a:ext uri="{FF2B5EF4-FFF2-40B4-BE49-F238E27FC236}">
                <a16:creationId xmlns:a16="http://schemas.microsoft.com/office/drawing/2014/main" id="{CE9B4BB8-71E7-F049-D3A4-BAA979A7ED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9751" y="1924050"/>
            <a:ext cx="7496966" cy="4067175"/>
          </a:xfrm>
        </p:spPr>
        <p:txBody>
          <a:bodyPr/>
          <a:lstStyle/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Focus on design, implementation and O&amp;M of simple biogas plants for energy production, sewage treatment or industrial waste treatment </a:t>
            </a:r>
            <a:r>
              <a:rPr lang="en-US" sz="2000" dirty="0">
                <a:sym typeface="Wingdings" panose="05000000000000000000" pitchFamily="2" charset="2"/>
              </a:rPr>
              <a:t> up to 500 m³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ym typeface="Wingdings" panose="05000000000000000000" pitchFamily="2" charset="2"/>
              </a:rPr>
              <a:t>There is limited capacity to do measurements of the systems so no system optimization can be realized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ym typeface="Wingdings" panose="05000000000000000000" pitchFamily="2" charset="2"/>
              </a:rPr>
              <a:t>Offers training program for the construction of facilities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2000" dirty="0">
              <a:sym typeface="Wingdings" panose="05000000000000000000" pitchFamily="2" charset="2"/>
            </a:endParaRP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2000" dirty="0">
              <a:sym typeface="Wingdings" panose="05000000000000000000" pitchFamily="2" charset="2"/>
            </a:endParaRPr>
          </a:p>
          <a:p>
            <a:pPr marL="0" indent="0">
              <a:lnSpc>
                <a:spcPct val="100000"/>
              </a:lnSpc>
            </a:pPr>
            <a:r>
              <a:rPr lang="en-US" sz="2000" b="1" dirty="0">
                <a:sym typeface="Wingdings" panose="05000000000000000000" pitchFamily="2" charset="2"/>
              </a:rPr>
              <a:t>Main gaps identified: </a:t>
            </a:r>
            <a:r>
              <a:rPr lang="en-US" sz="2000" dirty="0">
                <a:sym typeface="Wingdings" panose="05000000000000000000" pitchFamily="2" charset="2"/>
              </a:rPr>
              <a:t>practical knowledge and skills for entry-level workers, lack of capacity to further develop and optimize biogas plants  strengthen cooperation with academia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2000" dirty="0">
              <a:sym typeface="Wingdings" panose="05000000000000000000" pitchFamily="2" charset="2"/>
            </a:endParaRPr>
          </a:p>
          <a:p>
            <a:pPr marL="0" indent="0">
              <a:lnSpc>
                <a:spcPct val="100000"/>
              </a:lnSpc>
            </a:pPr>
            <a:endParaRPr lang="de-DE" sz="2000" dirty="0"/>
          </a:p>
        </p:txBody>
      </p:sp>
      <p:sp>
        <p:nvSpPr>
          <p:cNvPr id="22" name="Fußzeilenplatzhalter 3">
            <a:extLst>
              <a:ext uri="{FF2B5EF4-FFF2-40B4-BE49-F238E27FC236}">
                <a16:creationId xmlns:a16="http://schemas.microsoft.com/office/drawing/2014/main" id="{1B44C173-C6A5-4BBC-DC9F-90F152A16DF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39750" y="6357959"/>
            <a:ext cx="6624638" cy="152400"/>
          </a:xfrm>
        </p:spPr>
        <p:txBody>
          <a:bodyPr/>
          <a:lstStyle/>
          <a:p>
            <a:r>
              <a:rPr lang="en-GB" altLang="de-DE" dirty="0"/>
              <a:t>Needs Analysis </a:t>
            </a:r>
            <a:r>
              <a:rPr lang="en-GB" altLang="de-DE" b="0" dirty="0"/>
              <a:t>|</a:t>
            </a:r>
            <a:r>
              <a:rPr lang="en-GB" altLang="de-DE" dirty="0"/>
              <a:t> </a:t>
            </a:r>
            <a:r>
              <a:rPr lang="en-GB" altLang="de-DE" b="0" dirty="0"/>
              <a:t>Andrea Ruiz | Feb 2023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A9E3588-83AA-F625-50A0-79F2B2984C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/>
              <a:t>Page </a:t>
            </a:r>
            <a:fld id="{796D985A-F7F1-440F-87DD-29EFACEB934F}" type="slidenum">
              <a:rPr lang="de-DE" altLang="de-DE" smtClean="0"/>
              <a:pPr/>
              <a:t>7</a:t>
            </a:fld>
            <a:endParaRPr lang="de-DE" altLang="de-DE" dirty="0"/>
          </a:p>
        </p:txBody>
      </p:sp>
      <p:pic>
        <p:nvPicPr>
          <p:cNvPr id="7" name="Picture 23" descr="TU_130227_PPT_Bild-Aussicht_Streifen">
            <a:extLst>
              <a:ext uri="{FF2B5EF4-FFF2-40B4-BE49-F238E27FC236}">
                <a16:creationId xmlns:a16="http://schemas.microsoft.com/office/drawing/2014/main" id="{F3C03787-4529-BBB9-4EB7-2BEB4979CE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9750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4E4B407A-0775-41FB-A19B-87F7EDB59C67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76B45AD7-D888-D41F-1DC0-9A483336B61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857A41FA-DE02-2E12-B378-82502D9B30DD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</a:t>
              </a:r>
              <a:r>
                <a:rPr lang="de-DE" dirty="0"/>
                <a:t> </a:t>
              </a:r>
              <a:r>
                <a:rPr lang="de-DE" dirty="0" err="1"/>
                <a:t>by</a:t>
              </a:r>
              <a:endParaRPr lang="de-DE" dirty="0"/>
            </a:p>
          </p:txBody>
        </p:sp>
      </p:grp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89C637D9-3F7B-641C-F866-89A1FFBD60CC}"/>
              </a:ext>
            </a:extLst>
          </p:cNvPr>
          <p:cNvGrpSpPr/>
          <p:nvPr/>
        </p:nvGrpSpPr>
        <p:grpSpPr>
          <a:xfrm>
            <a:off x="8254232" y="4307944"/>
            <a:ext cx="693686" cy="1192743"/>
            <a:chOff x="5076056" y="4858707"/>
            <a:chExt cx="693686" cy="1192743"/>
          </a:xfrm>
        </p:grpSpPr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16243A7C-289E-827A-D7CC-1A6DCF7AF47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6056" y="4858707"/>
              <a:ext cx="693686" cy="933008"/>
            </a:xfrm>
            <a:prstGeom prst="rect">
              <a:avLst/>
            </a:prstGeom>
          </p:spPr>
        </p:pic>
        <p:sp>
          <p:nvSpPr>
            <p:cNvPr id="17" name="Textfeld 16">
              <a:extLst>
                <a:ext uri="{FF2B5EF4-FFF2-40B4-BE49-F238E27FC236}">
                  <a16:creationId xmlns:a16="http://schemas.microsoft.com/office/drawing/2014/main" id="{E933E3FA-3A4D-F5B7-3253-A1D8D01DF039}"/>
                </a:ext>
              </a:extLst>
            </p:cNvPr>
            <p:cNvSpPr txBox="1"/>
            <p:nvPr/>
          </p:nvSpPr>
          <p:spPr>
            <a:xfrm>
              <a:off x="5092964" y="5774451"/>
              <a:ext cx="64807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UENR</a:t>
              </a:r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22430707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TU_Logo_lang_RGB_rot_PPT-2">
            <a:extLst>
              <a:ext uri="{FF2B5EF4-FFF2-40B4-BE49-F238E27FC236}">
                <a16:creationId xmlns:a16="http://schemas.microsoft.com/office/drawing/2014/main" id="{78F40DB4-47F1-9773-8078-2CE9A52C6F28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9671" y="5553048"/>
            <a:ext cx="13684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679D6D89-8E56-FCC7-2FF3-F2EABBB1DA16}"/>
              </a:ext>
            </a:extLst>
          </p:cNvPr>
          <p:cNvGrpSpPr/>
          <p:nvPr/>
        </p:nvGrpSpPr>
        <p:grpSpPr>
          <a:xfrm>
            <a:off x="8172256" y="2687062"/>
            <a:ext cx="845840" cy="1308786"/>
            <a:chOff x="6971304" y="4307944"/>
            <a:chExt cx="845840" cy="1308786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25D40B05-CCBD-0FC3-C34F-6D4BA2C36D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6824" y="4307944"/>
              <a:ext cx="694800" cy="1034648"/>
            </a:xfrm>
            <a:prstGeom prst="rect">
              <a:avLst/>
            </a:prstGeom>
          </p:spPr>
        </p:pic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C1680205-9398-C504-4FB7-522CC9CF9464}"/>
                </a:ext>
              </a:extLst>
            </p:cNvPr>
            <p:cNvSpPr txBox="1"/>
            <p:nvPr/>
          </p:nvSpPr>
          <p:spPr>
            <a:xfrm>
              <a:off x="6971304" y="5339731"/>
              <a:ext cx="84584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KNUST</a:t>
              </a:r>
              <a:endParaRPr lang="de-DE" dirty="0"/>
            </a:p>
          </p:txBody>
        </p:sp>
      </p:grpSp>
      <p:sp>
        <p:nvSpPr>
          <p:cNvPr id="3" name="Foliennummernplatzhalter 4">
            <a:extLst>
              <a:ext uri="{FF2B5EF4-FFF2-40B4-BE49-F238E27FC236}">
                <a16:creationId xmlns:a16="http://schemas.microsoft.com/office/drawing/2014/main" id="{229CCA33-6928-C0B9-954F-99154614757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B5009D1B-B038-439F-9F8E-50308A75E7B0}" type="slidenum">
              <a:rPr lang="de-DE" altLang="de-DE"/>
              <a:pPr/>
              <a:t>8</a:t>
            </a:fld>
            <a:endParaRPr lang="de-DE" altLang="de-DE" dirty="0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A771D6FA-5171-CD10-270F-0B5487B387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altLang="de-DE" dirty="0" err="1"/>
              <a:t>ProREG</a:t>
            </a:r>
            <a:r>
              <a:rPr lang="en-GB" altLang="de-DE" dirty="0"/>
              <a:t> Evaluation</a:t>
            </a:r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59DEA65D-D0BC-C97E-0861-A8B4EEABD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9750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3A9A25D2-9514-3164-06A2-1E9C82354CD6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C3292EFC-4FBE-A39C-8266-9B1E598ADA7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2005E270-108D-74F1-7487-36E24FD035BF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</a:t>
              </a:r>
              <a:r>
                <a:rPr lang="de-DE" dirty="0"/>
                <a:t> </a:t>
              </a:r>
              <a:r>
                <a:rPr lang="de-DE" dirty="0" err="1"/>
                <a:t>by</a:t>
              </a:r>
              <a:endParaRPr lang="de-DE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15061150-C984-76CE-F94B-81CC180B56FB}"/>
              </a:ext>
            </a:extLst>
          </p:cNvPr>
          <p:cNvGrpSpPr/>
          <p:nvPr/>
        </p:nvGrpSpPr>
        <p:grpSpPr>
          <a:xfrm>
            <a:off x="8254232" y="4307944"/>
            <a:ext cx="693686" cy="1192743"/>
            <a:chOff x="5076056" y="4858707"/>
            <a:chExt cx="693686" cy="1192743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5A554C3C-3BCF-A7E6-4674-93AB4C1F26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6056" y="4858707"/>
              <a:ext cx="693686" cy="933008"/>
            </a:xfrm>
            <a:prstGeom prst="rect">
              <a:avLst/>
            </a:prstGeom>
          </p:spPr>
        </p:pic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40B68559-F83D-2DC8-F2B9-8256222CA7BC}"/>
                </a:ext>
              </a:extLst>
            </p:cNvPr>
            <p:cNvSpPr txBox="1"/>
            <p:nvPr/>
          </p:nvSpPr>
          <p:spPr>
            <a:xfrm>
              <a:off x="5092964" y="5774451"/>
              <a:ext cx="64807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UENR</a:t>
              </a:r>
              <a:endParaRPr lang="de-DE" dirty="0"/>
            </a:p>
          </p:txBody>
        </p:sp>
      </p:grpSp>
      <p:sp>
        <p:nvSpPr>
          <p:cNvPr id="18" name="Fußzeilenplatzhalter 3">
            <a:extLst>
              <a:ext uri="{FF2B5EF4-FFF2-40B4-BE49-F238E27FC236}">
                <a16:creationId xmlns:a16="http://schemas.microsoft.com/office/drawing/2014/main" id="{7149F96B-1561-4BE4-E92C-8D3FE4EE06F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39750" y="6357959"/>
            <a:ext cx="6624638" cy="152400"/>
          </a:xfrm>
        </p:spPr>
        <p:txBody>
          <a:bodyPr/>
          <a:lstStyle/>
          <a:p>
            <a:r>
              <a:rPr lang="en-GB" altLang="de-DE" dirty="0"/>
              <a:t>Needs Analysis </a:t>
            </a:r>
            <a:r>
              <a:rPr lang="en-GB" altLang="de-DE" b="0" dirty="0"/>
              <a:t>|</a:t>
            </a:r>
            <a:r>
              <a:rPr lang="en-GB" altLang="de-DE" dirty="0"/>
              <a:t> </a:t>
            </a:r>
            <a:r>
              <a:rPr lang="en-GB" altLang="de-DE" b="0" dirty="0"/>
              <a:t>Andrea Ruiz | Feb 2023</a:t>
            </a:r>
          </a:p>
        </p:txBody>
      </p:sp>
      <p:sp>
        <p:nvSpPr>
          <p:cNvPr id="21" name="Inhaltsplatzhalter 13">
            <a:extLst>
              <a:ext uri="{FF2B5EF4-FFF2-40B4-BE49-F238E27FC236}">
                <a16:creationId xmlns:a16="http://schemas.microsoft.com/office/drawing/2014/main" id="{87E33DCB-A7C9-BEC7-88A6-6A2CE2521564}"/>
              </a:ext>
            </a:extLst>
          </p:cNvPr>
          <p:cNvSpPr txBox="1">
            <a:spLocks/>
          </p:cNvSpPr>
          <p:nvPr/>
        </p:nvSpPr>
        <p:spPr>
          <a:xfrm>
            <a:off x="516386" y="1921513"/>
            <a:ext cx="7496966" cy="4067175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84225" indent="-244475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9221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DE" sz="2000" dirty="0"/>
          </a:p>
        </p:txBody>
      </p:sp>
      <p:graphicFrame>
        <p:nvGraphicFramePr>
          <p:cNvPr id="2" name="Diagramm 1">
            <a:extLst>
              <a:ext uri="{FF2B5EF4-FFF2-40B4-BE49-F238E27FC236}">
                <a16:creationId xmlns:a16="http://schemas.microsoft.com/office/drawing/2014/main" id="{9FA58B59-22A4-7D94-8864-A0DD2C4392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80264840"/>
              </p:ext>
            </p:extLst>
          </p:nvPr>
        </p:nvGraphicFramePr>
        <p:xfrm>
          <a:off x="1107283" y="1921513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TU_Logo_lang_RGB_rot_PPT-2">
            <a:extLst>
              <a:ext uri="{FF2B5EF4-FFF2-40B4-BE49-F238E27FC236}">
                <a16:creationId xmlns:a16="http://schemas.microsoft.com/office/drawing/2014/main" id="{78F40DB4-47F1-9773-8078-2CE9A52C6F28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9671" y="5553048"/>
            <a:ext cx="13684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679D6D89-8E56-FCC7-2FF3-F2EABBB1DA16}"/>
              </a:ext>
            </a:extLst>
          </p:cNvPr>
          <p:cNvGrpSpPr/>
          <p:nvPr/>
        </p:nvGrpSpPr>
        <p:grpSpPr>
          <a:xfrm>
            <a:off x="8172256" y="2687062"/>
            <a:ext cx="845840" cy="1308786"/>
            <a:chOff x="6971304" y="4307944"/>
            <a:chExt cx="845840" cy="1308786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25D40B05-CCBD-0FC3-C34F-6D4BA2C36D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6824" y="4307944"/>
              <a:ext cx="694800" cy="1034648"/>
            </a:xfrm>
            <a:prstGeom prst="rect">
              <a:avLst/>
            </a:prstGeom>
          </p:spPr>
        </p:pic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C1680205-9398-C504-4FB7-522CC9CF9464}"/>
                </a:ext>
              </a:extLst>
            </p:cNvPr>
            <p:cNvSpPr txBox="1"/>
            <p:nvPr/>
          </p:nvSpPr>
          <p:spPr>
            <a:xfrm>
              <a:off x="6971304" y="5339731"/>
              <a:ext cx="84584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KNUST</a:t>
              </a:r>
              <a:endParaRPr lang="de-DE" dirty="0"/>
            </a:p>
          </p:txBody>
        </p:sp>
      </p:grpSp>
      <p:sp>
        <p:nvSpPr>
          <p:cNvPr id="3" name="Foliennummernplatzhalter 4">
            <a:extLst>
              <a:ext uri="{FF2B5EF4-FFF2-40B4-BE49-F238E27FC236}">
                <a16:creationId xmlns:a16="http://schemas.microsoft.com/office/drawing/2014/main" id="{229CCA33-6928-C0B9-954F-99154614757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B5009D1B-B038-439F-9F8E-50308A75E7B0}" type="slidenum">
              <a:rPr lang="de-DE" altLang="de-DE"/>
              <a:pPr/>
              <a:t>9</a:t>
            </a:fld>
            <a:endParaRPr lang="de-DE" altLang="de-DE" dirty="0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A771D6FA-5171-CD10-270F-0B5487B387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altLang="de-DE" dirty="0"/>
              <a:t>Potential for practical project-based learning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393ED626-5C2C-CD43-B119-9B437E8912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45042" y="1866873"/>
            <a:ext cx="7468310" cy="4067175"/>
          </a:xfrm>
        </p:spPr>
        <p:txBody>
          <a:bodyPr/>
          <a:lstStyle/>
          <a:p>
            <a:pPr marL="525462">
              <a:buFont typeface="+mj-lt"/>
              <a:buAutoNum type="arabicPeriod"/>
            </a:pPr>
            <a:r>
              <a:rPr lang="en-US" sz="1600" dirty="0">
                <a:sym typeface="Wingdings" panose="05000000000000000000" pitchFamily="2" charset="2"/>
              </a:rPr>
              <a:t>Integration of design and implementation of a solar PV system in one of the existing solar energy courses  use of commercial software</a:t>
            </a:r>
          </a:p>
          <a:p>
            <a:pPr marL="525462">
              <a:buFont typeface="+mj-lt"/>
              <a:buAutoNum type="arabicPeriod"/>
            </a:pPr>
            <a:r>
              <a:rPr lang="en-US" sz="1600" dirty="0">
                <a:sym typeface="Wingdings" panose="05000000000000000000" pitchFamily="2" charset="2"/>
              </a:rPr>
              <a:t>Integration of student led projects within practical semester or as part of an existing course. Project ideas that could be developed by students:</a:t>
            </a:r>
          </a:p>
          <a:p>
            <a:pPr marL="966787" lvl="1" indent="-342900">
              <a:buFont typeface="Symbol" panose="05050102010706020507" pitchFamily="18" charset="2"/>
              <a:buChar char="-"/>
            </a:pPr>
            <a:r>
              <a:rPr lang="en-US" sz="1600" dirty="0">
                <a:sym typeface="Wingdings" panose="05000000000000000000" pitchFamily="2" charset="2"/>
              </a:rPr>
              <a:t>PV-carports for KNUST &amp; UENR Campus</a:t>
            </a:r>
          </a:p>
          <a:p>
            <a:pPr marL="966787" lvl="1" indent="-342900">
              <a:buFont typeface="Symbol" panose="05050102010706020507" pitchFamily="18" charset="2"/>
              <a:buChar char="-"/>
            </a:pPr>
            <a:r>
              <a:rPr lang="en-US" sz="1600" dirty="0">
                <a:sym typeface="Wingdings" panose="05000000000000000000" pitchFamily="2" charset="2"/>
              </a:rPr>
              <a:t>Mini </a:t>
            </a:r>
            <a:r>
              <a:rPr lang="en-US" sz="1600" dirty="0" err="1">
                <a:sym typeface="Wingdings" panose="05000000000000000000" pitchFamily="2" charset="2"/>
              </a:rPr>
              <a:t>agri</a:t>
            </a:r>
            <a:r>
              <a:rPr lang="en-US" sz="1600" dirty="0">
                <a:sym typeface="Wingdings" panose="05000000000000000000" pitchFamily="2" charset="2"/>
              </a:rPr>
              <a:t>-PV plant  possibility to compare different types of crops and panels in collaboration with industry partner (i.e., BPA)</a:t>
            </a:r>
          </a:p>
          <a:p>
            <a:pPr marL="966787" lvl="1" indent="-342900">
              <a:buFont typeface="Symbol" panose="05050102010706020507" pitchFamily="18" charset="2"/>
              <a:buChar char="-"/>
            </a:pPr>
            <a:r>
              <a:rPr lang="en-US" sz="1600" dirty="0">
                <a:sym typeface="Wingdings" panose="05000000000000000000" pitchFamily="2" charset="2"/>
              </a:rPr>
              <a:t>Repowering of PV + battery system at KNUST  use of second-life batteries?</a:t>
            </a:r>
          </a:p>
          <a:p>
            <a:pPr marL="966787" lvl="1" indent="-342900">
              <a:buFont typeface="Symbol" panose="05050102010706020507" pitchFamily="18" charset="2"/>
              <a:buChar char="-"/>
            </a:pPr>
            <a:r>
              <a:rPr lang="en-US" sz="1600" dirty="0">
                <a:sym typeface="Wingdings" panose="05000000000000000000" pitchFamily="2" charset="2"/>
              </a:rPr>
              <a:t>Design and/or optimization of biogas plant  in collaboration with industry partner (i.e., Greentech Ghana)</a:t>
            </a:r>
          </a:p>
          <a:p>
            <a:pPr marL="525462">
              <a:buFont typeface="+mj-lt"/>
              <a:buAutoNum type="arabicPeriod"/>
            </a:pPr>
            <a:r>
              <a:rPr lang="en-US" sz="1600" dirty="0">
                <a:sym typeface="Wingdings" panose="05000000000000000000" pitchFamily="2" charset="2"/>
              </a:rPr>
              <a:t>Introduction of guest lectures/units by industry experts (if not possible as part of a course, then perhaps as voluntary lecture)</a:t>
            </a:r>
          </a:p>
          <a:p>
            <a:pPr marL="525462">
              <a:buFont typeface="+mj-lt"/>
              <a:buAutoNum type="arabicPeriod"/>
            </a:pPr>
            <a:r>
              <a:rPr lang="en-US" sz="1600" dirty="0">
                <a:sym typeface="Wingdings" panose="05000000000000000000" pitchFamily="2" charset="2"/>
              </a:rPr>
              <a:t>Co-creation of case studies in collaboration with industry experts for practical and interdisciplinary courses</a:t>
            </a:r>
          </a:p>
          <a:p>
            <a:pPr marL="182562" indent="0"/>
            <a:endParaRPr lang="en-GB" altLang="de-DE" sz="1600" dirty="0"/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59DEA65D-D0BC-C97E-0861-A8B4EEABD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9750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3A9A25D2-9514-3164-06A2-1E9C82354CD6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C3292EFC-4FBE-A39C-8266-9B1E598ADA7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2005E270-108D-74F1-7487-36E24FD035BF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</a:t>
              </a:r>
              <a:r>
                <a:rPr lang="de-DE" dirty="0"/>
                <a:t> </a:t>
              </a:r>
              <a:r>
                <a:rPr lang="de-DE" dirty="0" err="1"/>
                <a:t>by</a:t>
              </a:r>
              <a:endParaRPr lang="de-DE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15061150-C984-76CE-F94B-81CC180B56FB}"/>
              </a:ext>
            </a:extLst>
          </p:cNvPr>
          <p:cNvGrpSpPr/>
          <p:nvPr/>
        </p:nvGrpSpPr>
        <p:grpSpPr>
          <a:xfrm>
            <a:off x="8254232" y="4307944"/>
            <a:ext cx="693686" cy="1192743"/>
            <a:chOff x="5076056" y="4858707"/>
            <a:chExt cx="693686" cy="1192743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5A554C3C-3BCF-A7E6-4674-93AB4C1F26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6056" y="4858707"/>
              <a:ext cx="693686" cy="933008"/>
            </a:xfrm>
            <a:prstGeom prst="rect">
              <a:avLst/>
            </a:prstGeom>
          </p:spPr>
        </p:pic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40B68559-F83D-2DC8-F2B9-8256222CA7BC}"/>
                </a:ext>
              </a:extLst>
            </p:cNvPr>
            <p:cNvSpPr txBox="1"/>
            <p:nvPr/>
          </p:nvSpPr>
          <p:spPr>
            <a:xfrm>
              <a:off x="5092964" y="5774451"/>
              <a:ext cx="64807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UENR</a:t>
              </a:r>
              <a:endParaRPr lang="de-DE" dirty="0"/>
            </a:p>
          </p:txBody>
        </p:sp>
      </p:grpSp>
      <p:sp>
        <p:nvSpPr>
          <p:cNvPr id="15" name="Fußzeilenplatzhalter 3">
            <a:extLst>
              <a:ext uri="{FF2B5EF4-FFF2-40B4-BE49-F238E27FC236}">
                <a16:creationId xmlns:a16="http://schemas.microsoft.com/office/drawing/2014/main" id="{06367733-76EC-BFFA-4D83-5016C057158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39750" y="6357959"/>
            <a:ext cx="6624638" cy="152400"/>
          </a:xfrm>
        </p:spPr>
        <p:txBody>
          <a:bodyPr/>
          <a:lstStyle/>
          <a:p>
            <a:r>
              <a:rPr lang="en-GB" altLang="de-DE" dirty="0"/>
              <a:t>Needs Analysis </a:t>
            </a:r>
            <a:r>
              <a:rPr lang="en-GB" altLang="de-DE" b="0" dirty="0"/>
              <a:t>|</a:t>
            </a:r>
            <a:r>
              <a:rPr lang="en-GB" altLang="de-DE" dirty="0"/>
              <a:t> </a:t>
            </a:r>
            <a:r>
              <a:rPr lang="en-GB" altLang="de-DE" b="0" dirty="0"/>
              <a:t>Andrea Ruiz | Feb 2023</a:t>
            </a:r>
          </a:p>
        </p:txBody>
      </p:sp>
    </p:spTree>
    <p:extLst>
      <p:ext uri="{BB962C8B-B14F-4D97-AF65-F5344CB8AC3E}">
        <p14:creationId xmlns:p14="http://schemas.microsoft.com/office/powerpoint/2010/main" val="2620782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TU_Logo_lang_RGB_rot_PPT-2">
            <a:extLst>
              <a:ext uri="{FF2B5EF4-FFF2-40B4-BE49-F238E27FC236}">
                <a16:creationId xmlns:a16="http://schemas.microsoft.com/office/drawing/2014/main" id="{78F40DB4-47F1-9773-8078-2CE9A52C6F28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9671" y="5553048"/>
            <a:ext cx="13684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679D6D89-8E56-FCC7-2FF3-F2EABBB1DA16}"/>
              </a:ext>
            </a:extLst>
          </p:cNvPr>
          <p:cNvGrpSpPr/>
          <p:nvPr/>
        </p:nvGrpSpPr>
        <p:grpSpPr>
          <a:xfrm>
            <a:off x="8172256" y="2687062"/>
            <a:ext cx="845840" cy="1308786"/>
            <a:chOff x="6971304" y="4307944"/>
            <a:chExt cx="845840" cy="1308786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25D40B05-CCBD-0FC3-C34F-6D4BA2C36D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6824" y="4307944"/>
              <a:ext cx="694800" cy="1034648"/>
            </a:xfrm>
            <a:prstGeom prst="rect">
              <a:avLst/>
            </a:prstGeom>
          </p:spPr>
        </p:pic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C1680205-9398-C504-4FB7-522CC9CF9464}"/>
                </a:ext>
              </a:extLst>
            </p:cNvPr>
            <p:cNvSpPr txBox="1"/>
            <p:nvPr/>
          </p:nvSpPr>
          <p:spPr>
            <a:xfrm>
              <a:off x="6971304" y="5339731"/>
              <a:ext cx="84584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KNUST</a:t>
              </a:r>
              <a:endParaRPr lang="de-DE" dirty="0"/>
            </a:p>
          </p:txBody>
        </p:sp>
      </p:grpSp>
      <p:sp>
        <p:nvSpPr>
          <p:cNvPr id="3" name="Foliennummernplatzhalter 4">
            <a:extLst>
              <a:ext uri="{FF2B5EF4-FFF2-40B4-BE49-F238E27FC236}">
                <a16:creationId xmlns:a16="http://schemas.microsoft.com/office/drawing/2014/main" id="{229CCA33-6928-C0B9-954F-99154614757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B5009D1B-B038-439F-9F8E-50308A75E7B0}" type="slidenum">
              <a:rPr lang="de-DE" altLang="de-DE"/>
              <a:pPr/>
              <a:t>10</a:t>
            </a:fld>
            <a:endParaRPr lang="de-DE" altLang="de-DE" dirty="0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A771D6FA-5171-CD10-270F-0B5487B387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446348"/>
            <a:ext cx="6480522" cy="651936"/>
          </a:xfrm>
        </p:spPr>
        <p:txBody>
          <a:bodyPr/>
          <a:lstStyle/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altLang="de-DE" dirty="0"/>
              <a:t>Potential for a win-win collaboration between</a:t>
            </a:r>
            <a:br>
              <a:rPr lang="en-GB" altLang="de-DE" dirty="0"/>
            </a:br>
            <a:r>
              <a:rPr lang="en-GB" altLang="de-DE" dirty="0"/>
              <a:t>academia and industry partners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393ED626-5C2C-CD43-B119-9B437E8912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17642" y="2243181"/>
            <a:ext cx="7468310" cy="3526412"/>
          </a:xfrm>
        </p:spPr>
        <p:txBody>
          <a:bodyPr/>
          <a:lstStyle/>
          <a:p>
            <a:pPr marL="468312" indent="-285750">
              <a:buFont typeface="Arial" panose="020B0604020202020204" pitchFamily="34" charset="0"/>
              <a:buChar char="•"/>
            </a:pPr>
            <a:r>
              <a:rPr lang="en-US" sz="1600" dirty="0">
                <a:sym typeface="Wingdings" panose="05000000000000000000" pitchFamily="2" charset="2"/>
              </a:rPr>
              <a:t>Development of joint research projects with industry partners, i.e. BPA</a:t>
            </a:r>
          </a:p>
          <a:p>
            <a:pPr marL="468312" indent="-285750">
              <a:buFont typeface="Arial" panose="020B0604020202020204" pitchFamily="34" charset="0"/>
              <a:buChar char="•"/>
            </a:pPr>
            <a:r>
              <a:rPr lang="en-US" sz="1600" dirty="0">
                <a:sym typeface="Wingdings" panose="05000000000000000000" pitchFamily="2" charset="2"/>
              </a:rPr>
              <a:t>Introduction of exchange program for academia and industry</a:t>
            </a:r>
          </a:p>
          <a:p>
            <a:pPr marL="909637" lvl="1" indent="-285750">
              <a:buFont typeface="Symbol" panose="05050102010706020507" pitchFamily="18" charset="2"/>
              <a:buChar char="-"/>
            </a:pPr>
            <a:r>
              <a:rPr lang="en-US" sz="1600" dirty="0">
                <a:sym typeface="Wingdings" panose="05000000000000000000" pitchFamily="2" charset="2"/>
              </a:rPr>
              <a:t>lecturers do a practical internship at a company to get familiar with state-of-the-art technologies as well as main challenges (installation failures, etc.)</a:t>
            </a:r>
          </a:p>
          <a:p>
            <a:pPr marL="909637" lvl="1" indent="-285750">
              <a:buFont typeface="Symbol" panose="05050102010706020507" pitchFamily="18" charset="2"/>
              <a:buChar char="-"/>
            </a:pPr>
            <a:r>
              <a:rPr lang="en-US" sz="1600" dirty="0">
                <a:sym typeface="Wingdings" panose="05000000000000000000" pitchFamily="2" charset="2"/>
              </a:rPr>
              <a:t>Industry experts do a research stay at a university to work on a relevant research topic (product development)</a:t>
            </a:r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59DEA65D-D0BC-C97E-0861-A8B4EEABD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9750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3A9A25D2-9514-3164-06A2-1E9C82354CD6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C3292EFC-4FBE-A39C-8266-9B1E598ADA7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2005E270-108D-74F1-7487-36E24FD035BF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</a:t>
              </a:r>
              <a:r>
                <a:rPr lang="de-DE" dirty="0"/>
                <a:t> </a:t>
              </a:r>
              <a:r>
                <a:rPr lang="de-DE" dirty="0" err="1"/>
                <a:t>by</a:t>
              </a:r>
              <a:endParaRPr lang="de-DE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15061150-C984-76CE-F94B-81CC180B56FB}"/>
              </a:ext>
            </a:extLst>
          </p:cNvPr>
          <p:cNvGrpSpPr/>
          <p:nvPr/>
        </p:nvGrpSpPr>
        <p:grpSpPr>
          <a:xfrm>
            <a:off x="8254232" y="4307944"/>
            <a:ext cx="693686" cy="1192743"/>
            <a:chOff x="5076056" y="4858707"/>
            <a:chExt cx="693686" cy="1192743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5A554C3C-3BCF-A7E6-4674-93AB4C1F26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6056" y="4858707"/>
              <a:ext cx="693686" cy="933008"/>
            </a:xfrm>
            <a:prstGeom prst="rect">
              <a:avLst/>
            </a:prstGeom>
          </p:spPr>
        </p:pic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40B68559-F83D-2DC8-F2B9-8256222CA7BC}"/>
                </a:ext>
              </a:extLst>
            </p:cNvPr>
            <p:cNvSpPr txBox="1"/>
            <p:nvPr/>
          </p:nvSpPr>
          <p:spPr>
            <a:xfrm>
              <a:off x="5092964" y="5774451"/>
              <a:ext cx="64807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UENR</a:t>
              </a:r>
              <a:endParaRPr lang="de-DE" dirty="0"/>
            </a:p>
          </p:txBody>
        </p:sp>
      </p:grpSp>
      <p:sp>
        <p:nvSpPr>
          <p:cNvPr id="15" name="Fußzeilenplatzhalter 3">
            <a:extLst>
              <a:ext uri="{FF2B5EF4-FFF2-40B4-BE49-F238E27FC236}">
                <a16:creationId xmlns:a16="http://schemas.microsoft.com/office/drawing/2014/main" id="{06367733-76EC-BFFA-4D83-5016C057158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39750" y="6357959"/>
            <a:ext cx="6624638" cy="152400"/>
          </a:xfrm>
        </p:spPr>
        <p:txBody>
          <a:bodyPr/>
          <a:lstStyle/>
          <a:p>
            <a:r>
              <a:rPr lang="en-GB" altLang="de-DE" dirty="0"/>
              <a:t>Needs Analysis </a:t>
            </a:r>
            <a:r>
              <a:rPr lang="en-GB" altLang="de-DE" b="0" dirty="0"/>
              <a:t>|</a:t>
            </a:r>
            <a:r>
              <a:rPr lang="en-GB" altLang="de-DE" dirty="0"/>
              <a:t> </a:t>
            </a:r>
            <a:r>
              <a:rPr lang="en-GB" altLang="de-DE" b="0" dirty="0"/>
              <a:t>Andrea Ruiz | Feb 2023</a:t>
            </a:r>
          </a:p>
        </p:txBody>
      </p:sp>
    </p:spTree>
    <p:extLst>
      <p:ext uri="{BB962C8B-B14F-4D97-AF65-F5344CB8AC3E}">
        <p14:creationId xmlns:p14="http://schemas.microsoft.com/office/powerpoint/2010/main" val="42196575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TU_Logo_lang_RGB_rot_PPT-2">
            <a:extLst>
              <a:ext uri="{FF2B5EF4-FFF2-40B4-BE49-F238E27FC236}">
                <a16:creationId xmlns:a16="http://schemas.microsoft.com/office/drawing/2014/main" id="{78F40DB4-47F1-9773-8078-2CE9A52C6F28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9671" y="5553048"/>
            <a:ext cx="13684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679D6D89-8E56-FCC7-2FF3-F2EABBB1DA16}"/>
              </a:ext>
            </a:extLst>
          </p:cNvPr>
          <p:cNvGrpSpPr/>
          <p:nvPr/>
        </p:nvGrpSpPr>
        <p:grpSpPr>
          <a:xfrm>
            <a:off x="8172256" y="2687062"/>
            <a:ext cx="845840" cy="1308786"/>
            <a:chOff x="6971304" y="4307944"/>
            <a:chExt cx="845840" cy="1308786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25D40B05-CCBD-0FC3-C34F-6D4BA2C36D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6824" y="4307944"/>
              <a:ext cx="694800" cy="1034648"/>
            </a:xfrm>
            <a:prstGeom prst="rect">
              <a:avLst/>
            </a:prstGeom>
          </p:spPr>
        </p:pic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C1680205-9398-C504-4FB7-522CC9CF9464}"/>
                </a:ext>
              </a:extLst>
            </p:cNvPr>
            <p:cNvSpPr txBox="1"/>
            <p:nvPr/>
          </p:nvSpPr>
          <p:spPr>
            <a:xfrm>
              <a:off x="6971304" y="5339731"/>
              <a:ext cx="84584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KNUST</a:t>
              </a:r>
              <a:endParaRPr lang="de-DE" dirty="0"/>
            </a:p>
          </p:txBody>
        </p:sp>
      </p:grpSp>
      <p:sp>
        <p:nvSpPr>
          <p:cNvPr id="3" name="Foliennummernplatzhalter 4">
            <a:extLst>
              <a:ext uri="{FF2B5EF4-FFF2-40B4-BE49-F238E27FC236}">
                <a16:creationId xmlns:a16="http://schemas.microsoft.com/office/drawing/2014/main" id="{229CCA33-6928-C0B9-954F-99154614757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B5009D1B-B038-439F-9F8E-50308A75E7B0}" type="slidenum">
              <a:rPr lang="de-DE" altLang="de-DE"/>
              <a:pPr/>
              <a:t>11</a:t>
            </a:fld>
            <a:endParaRPr lang="de-DE" altLang="de-DE" dirty="0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A771D6FA-5171-CD10-270F-0B5487B387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altLang="de-DE" dirty="0"/>
              <a:t>Main insights gathered through mini survey</a:t>
            </a:r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59DEA65D-D0BC-C97E-0861-A8B4EEABD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9750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3A9A25D2-9514-3164-06A2-1E9C82354CD6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C3292EFC-4FBE-A39C-8266-9B1E598ADA7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2005E270-108D-74F1-7487-36E24FD035BF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</a:t>
              </a:r>
              <a:r>
                <a:rPr lang="de-DE" dirty="0"/>
                <a:t> </a:t>
              </a:r>
              <a:r>
                <a:rPr lang="de-DE" dirty="0" err="1"/>
                <a:t>by</a:t>
              </a:r>
              <a:endParaRPr lang="de-DE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15061150-C984-76CE-F94B-81CC180B56FB}"/>
              </a:ext>
            </a:extLst>
          </p:cNvPr>
          <p:cNvGrpSpPr/>
          <p:nvPr/>
        </p:nvGrpSpPr>
        <p:grpSpPr>
          <a:xfrm>
            <a:off x="8254232" y="4307944"/>
            <a:ext cx="693686" cy="1192743"/>
            <a:chOff x="5076056" y="4858707"/>
            <a:chExt cx="693686" cy="1192743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5A554C3C-3BCF-A7E6-4674-93AB4C1F26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6056" y="4858707"/>
              <a:ext cx="693686" cy="933008"/>
            </a:xfrm>
            <a:prstGeom prst="rect">
              <a:avLst/>
            </a:prstGeom>
          </p:spPr>
        </p:pic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40B68559-F83D-2DC8-F2B9-8256222CA7BC}"/>
                </a:ext>
              </a:extLst>
            </p:cNvPr>
            <p:cNvSpPr txBox="1"/>
            <p:nvPr/>
          </p:nvSpPr>
          <p:spPr>
            <a:xfrm>
              <a:off x="5092964" y="5774451"/>
              <a:ext cx="64807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UENR</a:t>
              </a:r>
              <a:endParaRPr lang="de-DE" dirty="0"/>
            </a:p>
          </p:txBody>
        </p:sp>
      </p:grpSp>
      <p:sp>
        <p:nvSpPr>
          <p:cNvPr id="18" name="Fußzeilenplatzhalter 3">
            <a:extLst>
              <a:ext uri="{FF2B5EF4-FFF2-40B4-BE49-F238E27FC236}">
                <a16:creationId xmlns:a16="http://schemas.microsoft.com/office/drawing/2014/main" id="{7149F96B-1561-4BE4-E92C-8D3FE4EE06F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39750" y="6357959"/>
            <a:ext cx="6624638" cy="152400"/>
          </a:xfrm>
        </p:spPr>
        <p:txBody>
          <a:bodyPr/>
          <a:lstStyle/>
          <a:p>
            <a:r>
              <a:rPr lang="en-GB" altLang="de-DE" dirty="0"/>
              <a:t>Needs Analysis </a:t>
            </a:r>
            <a:r>
              <a:rPr lang="en-GB" altLang="de-DE" b="0" dirty="0"/>
              <a:t>|</a:t>
            </a:r>
            <a:r>
              <a:rPr lang="en-GB" altLang="de-DE" dirty="0"/>
              <a:t> </a:t>
            </a:r>
            <a:r>
              <a:rPr lang="en-GB" altLang="de-DE" b="0" dirty="0"/>
              <a:t>Andrea Ruiz | Feb 2023</a:t>
            </a:r>
          </a:p>
        </p:txBody>
      </p:sp>
      <p:sp>
        <p:nvSpPr>
          <p:cNvPr id="21" name="Inhaltsplatzhalter 13">
            <a:extLst>
              <a:ext uri="{FF2B5EF4-FFF2-40B4-BE49-F238E27FC236}">
                <a16:creationId xmlns:a16="http://schemas.microsoft.com/office/drawing/2014/main" id="{87E33DCB-A7C9-BEC7-88A6-6A2CE2521564}"/>
              </a:ext>
            </a:extLst>
          </p:cNvPr>
          <p:cNvSpPr txBox="1">
            <a:spLocks/>
          </p:cNvSpPr>
          <p:nvPr/>
        </p:nvSpPr>
        <p:spPr>
          <a:xfrm>
            <a:off x="539751" y="1924050"/>
            <a:ext cx="7496966" cy="4067175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84225" indent="-244475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9221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</a:pPr>
            <a:r>
              <a:rPr lang="de-DE" sz="1800" dirty="0" err="1"/>
              <a:t>During</a:t>
            </a:r>
            <a:r>
              <a:rPr lang="de-DE" sz="1800" dirty="0"/>
              <a:t> </a:t>
            </a:r>
            <a:r>
              <a:rPr lang="de-DE" sz="1800" dirty="0" err="1"/>
              <a:t>the</a:t>
            </a:r>
            <a:r>
              <a:rPr lang="de-DE" sz="1800" dirty="0"/>
              <a:t> </a:t>
            </a:r>
            <a:r>
              <a:rPr lang="de-DE" sz="1800" dirty="0" err="1"/>
              <a:t>kick-off</a:t>
            </a:r>
            <a:r>
              <a:rPr lang="de-DE" sz="1800" dirty="0"/>
              <a:t> </a:t>
            </a:r>
            <a:r>
              <a:rPr lang="de-DE" sz="1800" dirty="0" err="1"/>
              <a:t>meeting</a:t>
            </a:r>
            <a:r>
              <a:rPr lang="de-DE" sz="1800" dirty="0"/>
              <a:t> a mini </a:t>
            </a:r>
            <a:r>
              <a:rPr lang="de-DE" sz="1800" dirty="0" err="1"/>
              <a:t>survey</a:t>
            </a:r>
            <a:r>
              <a:rPr lang="de-DE" sz="1800" dirty="0"/>
              <a:t> was </a:t>
            </a:r>
            <a:r>
              <a:rPr lang="de-DE" sz="1800" dirty="0" err="1"/>
              <a:t>conducted</a:t>
            </a:r>
            <a:r>
              <a:rPr lang="de-DE" sz="1800" dirty="0"/>
              <a:t> </a:t>
            </a:r>
            <a:r>
              <a:rPr lang="de-DE" sz="1800" dirty="0" err="1"/>
              <a:t>to</a:t>
            </a:r>
            <a:r>
              <a:rPr lang="de-DE" sz="1800" dirty="0"/>
              <a:t> </a:t>
            </a:r>
            <a:r>
              <a:rPr lang="de-DE" sz="1800" dirty="0" err="1"/>
              <a:t>gather</a:t>
            </a:r>
            <a:r>
              <a:rPr lang="de-DE" sz="1800" dirty="0"/>
              <a:t> </a:t>
            </a:r>
            <a:r>
              <a:rPr lang="de-DE" sz="1800" dirty="0" err="1"/>
              <a:t>some</a:t>
            </a:r>
            <a:r>
              <a:rPr lang="de-DE" sz="1800" dirty="0"/>
              <a:t> relevant </a:t>
            </a:r>
            <a:r>
              <a:rPr lang="de-DE" sz="1800" dirty="0" err="1"/>
              <a:t>information</a:t>
            </a:r>
            <a:r>
              <a:rPr lang="de-DE" sz="1800" dirty="0"/>
              <a:t>. Here </a:t>
            </a:r>
            <a:r>
              <a:rPr lang="de-DE" sz="1800" dirty="0" err="1"/>
              <a:t>are</a:t>
            </a:r>
            <a:r>
              <a:rPr lang="de-DE" sz="1800" dirty="0"/>
              <a:t> </a:t>
            </a:r>
            <a:r>
              <a:rPr lang="de-DE" sz="1800" dirty="0" err="1"/>
              <a:t>the</a:t>
            </a:r>
            <a:r>
              <a:rPr lang="de-DE" sz="1800" dirty="0"/>
              <a:t> </a:t>
            </a:r>
            <a:r>
              <a:rPr lang="de-DE" sz="1800" dirty="0" err="1"/>
              <a:t>main</a:t>
            </a:r>
            <a:r>
              <a:rPr lang="de-DE" sz="1800" dirty="0"/>
              <a:t> </a:t>
            </a:r>
            <a:r>
              <a:rPr lang="de-DE" sz="1800" dirty="0" err="1"/>
              <a:t>insights</a:t>
            </a:r>
            <a:r>
              <a:rPr lang="de-DE" sz="1800" dirty="0"/>
              <a:t>:</a:t>
            </a:r>
          </a:p>
          <a:p>
            <a:pPr marL="625475" lvl="1" indent="-263525">
              <a:buFont typeface="Arial" panose="020B0604020202020204" pitchFamily="34" charset="0"/>
              <a:buChar char="•"/>
            </a:pPr>
            <a:r>
              <a:rPr lang="de-DE" sz="1800" dirty="0" err="1"/>
              <a:t>Inclusion</a:t>
            </a:r>
            <a:r>
              <a:rPr lang="de-DE" sz="1800" dirty="0"/>
              <a:t> </a:t>
            </a:r>
            <a:r>
              <a:rPr lang="de-DE" sz="1800" dirty="0" err="1"/>
              <a:t>of</a:t>
            </a:r>
            <a:r>
              <a:rPr lang="de-DE" sz="1800" dirty="0"/>
              <a:t> all RE </a:t>
            </a:r>
            <a:r>
              <a:rPr lang="de-DE" sz="1800" dirty="0" err="1"/>
              <a:t>technologies</a:t>
            </a:r>
            <a:r>
              <a:rPr lang="de-DE" sz="1800" dirty="0"/>
              <a:t> in </a:t>
            </a:r>
            <a:r>
              <a:rPr lang="de-DE" sz="1800" dirty="0" err="1"/>
              <a:t>curricula</a:t>
            </a:r>
            <a:r>
              <a:rPr lang="de-DE" sz="1800" dirty="0"/>
              <a:t>, i.e. </a:t>
            </a:r>
            <a:r>
              <a:rPr lang="de-DE" sz="1800" dirty="0" err="1"/>
              <a:t>waste</a:t>
            </a:r>
            <a:r>
              <a:rPr lang="de-DE" sz="1800" dirty="0"/>
              <a:t> </a:t>
            </a:r>
            <a:r>
              <a:rPr lang="de-DE" sz="1800" dirty="0" err="1"/>
              <a:t>to</a:t>
            </a:r>
            <a:r>
              <a:rPr lang="de-DE" sz="1800" dirty="0"/>
              <a:t> </a:t>
            </a:r>
            <a:r>
              <a:rPr lang="de-DE" sz="1800" dirty="0" err="1"/>
              <a:t>energy</a:t>
            </a:r>
            <a:r>
              <a:rPr lang="de-DE" sz="1800" dirty="0"/>
              <a:t>, offshore wind and </a:t>
            </a:r>
            <a:r>
              <a:rPr lang="de-DE" sz="1800" dirty="0" err="1"/>
              <a:t>green</a:t>
            </a:r>
            <a:r>
              <a:rPr lang="de-DE" sz="1800" dirty="0"/>
              <a:t> hydrogen</a:t>
            </a:r>
          </a:p>
          <a:p>
            <a:pPr marL="625475" lvl="1" indent="-263525">
              <a:buFont typeface="Arial" panose="020B0604020202020204" pitchFamily="34" charset="0"/>
              <a:buChar char="•"/>
            </a:pPr>
            <a:r>
              <a:rPr lang="de-DE" sz="1800" dirty="0"/>
              <a:t>More </a:t>
            </a:r>
            <a:r>
              <a:rPr lang="de-DE" sz="1800" dirty="0" err="1"/>
              <a:t>use</a:t>
            </a:r>
            <a:r>
              <a:rPr lang="de-DE" sz="1800" dirty="0"/>
              <a:t> </a:t>
            </a:r>
            <a:r>
              <a:rPr lang="de-DE" sz="1800" dirty="0" err="1"/>
              <a:t>of</a:t>
            </a:r>
            <a:r>
              <a:rPr lang="de-DE" sz="1800" dirty="0"/>
              <a:t> </a:t>
            </a:r>
            <a:r>
              <a:rPr lang="de-DE" sz="1800" dirty="0" err="1"/>
              <a:t>student-centered</a:t>
            </a:r>
            <a:r>
              <a:rPr lang="de-DE" sz="1800" dirty="0"/>
              <a:t> </a:t>
            </a:r>
            <a:r>
              <a:rPr lang="de-DE" sz="1800" dirty="0" err="1"/>
              <a:t>learning</a:t>
            </a:r>
            <a:r>
              <a:rPr lang="de-DE" sz="1800" dirty="0"/>
              <a:t> (SCL) </a:t>
            </a:r>
            <a:r>
              <a:rPr lang="de-DE" sz="1800" dirty="0" err="1"/>
              <a:t>to</a:t>
            </a:r>
            <a:r>
              <a:rPr lang="de-DE" sz="1800" dirty="0"/>
              <a:t> </a:t>
            </a:r>
            <a:r>
              <a:rPr lang="de-DE" sz="1800" dirty="0" err="1"/>
              <a:t>activate</a:t>
            </a:r>
            <a:r>
              <a:rPr lang="de-DE" sz="1800" dirty="0"/>
              <a:t> </a:t>
            </a:r>
            <a:r>
              <a:rPr lang="de-DE" sz="1800" dirty="0" err="1"/>
              <a:t>problem</a:t>
            </a:r>
            <a:r>
              <a:rPr lang="de-DE" sz="1800" dirty="0"/>
              <a:t> </a:t>
            </a:r>
            <a:r>
              <a:rPr lang="de-DE" sz="1800" dirty="0" err="1"/>
              <a:t>solving</a:t>
            </a:r>
            <a:r>
              <a:rPr lang="de-DE" sz="1800" dirty="0"/>
              <a:t> </a:t>
            </a:r>
            <a:r>
              <a:rPr lang="de-DE" sz="1800" dirty="0" err="1"/>
              <a:t>skills</a:t>
            </a:r>
            <a:endParaRPr lang="de-DE" sz="1800" dirty="0"/>
          </a:p>
          <a:p>
            <a:pPr marL="625475" lvl="1" indent="-263525">
              <a:buFont typeface="Arial" panose="020B0604020202020204" pitchFamily="34" charset="0"/>
              <a:buChar char="•"/>
            </a:pPr>
            <a:r>
              <a:rPr lang="de-DE" sz="1800" dirty="0" err="1"/>
              <a:t>Proffessional</a:t>
            </a:r>
            <a:r>
              <a:rPr lang="de-DE" sz="1800" dirty="0"/>
              <a:t> </a:t>
            </a:r>
            <a:r>
              <a:rPr lang="de-DE" sz="1800" dirty="0" err="1"/>
              <a:t>internships</a:t>
            </a:r>
            <a:r>
              <a:rPr lang="de-DE" sz="1800" dirty="0"/>
              <a:t> in </a:t>
            </a:r>
            <a:r>
              <a:rPr lang="de-DE" sz="1800" dirty="0" err="1"/>
              <a:t>companies</a:t>
            </a:r>
            <a:r>
              <a:rPr lang="de-DE" sz="1800" dirty="0"/>
              <a:t> </a:t>
            </a:r>
            <a:r>
              <a:rPr lang="de-DE" sz="1800" dirty="0" err="1"/>
              <a:t>from</a:t>
            </a:r>
            <a:r>
              <a:rPr lang="de-DE" sz="1800" dirty="0"/>
              <a:t> </a:t>
            </a:r>
            <a:r>
              <a:rPr lang="de-DE" sz="1800" dirty="0" err="1"/>
              <a:t>the</a:t>
            </a:r>
            <a:r>
              <a:rPr lang="de-DE" sz="1800" dirty="0"/>
              <a:t> </a:t>
            </a:r>
            <a:r>
              <a:rPr lang="de-DE" sz="1800" dirty="0" err="1"/>
              <a:t>sector</a:t>
            </a:r>
            <a:r>
              <a:rPr lang="de-DE" sz="1800" dirty="0"/>
              <a:t> </a:t>
            </a:r>
            <a:r>
              <a:rPr lang="de-DE" sz="1800" dirty="0" err="1"/>
              <a:t>to</a:t>
            </a:r>
            <a:r>
              <a:rPr lang="de-DE" sz="1800" dirty="0"/>
              <a:t> </a:t>
            </a:r>
            <a:r>
              <a:rPr lang="de-DE" sz="1800" dirty="0" err="1"/>
              <a:t>gain</a:t>
            </a:r>
            <a:r>
              <a:rPr lang="de-DE" sz="1800" dirty="0"/>
              <a:t> </a:t>
            </a:r>
            <a:r>
              <a:rPr lang="de-DE" sz="1800" dirty="0" err="1"/>
              <a:t>practical</a:t>
            </a:r>
            <a:r>
              <a:rPr lang="de-DE" sz="1800" dirty="0"/>
              <a:t> </a:t>
            </a:r>
            <a:r>
              <a:rPr lang="de-DE" sz="1800" dirty="0" err="1"/>
              <a:t>knowledge</a:t>
            </a:r>
            <a:endParaRPr lang="de-DE" sz="1800" dirty="0"/>
          </a:p>
          <a:p>
            <a:pPr marL="625475" lvl="1" indent="-263525">
              <a:buFont typeface="Arial" panose="020B0604020202020204" pitchFamily="34" charset="0"/>
              <a:buChar char="•"/>
            </a:pPr>
            <a:r>
              <a:rPr lang="de-DE" sz="1800" dirty="0" err="1"/>
              <a:t>Inclusion</a:t>
            </a:r>
            <a:r>
              <a:rPr lang="de-DE" sz="1800" dirty="0"/>
              <a:t> </a:t>
            </a:r>
            <a:r>
              <a:rPr lang="de-DE" sz="1800" dirty="0" err="1"/>
              <a:t>of</a:t>
            </a:r>
            <a:r>
              <a:rPr lang="de-DE" sz="1800" dirty="0"/>
              <a:t> prototype </a:t>
            </a:r>
            <a:r>
              <a:rPr lang="de-DE" sz="1800" dirty="0" err="1"/>
              <a:t>development</a:t>
            </a:r>
            <a:r>
              <a:rPr lang="de-DE" sz="1800" dirty="0"/>
              <a:t> </a:t>
            </a:r>
            <a:r>
              <a:rPr lang="de-DE" sz="1800" dirty="0" err="1"/>
              <a:t>of</a:t>
            </a:r>
            <a:r>
              <a:rPr lang="de-DE" sz="1800" dirty="0"/>
              <a:t> </a:t>
            </a:r>
            <a:r>
              <a:rPr lang="de-DE" sz="1800" dirty="0" err="1"/>
              <a:t>technologies</a:t>
            </a:r>
            <a:r>
              <a:rPr lang="de-DE" sz="1800" dirty="0"/>
              <a:t> and </a:t>
            </a:r>
            <a:r>
              <a:rPr lang="de-DE" sz="1800" dirty="0" err="1"/>
              <a:t>processes</a:t>
            </a:r>
            <a:r>
              <a:rPr lang="de-DE" sz="1800" dirty="0"/>
              <a:t> in </a:t>
            </a:r>
            <a:r>
              <a:rPr lang="de-DE" sz="1800" dirty="0" err="1"/>
              <a:t>curricula</a:t>
            </a:r>
            <a:endParaRPr lang="de-DE" sz="1800" dirty="0"/>
          </a:p>
          <a:p>
            <a:pPr marL="625475" lvl="1" indent="-263525">
              <a:buFont typeface="Arial" panose="020B0604020202020204" pitchFamily="34" charset="0"/>
              <a:buChar char="•"/>
            </a:pPr>
            <a:r>
              <a:rPr lang="de-DE" sz="1800" dirty="0"/>
              <a:t>Development </a:t>
            </a:r>
            <a:r>
              <a:rPr lang="de-DE" sz="1800" dirty="0" err="1"/>
              <a:t>of</a:t>
            </a:r>
            <a:r>
              <a:rPr lang="de-DE" sz="1800" dirty="0"/>
              <a:t> </a:t>
            </a:r>
            <a:r>
              <a:rPr lang="de-DE" sz="1800" dirty="0" err="1"/>
              <a:t>short</a:t>
            </a:r>
            <a:r>
              <a:rPr lang="de-DE" sz="1800" dirty="0"/>
              <a:t> extracurricular </a:t>
            </a:r>
            <a:r>
              <a:rPr lang="de-DE" sz="1800" dirty="0" err="1"/>
              <a:t>courses</a:t>
            </a:r>
            <a:r>
              <a:rPr lang="de-DE" sz="1800" dirty="0"/>
              <a:t> </a:t>
            </a:r>
            <a:r>
              <a:rPr lang="de-DE" sz="1800" dirty="0" err="1"/>
              <a:t>for</a:t>
            </a:r>
            <a:r>
              <a:rPr lang="de-DE" sz="1800" dirty="0"/>
              <a:t> </a:t>
            </a:r>
            <a:r>
              <a:rPr lang="de-DE" sz="1800" dirty="0" err="1"/>
              <a:t>students</a:t>
            </a:r>
            <a:r>
              <a:rPr lang="de-DE" sz="1800" dirty="0"/>
              <a:t> </a:t>
            </a:r>
            <a:r>
              <a:rPr lang="de-DE" sz="1800" dirty="0" err="1"/>
              <a:t>of</a:t>
            </a:r>
            <a:r>
              <a:rPr lang="de-DE" sz="1800" dirty="0"/>
              <a:t> different </a:t>
            </a:r>
            <a:r>
              <a:rPr lang="de-DE" sz="1800" dirty="0" err="1"/>
              <a:t>backgrounds</a:t>
            </a:r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383607554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PJmfxb3zEeiMYzrBxsRIw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PJmfxb3zEeiMYzrBxsRI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PJmfxb3zEeiMYzrBxsRI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PJmfxb3zEeiMYzrBxsRI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PJmfxb3zEeiMYzrBxsRI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PJmfxb3zEeiMYzrBxsRI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PJmfxb3zEeiMYzrBxsRIw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PJmfxb3zEeiMYzrBxsRI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PJmfxb3zEeiMYzrBxsRIw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PJmfxb3zEeiMYzrBxsRIw"/>
</p:tagLst>
</file>

<file path=ppt/theme/theme1.xml><?xml version="1.0" encoding="utf-8"?>
<a:theme xmlns:a="http://schemas.openxmlformats.org/drawingml/2006/main" name="Technische Universität Berlin | PowerPoint Master">
  <a:themeElements>
    <a:clrScheme name="Technische Universität Berlin | PowerPoint Master 1">
      <a:dk1>
        <a:srgbClr val="000000"/>
      </a:dk1>
      <a:lt1>
        <a:srgbClr val="FFFFFF"/>
      </a:lt1>
      <a:dk2>
        <a:srgbClr val="C50E1F"/>
      </a:dk2>
      <a:lt2>
        <a:srgbClr val="B2B2B2"/>
      </a:lt2>
      <a:accent1>
        <a:srgbClr val="717171"/>
      </a:accent1>
      <a:accent2>
        <a:srgbClr val="177191"/>
      </a:accent2>
      <a:accent3>
        <a:srgbClr val="FFFFFF"/>
      </a:accent3>
      <a:accent4>
        <a:srgbClr val="000000"/>
      </a:accent4>
      <a:accent5>
        <a:srgbClr val="BBBBBB"/>
      </a:accent5>
      <a:accent6>
        <a:srgbClr val="146683"/>
      </a:accent6>
      <a:hlink>
        <a:srgbClr val="53BDE3"/>
      </a:hlink>
      <a:folHlink>
        <a:srgbClr val="99CC00"/>
      </a:folHlink>
    </a:clrScheme>
    <a:fontScheme name="Technische Universität Berlin | PowerPoint 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Technische Universität Berlin | PowerPoint Master 1">
        <a:dk1>
          <a:srgbClr val="000000"/>
        </a:dk1>
        <a:lt1>
          <a:srgbClr val="FFFFFF"/>
        </a:lt1>
        <a:dk2>
          <a:srgbClr val="C50E1F"/>
        </a:dk2>
        <a:lt2>
          <a:srgbClr val="B2B2B2"/>
        </a:lt2>
        <a:accent1>
          <a:srgbClr val="717171"/>
        </a:accent1>
        <a:accent2>
          <a:srgbClr val="177191"/>
        </a:accent2>
        <a:accent3>
          <a:srgbClr val="FFFFFF"/>
        </a:accent3>
        <a:accent4>
          <a:srgbClr val="000000"/>
        </a:accent4>
        <a:accent5>
          <a:srgbClr val="BBBBBB"/>
        </a:accent5>
        <a:accent6>
          <a:srgbClr val="146683"/>
        </a:accent6>
        <a:hlink>
          <a:srgbClr val="53BDE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TU_PPT_Master_ohneBild_HDL-einzeilig</Template>
  <TotalTime>0</TotalTime>
  <Words>3033</Words>
  <Application>Microsoft Office PowerPoint</Application>
  <PresentationFormat>Bildschirmpräsentation (4:3)</PresentationFormat>
  <Paragraphs>153</Paragraphs>
  <Slides>11</Slides>
  <Notes>6</Notes>
  <HiddenSlides>1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9" baseType="lpstr">
      <vt:lpstr>Arial</vt:lpstr>
      <vt:lpstr>CIDFont+F1</vt:lpstr>
      <vt:lpstr>CIDFont+F2</vt:lpstr>
      <vt:lpstr>CIDFont+F5</vt:lpstr>
      <vt:lpstr>Roboto</vt:lpstr>
      <vt:lpstr>Symbol</vt:lpstr>
      <vt:lpstr>Wingdings</vt:lpstr>
      <vt:lpstr>Technische Universität Berlin | PowerPoint Master</vt:lpstr>
      <vt:lpstr>Professional Education for Renewable Energies in Ghana - ProREG</vt:lpstr>
      <vt:lpstr>List of companies interviewed during exploratory trip</vt:lpstr>
      <vt:lpstr>Energy Commission </vt:lpstr>
      <vt:lpstr>Stella Futura</vt:lpstr>
      <vt:lpstr>Minagie Energy</vt:lpstr>
      <vt:lpstr>Bui Power Authority</vt:lpstr>
      <vt:lpstr>Greentech Ghana</vt:lpstr>
      <vt:lpstr>ProREG Evaluation</vt:lpstr>
      <vt:lpstr>Potential for practical project-based learning</vt:lpstr>
      <vt:lpstr>Potential for a win-win collaboration between academia and industry partners</vt:lpstr>
      <vt:lpstr>Main insights gathered through mini survey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 DER PRÄSENTATION ODER THEMA</dc:title>
  <dc:creator>joerg longmuss</dc:creator>
  <cp:lastModifiedBy>TU-Pseudonym 9403373351793141</cp:lastModifiedBy>
  <cp:revision>28</cp:revision>
  <dcterms:created xsi:type="dcterms:W3CDTF">2022-11-24T21:22:57Z</dcterms:created>
  <dcterms:modified xsi:type="dcterms:W3CDTF">2023-03-16T14:27:54Z</dcterms:modified>
</cp:coreProperties>
</file>