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83" r:id="rId3"/>
    <p:sldId id="278" r:id="rId4"/>
    <p:sldId id="257" r:id="rId5"/>
    <p:sldId id="272" r:id="rId6"/>
    <p:sldId id="273" r:id="rId7"/>
    <p:sldId id="274" r:id="rId8"/>
    <p:sldId id="277" r:id="rId9"/>
    <p:sldId id="300" r:id="rId10"/>
    <p:sldId id="276" r:id="rId11"/>
    <p:sldId id="286" r:id="rId12"/>
    <p:sldId id="293" r:id="rId13"/>
    <p:sldId id="292" r:id="rId14"/>
    <p:sldId id="289" r:id="rId15"/>
    <p:sldId id="296" r:id="rId16"/>
    <p:sldId id="282" r:id="rId17"/>
    <p:sldId id="301" r:id="rId18"/>
    <p:sldId id="302" r:id="rId19"/>
    <p:sldId id="303" r:id="rId20"/>
    <p:sldId id="304" r:id="rId21"/>
    <p:sldId id="298" r:id="rId22"/>
    <p:sldId id="295" r:id="rId23"/>
    <p:sldId id="299" r:id="rId24"/>
    <p:sldId id="297" r:id="rId25"/>
    <p:sldId id="275" r:id="rId26"/>
  </p:sldIdLst>
  <p:sldSz cx="9144000" cy="6858000" type="screen4x3"/>
  <p:notesSz cx="6858000" cy="9144000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494"/>
    <a:srgbClr val="177191"/>
    <a:srgbClr val="D0E0E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3870" autoAdjust="0"/>
  </p:normalViewPr>
  <p:slideViewPr>
    <p:cSldViewPr showGuides="1">
      <p:cViewPr varScale="1">
        <p:scale>
          <a:sx n="65" d="100"/>
          <a:sy n="65" d="100"/>
        </p:scale>
        <p:origin x="1590" y="78"/>
      </p:cViewPr>
      <p:guideLst>
        <p:guide orient="horz" pos="411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9EBDEB-D4BD-61EA-EE65-0C0793E2B2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EA72111-AAE5-A855-46C5-8158074C96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05E9D77-120B-1531-BF4D-417F6085B9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85F57A2D-5A3D-D137-11CF-6B73E8F2D5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Edit text master formats by clicking</a:t>
            </a:r>
          </a:p>
          <a:p>
            <a:pPr lvl="1"/>
            <a:r>
              <a:rPr lang="de-DE" altLang="de-DE"/>
              <a:t>Second level</a:t>
            </a:r>
          </a:p>
          <a:p>
            <a:pPr lvl="2"/>
            <a:r>
              <a:rPr lang="de-DE" altLang="de-DE"/>
              <a:t>Third level</a:t>
            </a:r>
          </a:p>
          <a:p>
            <a:pPr lvl="3"/>
            <a:r>
              <a:rPr lang="de-DE" altLang="de-DE"/>
              <a:t>Fourth level</a:t>
            </a:r>
          </a:p>
          <a:p>
            <a:pPr lvl="4"/>
            <a:r>
              <a:rPr lang="de-DE" altLang="de-DE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39E3189-17BB-5196-2151-72E69BDDEA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261761F-15BA-02CE-2B09-FD82DC537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45D0C71-324D-4DB9-A713-6ADF96CF4169}" type="slidenum">
              <a:rPr lang="de-DE" altLang="de-DE"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77327CD-0D55-1D87-A9F4-020C147DFF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077072"/>
            <a:ext cx="8061325" cy="346954"/>
          </a:xfrm>
        </p:spPr>
        <p:txBody>
          <a:bodyPr>
            <a:spAutoFit/>
          </a:bodyPr>
          <a:lstStyle>
            <a:lvl1pPr>
              <a:defRPr sz="2000"/>
            </a:lvl1pPr>
          </a:lstStyle>
          <a:p>
            <a:pPr lvl="0"/>
            <a:r>
              <a:rPr lang="de-DE" altLang="de-DE" noProof="0"/>
              <a:t>Mastertitelformat bearbeiten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5DB3040-CF45-6E56-A506-9AF670863F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4725144"/>
            <a:ext cx="8061325" cy="293350"/>
          </a:xfrm>
        </p:spPr>
        <p:txBody>
          <a:bodyPr anchor="b">
            <a:spAutoFit/>
          </a:bodyPr>
          <a:lstStyle>
            <a:lvl1pPr marL="0" indent="0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6EBD477F-CD6C-2AD6-4521-35DE55AAA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007C290D-ADB5-9689-CDA2-A3C442F3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830" y="116632"/>
            <a:ext cx="1868835" cy="104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AEEF72B-9BFE-B48C-61CF-6C66D713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3989335" y="1721141"/>
            <a:ext cx="1184255" cy="156384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49346F-28BE-B5E5-378A-9E9316750F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8" y="122463"/>
            <a:ext cx="1080120" cy="145276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898B158-B951-B514-7331-B1074815FF3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2" y="44624"/>
            <a:ext cx="1080120" cy="160844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1B9B7-32F2-D661-0F4E-DE9BF44E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BE9EE-3E72-9A1C-EA85-8BBC23C86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A45FF0-2D57-63DB-ACEC-83F52BDA50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415FDC-4D38-BDCB-8DF9-626649F9D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796D985A-F7F1-440F-87DD-29EFACEB934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41C896C-F5A0-66E1-50BD-25E1C755BBF5}"/>
              </a:ext>
            </a:extLst>
          </p:cNvPr>
          <p:cNvSpPr txBox="1"/>
          <p:nvPr userDrawn="1"/>
        </p:nvSpPr>
        <p:spPr>
          <a:xfrm>
            <a:off x="251520" y="6304980"/>
            <a:ext cx="3816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dirty="0"/>
              <a:t>Dr. Joerg Longmuss, Sustainum Institute Berlin</a:t>
            </a:r>
            <a:endParaRPr lang="de-DE" altLang="de-DE" b="0" dirty="0"/>
          </a:p>
        </p:txBody>
      </p:sp>
    </p:spTree>
    <p:extLst>
      <p:ext uri="{BB962C8B-B14F-4D97-AF65-F5344CB8AC3E}">
        <p14:creationId xmlns:p14="http://schemas.microsoft.com/office/powerpoint/2010/main" val="38185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52744-AE89-EAF8-76FC-7ED1E11F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C6503-CA50-A50C-6D69-4CFFC1A6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6728B6-3759-D1A5-D4F1-F506D6E5D6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Präsentationstitel Blindtext </a:t>
            </a:r>
            <a:r>
              <a:rPr lang="de-DE" altLang="de-DE" dirty="0" err="1"/>
              <a:t>Lorem</a:t>
            </a:r>
            <a:r>
              <a:rPr lang="de-DE" altLang="de-DE" dirty="0"/>
              <a:t> </a:t>
            </a:r>
            <a:r>
              <a:rPr lang="de-DE" altLang="de-DE" dirty="0" err="1"/>
              <a:t>ipsum</a:t>
            </a:r>
            <a:r>
              <a:rPr lang="de-DE" altLang="de-DE" dirty="0"/>
              <a:t> </a:t>
            </a:r>
            <a:r>
              <a:rPr lang="de-DE" altLang="de-DE" dirty="0" err="1"/>
              <a:t>dolores</a:t>
            </a:r>
            <a:r>
              <a:rPr lang="de-DE" altLang="de-DE" dirty="0"/>
              <a:t>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F57448-7AF1-FDC6-1DE4-18374A7EE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CCBC5A0-DEF5-4A3D-A1FF-A88DDE797A44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9528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A0C2B-CB41-E442-D3FE-E741C43CF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17C975-E867-0CA0-3CC0-1722ED56F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924050"/>
            <a:ext cx="3954463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B3A1C-6007-4702-80B7-1692BFA78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924050"/>
            <a:ext cx="3954462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79CE58-4D55-C2AF-2AD0-3B55225CED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B136F-3D12-50DA-9694-8B576B1FF7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E402F5B-2C9F-4234-B9CA-8F3C0EEB32F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08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9EFCF-6C8A-0FFC-A31E-7AEF00ED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D850C8-2BDC-9D87-55C7-C09DBF3E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9280B1-BAB5-A5B8-6E49-AE4A7BBA1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53B4194-8C2B-9CCC-577E-E25193910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692418-A8D4-81A1-C734-C5F41CAB2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F853DA9-7A46-DEAB-9C7C-F64D604AD9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B45D8B5-C7D5-FD53-27F1-D8C2E0A4E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202E761C-B5CF-4E54-8B86-5CDC9290274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727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C7EBF-9C08-A835-A8CF-1BFDEAB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2ECA71-DEF5-0719-00EA-0BEE07FD60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0A1138-9256-1BBA-AC49-4A7844D8E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885DA531-4681-4F69-AD06-B3CDB23497E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3295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10727FD-0925-513F-94EF-88582ED914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Dr. Joerg Longmuss, </a:t>
            </a:r>
            <a:r>
              <a:rPr lang="de-DE" altLang="de-DE" dirty="0" err="1"/>
              <a:t>Sutainum</a:t>
            </a:r>
            <a:r>
              <a:rPr lang="de-DE" altLang="de-DE" dirty="0"/>
              <a:t> Institute Berlin</a:t>
            </a:r>
            <a:endParaRPr lang="de-DE" altLang="de-DE" b="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768AA1-70C2-14AA-1A04-D5FBEEC4EB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EFC34A12-35CE-4FF5-B898-5BD0C06D27B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56177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51539-0C02-A870-687A-4A74ECC8A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8DCA9-523D-7D19-357E-E15CCE7B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627FC5-A209-714E-F87F-EDBCE7E31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05662-6C7D-2403-C356-583D4C7AE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EE7947-5486-D8D8-5F4C-77E5AC89F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4BB7C7D3-D536-467C-8607-84FF8C18DD6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8090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6E45A-CFE6-C09E-3EF8-006802DB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7B3D69-C1EB-CE02-8962-A00E0E6B6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00760A-6A0A-A0D7-DE93-3BDD9F87F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694488-2000-4C90-35B4-3256C00652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2E24D3-F140-1950-4B14-34AAF5915C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E70F104D-0ECA-46FB-A56F-230B11D89BE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617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018F5-0937-7FE9-25B2-B8220903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B7F97C-6AB0-9F6F-4C1C-0EF9B94E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82BD33-B778-217C-36F1-B7C95B29C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4B051E-EF39-A09A-5101-A1BE57F76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CB4A856B-C859-48F6-88E3-69C9EB8423D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5491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45F613D-AD3C-D582-63E0-BAF631C7B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6538" y="1357313"/>
            <a:ext cx="2014537" cy="463391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BEA0A64-A314-B13A-D4CF-61CCEDB3C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357313"/>
            <a:ext cx="5894388" cy="463391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58FEB4-17D4-1C93-88FF-F98FD2B9F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54112C-2E85-B954-BEA9-6DB21D9F6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600E7582-A898-443C-9210-FD148410720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55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FC916D-9AED-9388-9ADD-69F5F45E5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357313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Add title by clicking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E62E24-AD50-47A4-3F9C-69B381305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924050"/>
            <a:ext cx="80613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Add text by clicking</a:t>
            </a:r>
          </a:p>
          <a:p>
            <a:pPr lvl="1"/>
            <a:r>
              <a:rPr lang="de-DE" altLang="de-DE"/>
              <a:t>Xxx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58EC53-48D4-E6C1-868D-A49C4F05F4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Title </a:t>
            </a:r>
            <a:r>
              <a:rPr lang="de-DE" altLang="de-DE" dirty="0" err="1"/>
              <a:t>of </a:t>
            </a:r>
            <a:r>
              <a:rPr lang="de-DE" altLang="de-DE" b="0" dirty="0"/>
              <a:t>presentation| Name | Event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0ADCF8-4F86-2A76-AEE8-40EED48BC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Page</a:t>
            </a:r>
            <a:fld id="{43356BE0-3B32-415A-86E2-4B8861AC1F6F}" type="slidenum">
              <a:rPr lang="de-DE" altLang="de-DE" smtClean="0"/>
              <a:t>‹Nr.›</a:t>
            </a:fld>
            <a:endParaRPr lang="de-DE" alt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122ACF6-2FB5-B9EF-9091-E2AA7E227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7884367" y="24114"/>
            <a:ext cx="1229295" cy="16233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34839C7B-8971-5599-A8F3-8B6A73399C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41337" y="4023436"/>
            <a:ext cx="8061325" cy="1692771"/>
          </a:xfrm>
        </p:spPr>
        <p:txBody>
          <a:bodyPr/>
          <a:lstStyle/>
          <a:p>
            <a:pPr marL="342900" indent="-342900" algn="ctr">
              <a:defRPr/>
            </a:pPr>
            <a:r>
              <a:rPr lang="en-GB" altLang="de-DE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Student Centred Learning</a:t>
            </a:r>
          </a:p>
          <a:p>
            <a:pPr marL="342900" indent="-342900" algn="ctr">
              <a:defRPr/>
            </a:pPr>
            <a:r>
              <a:rPr lang="en-GB" altLang="de-DE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-</a:t>
            </a:r>
          </a:p>
          <a:p>
            <a:pPr marL="342900" indent="-342900" algn="ctr">
              <a:defRPr/>
            </a:pPr>
            <a:r>
              <a:rPr lang="en-GB" altLang="de-DE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Bringing it to life</a:t>
            </a:r>
          </a:p>
          <a:p>
            <a:pPr marL="342900" indent="-342900" algn="ctr">
              <a:defRPr/>
            </a:pPr>
            <a:endParaRPr lang="en-GB" altLang="de-DE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ctr">
              <a:defRPr/>
            </a:pPr>
            <a:endParaRPr lang="en-GB" altLang="de-DE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ctr">
              <a:defRPr/>
            </a:pPr>
            <a:r>
              <a:rPr lang="en-GB" altLang="de-D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Workshop at UENR, 5</a:t>
            </a:r>
            <a:r>
              <a:rPr lang="en-GB" altLang="de-DE" sz="2000" baseline="30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GB" altLang="de-D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- 6</a:t>
            </a:r>
            <a:r>
              <a:rPr lang="en-GB" altLang="de-DE" sz="2000" baseline="30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GB" altLang="de-D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May 2025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A7C5822-CBF2-D18B-BF27-9A60A864BF30}"/>
              </a:ext>
            </a:extLst>
          </p:cNvPr>
          <p:cNvGrpSpPr/>
          <p:nvPr/>
        </p:nvGrpSpPr>
        <p:grpSpPr>
          <a:xfrm>
            <a:off x="5580112" y="6051032"/>
            <a:ext cx="3240360" cy="813912"/>
            <a:chOff x="5580112" y="6051032"/>
            <a:chExt cx="3240360" cy="813912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97BF26C-FBDC-22DA-05E2-1C26C10AC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E4A99E6A-CF36-101A-655C-2A925493E886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72E6EF06-F9D2-8BB1-EF20-1C4704D2243F}"/>
              </a:ext>
            </a:extLst>
          </p:cNvPr>
          <p:cNvSpPr txBox="1"/>
          <p:nvPr/>
        </p:nvSpPr>
        <p:spPr>
          <a:xfrm>
            <a:off x="251520" y="6304980"/>
            <a:ext cx="3816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dirty="0"/>
              <a:t>Dr Joerg Longmuss, Sustainum Institute Berlin</a:t>
            </a:r>
            <a:endParaRPr lang="de-DE" altLang="de-DE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C6E50-B929-A011-8CCD-0ECCF1707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C3D7A-B590-E9D8-25CB-BA3ECC49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altLang="de-DE" b="1" dirty="0">
                <a:latin typeface="Arial" panose="020B0604020202020204" pitchFamily="34" charset="0"/>
              </a:rPr>
              <a:t>Transfer </a:t>
            </a:r>
            <a:r>
              <a:rPr lang="de-DE" altLang="de-DE" sz="2400" b="1" dirty="0" err="1">
                <a:latin typeface="Arial" panose="020B0604020202020204" pitchFamily="34" charset="0"/>
              </a:rPr>
              <a:t>into </a:t>
            </a:r>
            <a:r>
              <a:rPr lang="de-DE" altLang="de-DE" sz="2400" b="1" dirty="0">
                <a:latin typeface="Arial" panose="020B0604020202020204" pitchFamily="34" charset="0"/>
              </a:rPr>
              <a:t>VET: The </a:t>
            </a:r>
            <a:r>
              <a:rPr lang="de-DE" altLang="de-DE" sz="2400" b="1" dirty="0" err="1">
                <a:latin typeface="Arial" panose="020B0604020202020204" pitchFamily="34" charset="0"/>
              </a:rPr>
              <a:t>principle of complete action</a:t>
            </a:r>
            <a:endParaRPr lang="de-DE" dirty="0"/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94AF55FC-E67D-89A7-7EA3-BD8ED5E02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53" y="1236292"/>
            <a:ext cx="7724142" cy="5793108"/>
          </a:xfrm>
        </p:spPr>
      </p:pic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11DE5B82-9744-DC8F-C9D4-39A764C7A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595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FD8D9-C579-7D4F-A33E-00380D88F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238757FD-100D-6EAA-9455-405F60F17A9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81BF044-0252-9B0D-A216-8F90EB1A1AAB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238F7DA-EFC0-0723-D151-D117E780E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F92A32AF-09E9-1B52-283C-8FBE7BCC621C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8A3FBC75-70FB-DFC6-0017-0FAAB54F63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3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E2B553D-6332-33CB-2172-42A9D2B910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/>
              <a:t>Inform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D0BD70C-DACF-60B3-864C-181B2ED8E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 Assignment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to be completed within the specified time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new and generalisable technical and interdisciplinary content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a technically plausible question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didactically customised due to the complexity involved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various possible solutions!</a:t>
            </a: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0318B476-DA4A-EFB7-7556-587FDF5EE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4946DE7-E264-FB0A-C793-F63307192EE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E051BCC-047D-DEE4-D3C3-4ABC9FAD5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25B617-CDB9-159D-1558-D7DDAD1C706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5D08A53-8ECF-EB2B-023A-EF7EEF9FD08F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E78061-B79A-754B-7114-E037BFEBF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794192A1-0348-874C-7E11-C657AF382DE7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18331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4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Plan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learning project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divided into work packages and activities by the students 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backed up with a timetable for the activities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Students may choose this freely within limits, but must also commit to it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(Changes in the course of the work do not prove a mistake, but a step forward in knowledge) 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E14EF-9679-5B9B-6274-C5C4998A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3D1F236D-7748-330A-1EB8-0179F11A6147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485B0A0-79EC-6405-A5DA-D12298C4B4CB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7589CA1D-4EDF-2AE5-D089-50CCFB000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71B65B9-4CDF-9A79-48A4-E1A1D30D36B7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D61973F-6866-60EA-4306-AAA6A5C14A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5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8FFD773A-5F32-CB97-0713-086E7D2A5B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Decide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97F7DA2-92E0-9FD9-6B22-D962CE2DF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Students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de-DE" sz="2400"/>
              <a:t>Show up options / possible solutions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Evaluate the options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Justify the decision they took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Follow up their decision: Where did it lead them? </a:t>
            </a: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2DFE8B50-62D2-5C85-5102-4FD6E95D3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038279D-FB8B-A115-B9D6-3A30CCBF1C1A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3507407-ABDD-EAAD-29D0-9064C1B09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A97B9A4-01EA-088B-D092-5EDB0185E69A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ED0C5F2-5909-F844-909B-825931593878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7DE96D6-2A75-4CC4-7D75-3330867A9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09C5FAD4-450B-2949-17AA-FC056F614491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987912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7D4D5-F2C3-B58D-4A62-AA0BFEA7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C6997B92-95BF-A084-6E34-CFC50671295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6B7BC0B-2AC9-A7EA-B432-D3E3B22D4086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0412253-5F27-54A5-EC3C-001AF1262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D438F908-CE78-BF8E-B6C6-D71B99875C7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BBAC5F1-8194-FC17-7D5D-147603188E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6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37F97846-84B8-C00B-A3D7-338190D30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 dirty="0"/>
              <a:t>Execute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77C6AB6-172E-734B-8912-40DD6657F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763503"/>
            <a:ext cx="7468310" cy="427803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learning project should </a:t>
            </a:r>
            <a:endParaRPr lang="de-DE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 dirty="0"/>
              <a:t>Ensure a steady flow of work for the students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 dirty="0"/>
              <a:t>Allow to recognise technical errors / mistakes at an early stage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 dirty="0"/>
              <a:t>Checking if activities are the activities completed on time and technically sound:</a:t>
            </a:r>
          </a:p>
          <a:p>
            <a:pPr marL="1079500" lvl="0" indent="-3556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Intermediate presentations</a:t>
            </a: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Individual group consultations </a:t>
            </a: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Written submission of interim results</a:t>
            </a: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Hybrid, i.e. written submission and short online appointments</a:t>
            </a:r>
            <a:endParaRPr lang="en-GB" sz="2000" dirty="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de-DE" sz="2400" dirty="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AFFABAD7-B332-B70C-45CE-73694A223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AB885F1-ADB0-9DF2-6A39-4F6BD146F57D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B5DF7CF-E447-4BD1-9896-1632BF575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DEF9102-BF47-9B96-5313-646317563E65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61F83406-2236-C631-89E4-B6EC9D7101EF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124271AB-41D7-B597-E73D-78698B945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1DD0DA25-E797-5CB3-4621-E80ABDA9B965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231927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5193-7022-9324-D13E-B50F1F142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3265E6A3-B6D9-7A6D-0A57-6685A8ABC795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F7D4D89-0BDC-34F4-ABE5-BBFC095D57AD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F5EAAC0-6648-5CD4-603B-7C6FE800C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6E61F66-92B6-A431-BD1E-F96570753959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5122" name="Rectangle 2">
            <a:extLst>
              <a:ext uri="{FF2B5EF4-FFF2-40B4-BE49-F238E27FC236}">
                <a16:creationId xmlns:a16="http://schemas.microsoft.com/office/drawing/2014/main" id="{71D626F9-6161-4E40-FC5A-B40C4668B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Check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60A711F-2756-DAD0-D669-92F674DE0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1" y="1865869"/>
            <a:ext cx="7537691" cy="4278031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de-DE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the final report and/or the final presentation, students should have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Fulfilled all parts of the assignment completely,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Documented all steps they have taken,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Given reasons for the decision they had taken,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Evaluated their work technically and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Reflected on the learning and the group process.</a:t>
            </a:r>
          </a:p>
          <a:p>
            <a:pPr marL="539750" lvl="1" indent="0">
              <a:lnSpc>
                <a:spcPct val="107000"/>
              </a:lnSpc>
              <a:buNone/>
            </a:pP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BE4C2F47-3F04-9825-73DD-7B878D284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3D1B259-9A65-3B63-3C34-2597A514C24E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83B5D12-F753-C4E7-5249-AE38B6F61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5B3AFCD9-BDD6-CDE8-49C2-81C42C21C2FB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B477D03-6CFD-4B2F-3FD7-91611D161F4A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FB303A0-B08C-4021-80C2-5E87F5CD0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ABC84DC-B629-FB6C-3FED-8FF9B30878BA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526568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A36B6-C8E3-C3C9-85C4-9BA79E37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FA9E00EA-0CBC-9321-E2F5-9453CB581A71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2CAEF1D-2CED-EF36-CB6F-EF4F1381A8BF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659B29B-17AB-C75D-5110-B3B53AAD8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41DB7BB-4BEB-1DA3-B18E-5B74F5BB57D3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15D06608-C5BA-A046-7C24-74BC215FA3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8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36AE823-CF53-5AD0-1236-11EA416FB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Evaluate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557FFB9-4826-9A25-9C75-F0496E74E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27803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Technically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How would we plan a task like this again? 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Would we (with the level of knowledge at the time!) have done things better differently?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What other approaches could we have taken?</a:t>
            </a:r>
            <a:endParaRPr lang="de-DE" sz="2400"/>
          </a:p>
          <a:p>
            <a:pPr marL="342900" lvl="1" indent="-3429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de-DE" sz="2400" kern="100">
                <a:cs typeface="Arial" panose="020B0604020202020204" pitchFamily="34" charset="0"/>
              </a:rPr>
              <a:t>Socially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How did our group develop as a team?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What would we pay more attention to in future when working as a team?</a:t>
            </a: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FCB4D1F1-6ACE-84DB-C5CF-EAC3D9270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631DF58-33E6-D8BD-DD84-A060FD7D687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9E30327-7C4A-7E0D-51A2-1F6B3A618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509610-B4B8-6CBD-7EF0-50FC17C4426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B6BA10B-819D-322D-4A03-485D12DDD9A1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1DB701E-2E36-B06E-61E0-775B6D509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7EC7EBF-2032-7540-5BF4-F872FD90A338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95217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C6F8B-9341-74B3-F247-55FDB7277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D62930-8F16-DA6D-B666-6B7088BDB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en-GB" b="1" noProof="0" dirty="0">
                <a:latin typeface="Arial" panose="020B0604020202020204" pitchFamily="34" charset="0"/>
              </a:rPr>
              <a:t>Develop your own SCL-learning unit:</a:t>
            </a:r>
            <a:endParaRPr lang="en-GB" noProof="0" dirty="0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7E5176F3-45E7-0692-298B-B71E69D22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6522B59-A18B-4833-8AE9-DF07FD067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096689"/>
            <a:ext cx="8208714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noProof="0" dirty="0"/>
              <a:t>What would be the content?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noProof="0" dirty="0"/>
              <a:t>What would be the learning objectives (focus on process or product)?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noProof="0" dirty="0"/>
              <a:t>The framework: expected workload, timeline, information beforehand, interim checks etc.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noProof="0" dirty="0"/>
              <a:t>Assessment: How do you check the </a:t>
            </a:r>
            <a:r>
              <a:rPr lang="en-GB" sz="2400" noProof="0" dirty="0" err="1"/>
              <a:t>achivement</a:t>
            </a:r>
            <a:r>
              <a:rPr lang="en-GB" sz="2400" noProof="0" dirty="0"/>
              <a:t> of the learning objectives?</a:t>
            </a:r>
          </a:p>
        </p:txBody>
      </p:sp>
    </p:spTree>
    <p:extLst>
      <p:ext uri="{BB962C8B-B14F-4D97-AF65-F5344CB8AC3E}">
        <p14:creationId xmlns:p14="http://schemas.microsoft.com/office/powerpoint/2010/main" val="13731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D78D2-2DD3-68FB-49A7-9441DE7E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593332-E9FD-B52D-5815-4E0142C2D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sz="6600" dirty="0"/>
          </a:p>
          <a:p>
            <a:pPr algn="ctr"/>
            <a:endParaRPr lang="de-DE" sz="6600" dirty="0"/>
          </a:p>
          <a:p>
            <a:pPr algn="ctr"/>
            <a:endParaRPr lang="de-DE" sz="6600" dirty="0"/>
          </a:p>
          <a:p>
            <a:pPr algn="ctr"/>
            <a:endParaRPr lang="de-DE" sz="6600" dirty="0"/>
          </a:p>
          <a:p>
            <a:pPr algn="ctr"/>
            <a:endParaRPr lang="de-DE" sz="6600" dirty="0"/>
          </a:p>
          <a:p>
            <a:pPr algn="ctr"/>
            <a:r>
              <a:rPr lang="de-DE" sz="6600" dirty="0"/>
              <a:t>Back-up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50CAE59-B975-19B5-68C9-74FC8FC59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</a:t>
            </a:r>
            <a:fld id="{796D985A-F7F1-440F-87DD-29EFACEB934F}" type="slidenum">
              <a:rPr lang="de-DE" altLang="de-DE" smtClean="0"/>
              <a:t>10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97299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F317-3827-FA3A-CDB8-C34407BC0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5F27ED6-9F99-7039-6C04-570E18292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Kanban:</a:t>
            </a:r>
            <a:r>
              <a:rPr lang="en-GB" sz="2800" b="1" noProof="0" dirty="0"/>
              <a:t> Loops </a:t>
            </a:r>
            <a:r>
              <a:rPr lang="de-DE" sz="2800" b="1" dirty="0"/>
              <a:t>in </a:t>
            </a:r>
            <a:r>
              <a:rPr lang="de-DE" sz="2800" b="1" dirty="0" err="1"/>
              <a:t>the</a:t>
            </a:r>
            <a:r>
              <a:rPr lang="de-DE" sz="2800" b="1" dirty="0"/>
              <a:t> </a:t>
            </a:r>
            <a:r>
              <a:rPr lang="de-DE" sz="2800" b="1" dirty="0" err="1"/>
              <a:t>Production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EAEC947-1615-C55A-04F4-EF89B9108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8604250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Developed by Toyota for production control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Pull principle: tasks are processed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required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Transparency and </a:t>
            </a:r>
            <a:r>
              <a:rPr lang="de-DE" sz="2400" dirty="0" err="1"/>
              <a:t>continuous</a:t>
            </a:r>
            <a:r>
              <a:rPr lang="de-DE" sz="2400" dirty="0"/>
              <a:t> </a:t>
            </a:r>
            <a:r>
              <a:rPr lang="de-DE" sz="2400" dirty="0" err="1"/>
              <a:t>adaptation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 err="1"/>
              <a:t>Retrospectives</a:t>
            </a:r>
            <a:r>
              <a:rPr lang="de-DE" sz="2400" dirty="0"/>
              <a:t> and </a:t>
            </a:r>
            <a:r>
              <a:rPr lang="de-DE" sz="2400" dirty="0" err="1"/>
              <a:t>improvements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 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CFB5EFF5-B688-BC67-A80D-C7EA8A205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803976A-59D4-1D89-73DE-6858F23753D2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AA5A5F7F-A8CF-83E0-2D1B-5CD69688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D06FDF3-42E0-D646-C2FE-322BC130334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65BB9D11-AB05-EA7B-50AA-F7A22E737A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4182077"/>
            <a:ext cx="5555550" cy="2675923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3A8BF34-B33D-9D08-75C2-BD483DAF2E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570" y="1893393"/>
            <a:ext cx="2426934" cy="419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7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7C4F7-295E-848C-1315-9E926709F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DF894F2-5FE2-8B5D-0D8A-A095BDB36A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Paradigm shift in </a:t>
            </a:r>
            <a:r>
              <a:rPr lang="de-DE" sz="2800" b="1" dirty="0" err="1"/>
              <a:t>product</a:t>
            </a:r>
            <a:r>
              <a:rPr lang="de-DE" sz="2800" b="1" dirty="0"/>
              <a:t> </a:t>
            </a:r>
            <a:r>
              <a:rPr lang="de-DE" sz="2800" b="1" dirty="0" err="1"/>
              <a:t>development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21E61C00-60B7-430A-2E65-C3A57C007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AE1C699-2265-DD77-5423-FFD9FF3A2B1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C605DA7-9AEC-53BC-0776-13AEA8CF8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DDAD45E-85FF-96F1-770D-253A5C7F1158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2" name="Picture 5">
            <a:extLst>
              <a:ext uri="{FF2B5EF4-FFF2-40B4-BE49-F238E27FC236}">
                <a16:creationId xmlns:a16="http://schemas.microsoft.com/office/drawing/2014/main" id="{CA8A7683-2133-AC77-9BDA-A5B6A7DBA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77" y="1976136"/>
            <a:ext cx="7275512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9D82C20F-428A-DB2B-CBA4-EC6D9D8CD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775" y="3983895"/>
            <a:ext cx="62646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IE" altLang="de-DE" sz="2000" dirty="0">
                <a:latin typeface="Arial" panose="020B0604020202020204" pitchFamily="34" charset="0"/>
              </a:rPr>
              <a:t>Traditional Process vs Simultaneous Engineering 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ECC5CAF6-D2DB-C0E9-74C5-B1093901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4" r="8868"/>
          <a:stretch>
            <a:fillRect/>
          </a:stretch>
        </p:blipFill>
        <p:spPr bwMode="auto">
          <a:xfrm>
            <a:off x="1345734" y="4371757"/>
            <a:ext cx="6044704" cy="176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858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6278-DFC3-8CF3-387F-DF993CF27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F293B496-9378-3B1E-8E60-C2F4E4848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3490983-2B49-8DA4-4726-3EB9FAD8E22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19B12234-B0FB-A027-D6DC-9085E925D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A520B0BB-5316-B241-7BBF-4ED55BC8F21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sp>
        <p:nvSpPr>
          <p:cNvPr id="45" name="Rectangle 2">
            <a:extLst>
              <a:ext uri="{FF2B5EF4-FFF2-40B4-BE49-F238E27FC236}">
                <a16:creationId xmlns:a16="http://schemas.microsoft.com/office/drawing/2014/main" id="{34536073-4926-2425-73A4-4378BF4100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920682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 err="1"/>
              <a:t>Paradigm</a:t>
            </a:r>
            <a:r>
              <a:rPr lang="de-DE" sz="2800" b="1" dirty="0"/>
              <a:t> Shift in Project Management: Loops</a:t>
            </a:r>
            <a:endParaRPr lang="en-GB" altLang="de-DE" sz="2800" b="1" dirty="0"/>
          </a:p>
        </p:txBody>
      </p:sp>
      <p:sp>
        <p:nvSpPr>
          <p:cNvPr id="36" name="Rectangle 1029">
            <a:extLst>
              <a:ext uri="{FF2B5EF4-FFF2-40B4-BE49-F238E27FC236}">
                <a16:creationId xmlns:a16="http://schemas.microsoft.com/office/drawing/2014/main" id="{DBA4981B-6C12-BDA4-041F-C715438F8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0764" y="3828201"/>
            <a:ext cx="1882775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Execution phase 2</a:t>
            </a:r>
          </a:p>
        </p:txBody>
      </p:sp>
      <p:sp>
        <p:nvSpPr>
          <p:cNvPr id="37" name="Rectangle 1030">
            <a:extLst>
              <a:ext uri="{FF2B5EF4-FFF2-40B4-BE49-F238E27FC236}">
                <a16:creationId xmlns:a16="http://schemas.microsoft.com/office/drawing/2014/main" id="{0F4632A5-F513-612C-794D-FB05DC75C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552" y="3226539"/>
            <a:ext cx="1563687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Coordination</a:t>
            </a:r>
          </a:p>
          <a:p>
            <a:pPr algn="ctr"/>
            <a:r>
              <a:rPr lang="de-CH" altLang="de-DE" sz="1500">
                <a:solidFill>
                  <a:schemeClr val="tx1"/>
                </a:solidFill>
              </a:rPr>
              <a:t>phase 1</a:t>
            </a:r>
          </a:p>
        </p:txBody>
      </p:sp>
      <p:sp>
        <p:nvSpPr>
          <p:cNvPr id="38" name="Rectangle 1032">
            <a:extLst>
              <a:ext uri="{FF2B5EF4-FFF2-40B4-BE49-F238E27FC236}">
                <a16:creationId xmlns:a16="http://schemas.microsoft.com/office/drawing/2014/main" id="{5C388A70-A9B1-431F-5505-D07883366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018451"/>
            <a:ext cx="1719262" cy="593725"/>
          </a:xfrm>
          <a:prstGeom prst="rect">
            <a:avLst/>
          </a:prstGeom>
          <a:solidFill>
            <a:srgbClr val="E4E4E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 dirty="0">
                <a:solidFill>
                  <a:schemeClr val="tx1"/>
                </a:solidFill>
              </a:rPr>
              <a:t>Project start phase</a:t>
            </a:r>
          </a:p>
        </p:txBody>
      </p:sp>
      <p:sp>
        <p:nvSpPr>
          <p:cNvPr id="39" name="Rectangle 1033">
            <a:extLst>
              <a:ext uri="{FF2B5EF4-FFF2-40B4-BE49-F238E27FC236}">
                <a16:creationId xmlns:a16="http://schemas.microsoft.com/office/drawing/2014/main" id="{792EBED4-E3F0-3964-1123-491F4ED15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927" y="2621701"/>
            <a:ext cx="1825625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Execution phase 1</a:t>
            </a:r>
          </a:p>
        </p:txBody>
      </p:sp>
      <p:sp>
        <p:nvSpPr>
          <p:cNvPr id="40" name="Rectangle 1034">
            <a:extLst>
              <a:ext uri="{FF2B5EF4-FFF2-40B4-BE49-F238E27FC236}">
                <a16:creationId xmlns:a16="http://schemas.microsoft.com/office/drawing/2014/main" id="{DF16D929-B7ED-5323-9498-0278D21FC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0239" y="4439389"/>
            <a:ext cx="1563688" cy="593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Coordination</a:t>
            </a:r>
          </a:p>
          <a:p>
            <a:pPr algn="ctr"/>
            <a:r>
              <a:rPr lang="de-CH" altLang="de-DE" sz="1500">
                <a:solidFill>
                  <a:schemeClr val="tx1"/>
                </a:solidFill>
              </a:rPr>
              <a:t>phase 2</a:t>
            </a:r>
          </a:p>
        </p:txBody>
      </p:sp>
      <p:sp>
        <p:nvSpPr>
          <p:cNvPr id="41" name="Rectangle 1035">
            <a:extLst>
              <a:ext uri="{FF2B5EF4-FFF2-40B4-BE49-F238E27FC236}">
                <a16:creationId xmlns:a16="http://schemas.microsoft.com/office/drawing/2014/main" id="{A614EBFA-1846-57A7-85A5-98378A218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177" y="5693514"/>
            <a:ext cx="1941512" cy="593725"/>
          </a:xfrm>
          <a:prstGeom prst="rect">
            <a:avLst/>
          </a:prstGeom>
          <a:solidFill>
            <a:srgbClr val="E4E4E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pPr algn="ctr"/>
            <a:r>
              <a:rPr lang="de-CH" altLang="de-DE" sz="1500">
                <a:solidFill>
                  <a:schemeClr val="tx1"/>
                </a:solidFill>
              </a:rPr>
              <a:t>Project completion phase</a:t>
            </a:r>
          </a:p>
        </p:txBody>
      </p:sp>
      <p:sp>
        <p:nvSpPr>
          <p:cNvPr id="42" name="Rectangle 1038">
            <a:extLst>
              <a:ext uri="{FF2B5EF4-FFF2-40B4-BE49-F238E27FC236}">
                <a16:creationId xmlns:a16="http://schemas.microsoft.com/office/drawing/2014/main" id="{3E4F4A08-EF70-DEAB-356D-A2B0A0B93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439" y="5115664"/>
            <a:ext cx="4381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800">
                <a:solidFill>
                  <a:schemeClr val="bg2"/>
                </a:solidFill>
                <a:latin typeface="DTLArgT" pitchFamily="34" charset="0"/>
              </a:defRPr>
            </a:lvl1pPr>
            <a:lvl2pPr marL="742950" indent="-285750">
              <a:defRPr sz="800">
                <a:solidFill>
                  <a:schemeClr val="bg2"/>
                </a:solidFill>
                <a:latin typeface="DTLArgT" pitchFamily="34" charset="0"/>
              </a:defRPr>
            </a:lvl2pPr>
            <a:lvl3pPr marL="11430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3pPr>
            <a:lvl4pPr marL="16002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4pPr>
            <a:lvl5pPr marL="2057400" indent="-228600">
              <a:defRPr sz="800">
                <a:solidFill>
                  <a:schemeClr val="bg2"/>
                </a:solidFill>
                <a:latin typeface="DTLArg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bg2"/>
                </a:solidFill>
                <a:latin typeface="DTLArgT" pitchFamily="34" charset="0"/>
              </a:defRPr>
            </a:lvl9pPr>
          </a:lstStyle>
          <a:p>
            <a:r>
              <a:rPr lang="de-CH" altLang="de-DE" sz="240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44" name="Freeform 1040">
            <a:extLst>
              <a:ext uri="{FF2B5EF4-FFF2-40B4-BE49-F238E27FC236}">
                <a16:creationId xmlns:a16="http://schemas.microsoft.com/office/drawing/2014/main" id="{6908C39C-7997-4AFA-60F1-3EFE28A1D7C6}"/>
              </a:ext>
            </a:extLst>
          </p:cNvPr>
          <p:cNvSpPr>
            <a:spLocks/>
          </p:cNvSpPr>
          <p:nvPr/>
        </p:nvSpPr>
        <p:spPr bwMode="auto">
          <a:xfrm>
            <a:off x="3963789" y="3667864"/>
            <a:ext cx="1887538" cy="1338262"/>
          </a:xfrm>
          <a:custGeom>
            <a:avLst/>
            <a:gdLst>
              <a:gd name="T0" fmla="*/ 282575 w 1189"/>
              <a:gd name="T1" fmla="*/ 1322387 h 843"/>
              <a:gd name="T2" fmla="*/ 250825 w 1189"/>
              <a:gd name="T3" fmla="*/ 1304925 h 843"/>
              <a:gd name="T4" fmla="*/ 209550 w 1189"/>
              <a:gd name="T5" fmla="*/ 1273175 h 843"/>
              <a:gd name="T6" fmla="*/ 212725 w 1189"/>
              <a:gd name="T7" fmla="*/ 1282700 h 843"/>
              <a:gd name="T8" fmla="*/ 149225 w 1189"/>
              <a:gd name="T9" fmla="*/ 1231900 h 843"/>
              <a:gd name="T10" fmla="*/ 111125 w 1189"/>
              <a:gd name="T11" fmla="*/ 1203325 h 843"/>
              <a:gd name="T12" fmla="*/ 82550 w 1189"/>
              <a:gd name="T13" fmla="*/ 1169987 h 843"/>
              <a:gd name="T14" fmla="*/ 63500 w 1189"/>
              <a:gd name="T15" fmla="*/ 1143000 h 843"/>
              <a:gd name="T16" fmla="*/ 26988 w 1189"/>
              <a:gd name="T17" fmla="*/ 1092200 h 843"/>
              <a:gd name="T18" fmla="*/ 9525 w 1189"/>
              <a:gd name="T19" fmla="*/ 1033462 h 843"/>
              <a:gd name="T20" fmla="*/ 1588 w 1189"/>
              <a:gd name="T21" fmla="*/ 971550 h 843"/>
              <a:gd name="T22" fmla="*/ 3175 w 1189"/>
              <a:gd name="T23" fmla="*/ 909637 h 843"/>
              <a:gd name="T24" fmla="*/ 12700 w 1189"/>
              <a:gd name="T25" fmla="*/ 844550 h 843"/>
              <a:gd name="T26" fmla="*/ 31750 w 1189"/>
              <a:gd name="T27" fmla="*/ 781050 h 843"/>
              <a:gd name="T28" fmla="*/ 58738 w 1189"/>
              <a:gd name="T29" fmla="*/ 714375 h 843"/>
              <a:gd name="T30" fmla="*/ 93663 w 1189"/>
              <a:gd name="T31" fmla="*/ 647700 h 843"/>
              <a:gd name="T32" fmla="*/ 136525 w 1189"/>
              <a:gd name="T33" fmla="*/ 582612 h 843"/>
              <a:gd name="T34" fmla="*/ 185738 w 1189"/>
              <a:gd name="T35" fmla="*/ 517525 h 843"/>
              <a:gd name="T36" fmla="*/ 244475 w 1189"/>
              <a:gd name="T37" fmla="*/ 455612 h 843"/>
              <a:gd name="T38" fmla="*/ 307975 w 1189"/>
              <a:gd name="T39" fmla="*/ 393700 h 843"/>
              <a:gd name="T40" fmla="*/ 379413 w 1189"/>
              <a:gd name="T41" fmla="*/ 334962 h 843"/>
              <a:gd name="T42" fmla="*/ 455613 w 1189"/>
              <a:gd name="T43" fmla="*/ 277812 h 843"/>
              <a:gd name="T44" fmla="*/ 582613 w 1189"/>
              <a:gd name="T45" fmla="*/ 201612 h 843"/>
              <a:gd name="T46" fmla="*/ 720725 w 1189"/>
              <a:gd name="T47" fmla="*/ 133350 h 843"/>
              <a:gd name="T48" fmla="*/ 814388 w 1189"/>
              <a:gd name="T49" fmla="*/ 93662 h 843"/>
              <a:gd name="T50" fmla="*/ 906463 w 1189"/>
              <a:gd name="T51" fmla="*/ 63500 h 843"/>
              <a:gd name="T52" fmla="*/ 1000125 w 1189"/>
              <a:gd name="T53" fmla="*/ 38100 h 843"/>
              <a:gd name="T54" fmla="*/ 1092200 w 1189"/>
              <a:gd name="T55" fmla="*/ 17462 h 843"/>
              <a:gd name="T56" fmla="*/ 1181100 w 1189"/>
              <a:gd name="T57" fmla="*/ 6350 h 843"/>
              <a:gd name="T58" fmla="*/ 1266825 w 1189"/>
              <a:gd name="T59" fmla="*/ 1587 h 843"/>
              <a:gd name="T60" fmla="*/ 1349375 w 1189"/>
              <a:gd name="T61" fmla="*/ 1587 h 843"/>
              <a:gd name="T62" fmla="*/ 1430338 w 1189"/>
              <a:gd name="T63" fmla="*/ 7937 h 843"/>
              <a:gd name="T64" fmla="*/ 1504950 w 1189"/>
              <a:gd name="T65" fmla="*/ 20637 h 843"/>
              <a:gd name="T66" fmla="*/ 1574800 w 1189"/>
              <a:gd name="T67" fmla="*/ 41275 h 843"/>
              <a:gd name="T68" fmla="*/ 1639888 w 1189"/>
              <a:gd name="T69" fmla="*/ 65087 h 843"/>
              <a:gd name="T70" fmla="*/ 1698625 w 1189"/>
              <a:gd name="T71" fmla="*/ 98425 h 843"/>
              <a:gd name="T72" fmla="*/ 1749425 w 1189"/>
              <a:gd name="T73" fmla="*/ 134937 h 843"/>
              <a:gd name="T74" fmla="*/ 1793875 w 1189"/>
              <a:gd name="T75" fmla="*/ 179387 h 843"/>
              <a:gd name="T76" fmla="*/ 1831975 w 1189"/>
              <a:gd name="T77" fmla="*/ 228600 h 843"/>
              <a:gd name="T78" fmla="*/ 1855788 w 1189"/>
              <a:gd name="T79" fmla="*/ 277812 h 843"/>
              <a:gd name="T80" fmla="*/ 1873250 w 1189"/>
              <a:gd name="T81" fmla="*/ 325437 h 843"/>
              <a:gd name="T82" fmla="*/ 1881188 w 1189"/>
              <a:gd name="T83" fmla="*/ 374650 h 843"/>
              <a:gd name="T84" fmla="*/ 1885950 w 1189"/>
              <a:gd name="T85" fmla="*/ 425450 h 843"/>
              <a:gd name="T86" fmla="*/ 1881188 w 1189"/>
              <a:gd name="T87" fmla="*/ 479425 h 843"/>
              <a:gd name="T88" fmla="*/ 1873250 w 1189"/>
              <a:gd name="T89" fmla="*/ 534987 h 843"/>
              <a:gd name="T90" fmla="*/ 1855788 w 1189"/>
              <a:gd name="T91" fmla="*/ 590550 h 843"/>
              <a:gd name="T92" fmla="*/ 1835150 w 1189"/>
              <a:gd name="T93" fmla="*/ 646112 h 84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189" h="843">
                <a:moveTo>
                  <a:pt x="196" y="842"/>
                </a:moveTo>
                <a:lnTo>
                  <a:pt x="178" y="833"/>
                </a:lnTo>
                <a:lnTo>
                  <a:pt x="168" y="830"/>
                </a:lnTo>
                <a:lnTo>
                  <a:pt x="158" y="822"/>
                </a:lnTo>
                <a:lnTo>
                  <a:pt x="144" y="814"/>
                </a:lnTo>
                <a:lnTo>
                  <a:pt x="132" y="802"/>
                </a:lnTo>
                <a:lnTo>
                  <a:pt x="124" y="800"/>
                </a:lnTo>
                <a:lnTo>
                  <a:pt x="134" y="808"/>
                </a:lnTo>
                <a:lnTo>
                  <a:pt x="110" y="787"/>
                </a:lnTo>
                <a:lnTo>
                  <a:pt x="94" y="776"/>
                </a:lnTo>
                <a:lnTo>
                  <a:pt x="80" y="767"/>
                </a:lnTo>
                <a:lnTo>
                  <a:pt x="70" y="758"/>
                </a:lnTo>
                <a:lnTo>
                  <a:pt x="60" y="748"/>
                </a:lnTo>
                <a:lnTo>
                  <a:pt x="52" y="737"/>
                </a:lnTo>
                <a:lnTo>
                  <a:pt x="58" y="745"/>
                </a:lnTo>
                <a:lnTo>
                  <a:pt x="40" y="720"/>
                </a:lnTo>
                <a:lnTo>
                  <a:pt x="25" y="706"/>
                </a:lnTo>
                <a:lnTo>
                  <a:pt x="17" y="688"/>
                </a:lnTo>
                <a:lnTo>
                  <a:pt x="11" y="670"/>
                </a:lnTo>
                <a:lnTo>
                  <a:pt x="6" y="651"/>
                </a:lnTo>
                <a:lnTo>
                  <a:pt x="3" y="632"/>
                </a:lnTo>
                <a:lnTo>
                  <a:pt x="1" y="612"/>
                </a:lnTo>
                <a:lnTo>
                  <a:pt x="0" y="593"/>
                </a:lnTo>
                <a:lnTo>
                  <a:pt x="2" y="573"/>
                </a:lnTo>
                <a:lnTo>
                  <a:pt x="4" y="553"/>
                </a:lnTo>
                <a:lnTo>
                  <a:pt x="8" y="532"/>
                </a:lnTo>
                <a:lnTo>
                  <a:pt x="13" y="512"/>
                </a:lnTo>
                <a:lnTo>
                  <a:pt x="20" y="492"/>
                </a:lnTo>
                <a:lnTo>
                  <a:pt x="27" y="471"/>
                </a:lnTo>
                <a:lnTo>
                  <a:pt x="37" y="450"/>
                </a:lnTo>
                <a:lnTo>
                  <a:pt x="47" y="429"/>
                </a:lnTo>
                <a:lnTo>
                  <a:pt x="59" y="408"/>
                </a:lnTo>
                <a:lnTo>
                  <a:pt x="72" y="388"/>
                </a:lnTo>
                <a:lnTo>
                  <a:pt x="86" y="367"/>
                </a:lnTo>
                <a:lnTo>
                  <a:pt x="101" y="347"/>
                </a:lnTo>
                <a:lnTo>
                  <a:pt x="117" y="326"/>
                </a:lnTo>
                <a:lnTo>
                  <a:pt x="135" y="306"/>
                </a:lnTo>
                <a:lnTo>
                  <a:pt x="154" y="287"/>
                </a:lnTo>
                <a:lnTo>
                  <a:pt x="173" y="267"/>
                </a:lnTo>
                <a:lnTo>
                  <a:pt x="194" y="248"/>
                </a:lnTo>
                <a:lnTo>
                  <a:pt x="217" y="229"/>
                </a:lnTo>
                <a:lnTo>
                  <a:pt x="239" y="211"/>
                </a:lnTo>
                <a:lnTo>
                  <a:pt x="263" y="193"/>
                </a:lnTo>
                <a:lnTo>
                  <a:pt x="287" y="175"/>
                </a:lnTo>
                <a:lnTo>
                  <a:pt x="313" y="158"/>
                </a:lnTo>
                <a:lnTo>
                  <a:pt x="367" y="127"/>
                </a:lnTo>
                <a:lnTo>
                  <a:pt x="424" y="97"/>
                </a:lnTo>
                <a:lnTo>
                  <a:pt x="454" y="84"/>
                </a:lnTo>
                <a:lnTo>
                  <a:pt x="483" y="70"/>
                </a:lnTo>
                <a:lnTo>
                  <a:pt x="513" y="59"/>
                </a:lnTo>
                <a:lnTo>
                  <a:pt x="543" y="48"/>
                </a:lnTo>
                <a:lnTo>
                  <a:pt x="571" y="40"/>
                </a:lnTo>
                <a:lnTo>
                  <a:pt x="601" y="31"/>
                </a:lnTo>
                <a:lnTo>
                  <a:pt x="630" y="24"/>
                </a:lnTo>
                <a:lnTo>
                  <a:pt x="659" y="17"/>
                </a:lnTo>
                <a:lnTo>
                  <a:pt x="688" y="11"/>
                </a:lnTo>
                <a:lnTo>
                  <a:pt x="716" y="7"/>
                </a:lnTo>
                <a:lnTo>
                  <a:pt x="744" y="4"/>
                </a:lnTo>
                <a:lnTo>
                  <a:pt x="771" y="2"/>
                </a:lnTo>
                <a:lnTo>
                  <a:pt x="798" y="1"/>
                </a:lnTo>
                <a:lnTo>
                  <a:pt x="825" y="0"/>
                </a:lnTo>
                <a:lnTo>
                  <a:pt x="850" y="1"/>
                </a:lnTo>
                <a:lnTo>
                  <a:pt x="877" y="3"/>
                </a:lnTo>
                <a:lnTo>
                  <a:pt x="901" y="5"/>
                </a:lnTo>
                <a:lnTo>
                  <a:pt x="925" y="9"/>
                </a:lnTo>
                <a:lnTo>
                  <a:pt x="948" y="13"/>
                </a:lnTo>
                <a:lnTo>
                  <a:pt x="970" y="19"/>
                </a:lnTo>
                <a:lnTo>
                  <a:pt x="992" y="26"/>
                </a:lnTo>
                <a:lnTo>
                  <a:pt x="1013" y="33"/>
                </a:lnTo>
                <a:lnTo>
                  <a:pt x="1033" y="41"/>
                </a:lnTo>
                <a:lnTo>
                  <a:pt x="1052" y="51"/>
                </a:lnTo>
                <a:lnTo>
                  <a:pt x="1070" y="62"/>
                </a:lnTo>
                <a:lnTo>
                  <a:pt x="1087" y="73"/>
                </a:lnTo>
                <a:lnTo>
                  <a:pt x="1102" y="85"/>
                </a:lnTo>
                <a:lnTo>
                  <a:pt x="1117" y="99"/>
                </a:lnTo>
                <a:lnTo>
                  <a:pt x="1130" y="113"/>
                </a:lnTo>
                <a:lnTo>
                  <a:pt x="1143" y="128"/>
                </a:lnTo>
                <a:lnTo>
                  <a:pt x="1154" y="144"/>
                </a:lnTo>
                <a:lnTo>
                  <a:pt x="1163" y="161"/>
                </a:lnTo>
                <a:lnTo>
                  <a:pt x="1169" y="175"/>
                </a:lnTo>
                <a:lnTo>
                  <a:pt x="1175" y="190"/>
                </a:lnTo>
                <a:lnTo>
                  <a:pt x="1180" y="205"/>
                </a:lnTo>
                <a:lnTo>
                  <a:pt x="1183" y="220"/>
                </a:lnTo>
                <a:lnTo>
                  <a:pt x="1185" y="236"/>
                </a:lnTo>
                <a:lnTo>
                  <a:pt x="1187" y="253"/>
                </a:lnTo>
                <a:lnTo>
                  <a:pt x="1188" y="268"/>
                </a:lnTo>
                <a:lnTo>
                  <a:pt x="1187" y="285"/>
                </a:lnTo>
                <a:lnTo>
                  <a:pt x="1185" y="302"/>
                </a:lnTo>
                <a:lnTo>
                  <a:pt x="1183" y="319"/>
                </a:lnTo>
                <a:lnTo>
                  <a:pt x="1180" y="337"/>
                </a:lnTo>
                <a:lnTo>
                  <a:pt x="1175" y="355"/>
                </a:lnTo>
                <a:lnTo>
                  <a:pt x="1169" y="372"/>
                </a:lnTo>
                <a:lnTo>
                  <a:pt x="1163" y="390"/>
                </a:lnTo>
                <a:lnTo>
                  <a:pt x="1156" y="407"/>
                </a:lnTo>
                <a:lnTo>
                  <a:pt x="1146" y="426"/>
                </a:lnTo>
              </a:path>
            </a:pathLst>
          </a:custGeom>
          <a:noFill/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" name="Freeform 1028">
            <a:extLst>
              <a:ext uri="{FF2B5EF4-FFF2-40B4-BE49-F238E27FC236}">
                <a16:creationId xmlns:a16="http://schemas.microsoft.com/office/drawing/2014/main" id="{1EF7C6BC-7F49-7E61-AFCB-CE499061976F}"/>
              </a:ext>
            </a:extLst>
          </p:cNvPr>
          <p:cNvSpPr>
            <a:spLocks/>
          </p:cNvSpPr>
          <p:nvPr/>
        </p:nvSpPr>
        <p:spPr bwMode="auto">
          <a:xfrm>
            <a:off x="2254052" y="2967776"/>
            <a:ext cx="2108200" cy="1539875"/>
          </a:xfrm>
          <a:custGeom>
            <a:avLst/>
            <a:gdLst>
              <a:gd name="T0" fmla="*/ 1500188 w 1328"/>
              <a:gd name="T1" fmla="*/ 7938 h 970"/>
              <a:gd name="T2" fmla="*/ 1390650 w 1328"/>
              <a:gd name="T3" fmla="*/ 0 h 970"/>
              <a:gd name="T4" fmla="*/ 1279525 w 1328"/>
              <a:gd name="T5" fmla="*/ 6350 h 970"/>
              <a:gd name="T6" fmla="*/ 1165225 w 1328"/>
              <a:gd name="T7" fmla="*/ 17463 h 970"/>
              <a:gd name="T8" fmla="*/ 1054100 w 1328"/>
              <a:gd name="T9" fmla="*/ 36513 h 970"/>
              <a:gd name="T10" fmla="*/ 949325 w 1328"/>
              <a:gd name="T11" fmla="*/ 60325 h 970"/>
              <a:gd name="T12" fmla="*/ 846138 w 1328"/>
              <a:gd name="T13" fmla="*/ 90488 h 970"/>
              <a:gd name="T14" fmla="*/ 739775 w 1328"/>
              <a:gd name="T15" fmla="*/ 128588 h 970"/>
              <a:gd name="T16" fmla="*/ 639763 w 1328"/>
              <a:gd name="T17" fmla="*/ 171450 h 970"/>
              <a:gd name="T18" fmla="*/ 546100 w 1328"/>
              <a:gd name="T19" fmla="*/ 217488 h 970"/>
              <a:gd name="T20" fmla="*/ 452438 w 1328"/>
              <a:gd name="T21" fmla="*/ 276225 h 970"/>
              <a:gd name="T22" fmla="*/ 373063 w 1328"/>
              <a:gd name="T23" fmla="*/ 333375 h 970"/>
              <a:gd name="T24" fmla="*/ 328613 w 1328"/>
              <a:gd name="T25" fmla="*/ 366713 h 970"/>
              <a:gd name="T26" fmla="*/ 295275 w 1328"/>
              <a:gd name="T27" fmla="*/ 396875 h 970"/>
              <a:gd name="T28" fmla="*/ 260350 w 1328"/>
              <a:gd name="T29" fmla="*/ 430213 h 970"/>
              <a:gd name="T30" fmla="*/ 223838 w 1328"/>
              <a:gd name="T31" fmla="*/ 463550 h 970"/>
              <a:gd name="T32" fmla="*/ 188913 w 1328"/>
              <a:gd name="T33" fmla="*/ 500063 h 970"/>
              <a:gd name="T34" fmla="*/ 163513 w 1328"/>
              <a:gd name="T35" fmla="*/ 534988 h 970"/>
              <a:gd name="T36" fmla="*/ 136525 w 1328"/>
              <a:gd name="T37" fmla="*/ 569913 h 970"/>
              <a:gd name="T38" fmla="*/ 109538 w 1328"/>
              <a:gd name="T39" fmla="*/ 611188 h 970"/>
              <a:gd name="T40" fmla="*/ 85725 w 1328"/>
              <a:gd name="T41" fmla="*/ 650875 h 970"/>
              <a:gd name="T42" fmla="*/ 66675 w 1328"/>
              <a:gd name="T43" fmla="*/ 688975 h 970"/>
              <a:gd name="T44" fmla="*/ 49213 w 1328"/>
              <a:gd name="T45" fmla="*/ 727075 h 970"/>
              <a:gd name="T46" fmla="*/ 33338 w 1328"/>
              <a:gd name="T47" fmla="*/ 769938 h 970"/>
              <a:gd name="T48" fmla="*/ 19050 w 1328"/>
              <a:gd name="T49" fmla="*/ 808038 h 970"/>
              <a:gd name="T50" fmla="*/ 11113 w 1328"/>
              <a:gd name="T51" fmla="*/ 844550 h 970"/>
              <a:gd name="T52" fmla="*/ 3175 w 1328"/>
              <a:gd name="T53" fmla="*/ 885825 h 970"/>
              <a:gd name="T54" fmla="*/ 1588 w 1328"/>
              <a:gd name="T55" fmla="*/ 919163 h 970"/>
              <a:gd name="T56" fmla="*/ 0 w 1328"/>
              <a:gd name="T57" fmla="*/ 957263 h 970"/>
              <a:gd name="T58" fmla="*/ 0 w 1328"/>
              <a:gd name="T59" fmla="*/ 993775 h 970"/>
              <a:gd name="T60" fmla="*/ 7938 w 1328"/>
              <a:gd name="T61" fmla="*/ 1028700 h 970"/>
              <a:gd name="T62" fmla="*/ 14288 w 1328"/>
              <a:gd name="T63" fmla="*/ 1062038 h 970"/>
              <a:gd name="T64" fmla="*/ 41275 w 1328"/>
              <a:gd name="T65" fmla="*/ 1128713 h 970"/>
              <a:gd name="T66" fmla="*/ 73025 w 1328"/>
              <a:gd name="T67" fmla="*/ 1193800 h 970"/>
              <a:gd name="T68" fmla="*/ 111125 w 1328"/>
              <a:gd name="T69" fmla="*/ 1252538 h 970"/>
              <a:gd name="T70" fmla="*/ 161925 w 1328"/>
              <a:gd name="T71" fmla="*/ 1306513 h 970"/>
              <a:gd name="T72" fmla="*/ 223838 w 1328"/>
              <a:gd name="T73" fmla="*/ 1357313 h 970"/>
              <a:gd name="T74" fmla="*/ 290513 w 1328"/>
              <a:gd name="T75" fmla="*/ 1403350 h 970"/>
              <a:gd name="T76" fmla="*/ 368300 w 1328"/>
              <a:gd name="T77" fmla="*/ 1443038 h 970"/>
              <a:gd name="T78" fmla="*/ 452438 w 1328"/>
              <a:gd name="T79" fmla="*/ 1473200 h 970"/>
              <a:gd name="T80" fmla="*/ 544513 w 1328"/>
              <a:gd name="T81" fmla="*/ 1501775 h 970"/>
              <a:gd name="T82" fmla="*/ 646113 w 1328"/>
              <a:gd name="T83" fmla="*/ 1522413 h 970"/>
              <a:gd name="T84" fmla="*/ 749300 w 1328"/>
              <a:gd name="T85" fmla="*/ 1533525 h 970"/>
              <a:gd name="T86" fmla="*/ 849313 w 1328"/>
              <a:gd name="T87" fmla="*/ 1538288 h 970"/>
              <a:gd name="T88" fmla="*/ 950913 w 1328"/>
              <a:gd name="T89" fmla="*/ 1533525 h 970"/>
              <a:gd name="T90" fmla="*/ 1047750 w 1328"/>
              <a:gd name="T91" fmla="*/ 1525588 h 970"/>
              <a:gd name="T92" fmla="*/ 1144588 w 1328"/>
              <a:gd name="T93" fmla="*/ 1516063 h 970"/>
              <a:gd name="T94" fmla="*/ 1239838 w 1328"/>
              <a:gd name="T95" fmla="*/ 1493838 h 970"/>
              <a:gd name="T96" fmla="*/ 1336675 w 1328"/>
              <a:gd name="T97" fmla="*/ 1471613 h 970"/>
              <a:gd name="T98" fmla="*/ 1430338 w 1328"/>
              <a:gd name="T99" fmla="*/ 1438275 h 970"/>
              <a:gd name="T100" fmla="*/ 1525588 w 1328"/>
              <a:gd name="T101" fmla="*/ 1406525 h 970"/>
              <a:gd name="T102" fmla="*/ 1611313 w 1328"/>
              <a:gd name="T103" fmla="*/ 1366838 h 970"/>
              <a:gd name="T104" fmla="*/ 1697038 w 1328"/>
              <a:gd name="T105" fmla="*/ 1327150 h 970"/>
              <a:gd name="T106" fmla="*/ 1781175 w 1328"/>
              <a:gd name="T107" fmla="*/ 1274763 h 970"/>
              <a:gd name="T108" fmla="*/ 1854200 w 1328"/>
              <a:gd name="T109" fmla="*/ 1223963 h 970"/>
              <a:gd name="T110" fmla="*/ 1928813 w 1328"/>
              <a:gd name="T111" fmla="*/ 1166813 h 970"/>
              <a:gd name="T112" fmla="*/ 1997075 w 1328"/>
              <a:gd name="T113" fmla="*/ 1106488 h 970"/>
              <a:gd name="T114" fmla="*/ 2055813 w 1328"/>
              <a:gd name="T115" fmla="*/ 1044575 h 970"/>
              <a:gd name="T116" fmla="*/ 2106613 w 1328"/>
              <a:gd name="T117" fmla="*/ 981075 h 97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328" h="970">
                <a:moveTo>
                  <a:pt x="945" y="5"/>
                </a:moveTo>
                <a:lnTo>
                  <a:pt x="876" y="0"/>
                </a:lnTo>
                <a:lnTo>
                  <a:pt x="806" y="4"/>
                </a:lnTo>
                <a:lnTo>
                  <a:pt x="734" y="11"/>
                </a:lnTo>
                <a:lnTo>
                  <a:pt x="664" y="23"/>
                </a:lnTo>
                <a:lnTo>
                  <a:pt x="598" y="38"/>
                </a:lnTo>
                <a:lnTo>
                  <a:pt x="533" y="57"/>
                </a:lnTo>
                <a:lnTo>
                  <a:pt x="466" y="81"/>
                </a:lnTo>
                <a:lnTo>
                  <a:pt x="403" y="108"/>
                </a:lnTo>
                <a:lnTo>
                  <a:pt x="344" y="137"/>
                </a:lnTo>
                <a:lnTo>
                  <a:pt x="285" y="174"/>
                </a:lnTo>
                <a:lnTo>
                  <a:pt x="235" y="210"/>
                </a:lnTo>
                <a:lnTo>
                  <a:pt x="207" y="231"/>
                </a:lnTo>
                <a:lnTo>
                  <a:pt x="186" y="250"/>
                </a:lnTo>
                <a:lnTo>
                  <a:pt x="164" y="271"/>
                </a:lnTo>
                <a:lnTo>
                  <a:pt x="141" y="292"/>
                </a:lnTo>
                <a:lnTo>
                  <a:pt x="119" y="315"/>
                </a:lnTo>
                <a:lnTo>
                  <a:pt x="103" y="337"/>
                </a:lnTo>
                <a:lnTo>
                  <a:pt x="86" y="359"/>
                </a:lnTo>
                <a:lnTo>
                  <a:pt x="69" y="385"/>
                </a:lnTo>
                <a:lnTo>
                  <a:pt x="54" y="410"/>
                </a:lnTo>
                <a:lnTo>
                  <a:pt x="42" y="434"/>
                </a:lnTo>
                <a:lnTo>
                  <a:pt x="31" y="458"/>
                </a:lnTo>
                <a:lnTo>
                  <a:pt x="21" y="485"/>
                </a:lnTo>
                <a:lnTo>
                  <a:pt x="12" y="509"/>
                </a:lnTo>
                <a:lnTo>
                  <a:pt x="7" y="532"/>
                </a:lnTo>
                <a:lnTo>
                  <a:pt x="2" y="558"/>
                </a:lnTo>
                <a:lnTo>
                  <a:pt x="1" y="579"/>
                </a:lnTo>
                <a:lnTo>
                  <a:pt x="0" y="603"/>
                </a:lnTo>
                <a:lnTo>
                  <a:pt x="0" y="626"/>
                </a:lnTo>
                <a:lnTo>
                  <a:pt x="5" y="648"/>
                </a:lnTo>
                <a:lnTo>
                  <a:pt x="9" y="669"/>
                </a:lnTo>
                <a:lnTo>
                  <a:pt x="26" y="711"/>
                </a:lnTo>
                <a:lnTo>
                  <a:pt x="46" y="752"/>
                </a:lnTo>
                <a:lnTo>
                  <a:pt x="70" y="789"/>
                </a:lnTo>
                <a:lnTo>
                  <a:pt x="102" y="823"/>
                </a:lnTo>
                <a:lnTo>
                  <a:pt x="141" y="855"/>
                </a:lnTo>
                <a:lnTo>
                  <a:pt x="183" y="884"/>
                </a:lnTo>
                <a:lnTo>
                  <a:pt x="232" y="909"/>
                </a:lnTo>
                <a:lnTo>
                  <a:pt x="285" y="928"/>
                </a:lnTo>
                <a:lnTo>
                  <a:pt x="343" y="946"/>
                </a:lnTo>
                <a:lnTo>
                  <a:pt x="407" y="959"/>
                </a:lnTo>
                <a:lnTo>
                  <a:pt x="472" y="966"/>
                </a:lnTo>
                <a:lnTo>
                  <a:pt x="535" y="969"/>
                </a:lnTo>
                <a:lnTo>
                  <a:pt x="599" y="966"/>
                </a:lnTo>
                <a:lnTo>
                  <a:pt x="660" y="961"/>
                </a:lnTo>
                <a:lnTo>
                  <a:pt x="721" y="955"/>
                </a:lnTo>
                <a:lnTo>
                  <a:pt x="781" y="941"/>
                </a:lnTo>
                <a:lnTo>
                  <a:pt x="842" y="927"/>
                </a:lnTo>
                <a:lnTo>
                  <a:pt x="901" y="906"/>
                </a:lnTo>
                <a:lnTo>
                  <a:pt x="961" y="886"/>
                </a:lnTo>
                <a:lnTo>
                  <a:pt x="1015" y="861"/>
                </a:lnTo>
                <a:lnTo>
                  <a:pt x="1069" y="836"/>
                </a:lnTo>
                <a:lnTo>
                  <a:pt x="1122" y="803"/>
                </a:lnTo>
                <a:lnTo>
                  <a:pt x="1168" y="771"/>
                </a:lnTo>
                <a:lnTo>
                  <a:pt x="1215" y="735"/>
                </a:lnTo>
                <a:lnTo>
                  <a:pt x="1258" y="697"/>
                </a:lnTo>
                <a:lnTo>
                  <a:pt x="1295" y="658"/>
                </a:lnTo>
                <a:lnTo>
                  <a:pt x="1327" y="618"/>
                </a:lnTo>
              </a:path>
            </a:pathLst>
          </a:custGeom>
          <a:noFill/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33" name="Arc 1026">
            <a:extLst>
              <a:ext uri="{FF2B5EF4-FFF2-40B4-BE49-F238E27FC236}">
                <a16:creationId xmlns:a16="http://schemas.microsoft.com/office/drawing/2014/main" id="{4F93F763-F600-04EB-4564-489E3CB02621}"/>
              </a:ext>
            </a:extLst>
          </p:cNvPr>
          <p:cNvSpPr>
            <a:spLocks/>
          </p:cNvSpPr>
          <p:nvPr/>
        </p:nvSpPr>
        <p:spPr bwMode="auto">
          <a:xfrm rot="12840000">
            <a:off x="4506714" y="3879001"/>
            <a:ext cx="1746250" cy="1700213"/>
          </a:xfrm>
          <a:custGeom>
            <a:avLst/>
            <a:gdLst>
              <a:gd name="T0" fmla="*/ 0 w 21600"/>
              <a:gd name="T1" fmla="*/ 1690689 h 21600"/>
              <a:gd name="T2" fmla="*/ 1744633 w 21600"/>
              <a:gd name="T3" fmla="*/ 0 h 21600"/>
              <a:gd name="T4" fmla="*/ 1746250 w 21600"/>
              <a:gd name="T5" fmla="*/ 17002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479"/>
                </a:moveTo>
                <a:cubicBezTo>
                  <a:pt x="66" y="9604"/>
                  <a:pt x="9705" y="11"/>
                  <a:pt x="21580" y="0"/>
                </a:cubicBezTo>
              </a:path>
              <a:path w="21600" h="21600" stroke="0" extrusionOk="0">
                <a:moveTo>
                  <a:pt x="0" y="21479"/>
                </a:moveTo>
                <a:cubicBezTo>
                  <a:pt x="66" y="9604"/>
                  <a:pt x="9705" y="11"/>
                  <a:pt x="21580" y="0"/>
                </a:cubicBezTo>
                <a:lnTo>
                  <a:pt x="21600" y="21600"/>
                </a:lnTo>
                <a:lnTo>
                  <a:pt x="0" y="21479"/>
                </a:lnTo>
                <a:close/>
              </a:path>
            </a:pathLst>
          </a:custGeom>
          <a:noFill/>
          <a:ln w="12700" cap="rnd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" name="Arc 1027">
            <a:extLst>
              <a:ext uri="{FF2B5EF4-FFF2-40B4-BE49-F238E27FC236}">
                <a16:creationId xmlns:a16="http://schemas.microsoft.com/office/drawing/2014/main" id="{3721F07A-4971-9E9F-67CE-55107B26C8CB}"/>
              </a:ext>
            </a:extLst>
          </p:cNvPr>
          <p:cNvSpPr>
            <a:spLocks/>
          </p:cNvSpPr>
          <p:nvPr/>
        </p:nvSpPr>
        <p:spPr bwMode="auto">
          <a:xfrm rot="11460000">
            <a:off x="3724077" y="4213964"/>
            <a:ext cx="1939925" cy="561975"/>
          </a:xfrm>
          <a:custGeom>
            <a:avLst/>
            <a:gdLst>
              <a:gd name="T0" fmla="*/ 0 w 21599"/>
              <a:gd name="T1" fmla="*/ 555627 h 21600"/>
              <a:gd name="T2" fmla="*/ 1938308 w 21599"/>
              <a:gd name="T3" fmla="*/ 0 h 21600"/>
              <a:gd name="T4" fmla="*/ 1939925 w 21599"/>
              <a:gd name="T5" fmla="*/ 5619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0" y="21356"/>
                </a:moveTo>
                <a:cubicBezTo>
                  <a:pt x="133" y="9529"/>
                  <a:pt x="9753" y="9"/>
                  <a:pt x="21581" y="0"/>
                </a:cubicBezTo>
              </a:path>
              <a:path w="21599" h="21600" stroke="0" extrusionOk="0">
                <a:moveTo>
                  <a:pt x="0" y="21356"/>
                </a:moveTo>
                <a:cubicBezTo>
                  <a:pt x="133" y="9529"/>
                  <a:pt x="9753" y="9"/>
                  <a:pt x="21581" y="0"/>
                </a:cubicBezTo>
                <a:lnTo>
                  <a:pt x="21599" y="21600"/>
                </a:lnTo>
                <a:lnTo>
                  <a:pt x="0" y="21356"/>
                </a:lnTo>
                <a:close/>
              </a:path>
            </a:pathLst>
          </a:custGeom>
          <a:noFill/>
          <a:ln w="12700" cap="rnd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3" name="Freeform 1039">
            <a:extLst>
              <a:ext uri="{FF2B5EF4-FFF2-40B4-BE49-F238E27FC236}">
                <a16:creationId xmlns:a16="http://schemas.microsoft.com/office/drawing/2014/main" id="{B8DFD62E-18C1-5FF8-D740-A9E6A77FADA7}"/>
              </a:ext>
            </a:extLst>
          </p:cNvPr>
          <p:cNvSpPr>
            <a:spLocks/>
          </p:cNvSpPr>
          <p:nvPr/>
        </p:nvSpPr>
        <p:spPr bwMode="auto">
          <a:xfrm>
            <a:off x="3144639" y="3172564"/>
            <a:ext cx="1887538" cy="1401762"/>
          </a:xfrm>
          <a:custGeom>
            <a:avLst/>
            <a:gdLst>
              <a:gd name="T0" fmla="*/ 476250 w 1189"/>
              <a:gd name="T1" fmla="*/ 1390650 h 883"/>
              <a:gd name="T2" fmla="*/ 390525 w 1189"/>
              <a:gd name="T3" fmla="*/ 1368425 h 883"/>
              <a:gd name="T4" fmla="*/ 319088 w 1189"/>
              <a:gd name="T5" fmla="*/ 1347787 h 883"/>
              <a:gd name="T6" fmla="*/ 249238 w 1189"/>
              <a:gd name="T7" fmla="*/ 1309687 h 883"/>
              <a:gd name="T8" fmla="*/ 188913 w 1189"/>
              <a:gd name="T9" fmla="*/ 1277937 h 883"/>
              <a:gd name="T10" fmla="*/ 136525 w 1189"/>
              <a:gd name="T11" fmla="*/ 1239837 h 883"/>
              <a:gd name="T12" fmla="*/ 92075 w 1189"/>
              <a:gd name="T13" fmla="*/ 1195387 h 883"/>
              <a:gd name="T14" fmla="*/ 53975 w 1189"/>
              <a:gd name="T15" fmla="*/ 1146175 h 883"/>
              <a:gd name="T16" fmla="*/ 26988 w 1189"/>
              <a:gd name="T17" fmla="*/ 1092200 h 883"/>
              <a:gd name="T18" fmla="*/ 9525 w 1189"/>
              <a:gd name="T19" fmla="*/ 1033462 h 883"/>
              <a:gd name="T20" fmla="*/ 1588 w 1189"/>
              <a:gd name="T21" fmla="*/ 971550 h 883"/>
              <a:gd name="T22" fmla="*/ 3175 w 1189"/>
              <a:gd name="T23" fmla="*/ 908050 h 883"/>
              <a:gd name="T24" fmla="*/ 12700 w 1189"/>
              <a:gd name="T25" fmla="*/ 844550 h 883"/>
              <a:gd name="T26" fmla="*/ 31750 w 1189"/>
              <a:gd name="T27" fmla="*/ 781050 h 883"/>
              <a:gd name="T28" fmla="*/ 58738 w 1189"/>
              <a:gd name="T29" fmla="*/ 712787 h 883"/>
              <a:gd name="T30" fmla="*/ 93663 w 1189"/>
              <a:gd name="T31" fmla="*/ 647700 h 883"/>
              <a:gd name="T32" fmla="*/ 136525 w 1189"/>
              <a:gd name="T33" fmla="*/ 582612 h 883"/>
              <a:gd name="T34" fmla="*/ 185738 w 1189"/>
              <a:gd name="T35" fmla="*/ 517525 h 883"/>
              <a:gd name="T36" fmla="*/ 244475 w 1189"/>
              <a:gd name="T37" fmla="*/ 455612 h 883"/>
              <a:gd name="T38" fmla="*/ 307975 w 1189"/>
              <a:gd name="T39" fmla="*/ 393700 h 883"/>
              <a:gd name="T40" fmla="*/ 379413 w 1189"/>
              <a:gd name="T41" fmla="*/ 334962 h 883"/>
              <a:gd name="T42" fmla="*/ 455613 w 1189"/>
              <a:gd name="T43" fmla="*/ 277812 h 883"/>
              <a:gd name="T44" fmla="*/ 582613 w 1189"/>
              <a:gd name="T45" fmla="*/ 201612 h 883"/>
              <a:gd name="T46" fmla="*/ 720725 w 1189"/>
              <a:gd name="T47" fmla="*/ 133350 h 883"/>
              <a:gd name="T48" fmla="*/ 814388 w 1189"/>
              <a:gd name="T49" fmla="*/ 93662 h 883"/>
              <a:gd name="T50" fmla="*/ 906463 w 1189"/>
              <a:gd name="T51" fmla="*/ 63500 h 883"/>
              <a:gd name="T52" fmla="*/ 1000125 w 1189"/>
              <a:gd name="T53" fmla="*/ 38100 h 883"/>
              <a:gd name="T54" fmla="*/ 1092200 w 1189"/>
              <a:gd name="T55" fmla="*/ 17462 h 883"/>
              <a:gd name="T56" fmla="*/ 1181100 w 1189"/>
              <a:gd name="T57" fmla="*/ 6350 h 883"/>
              <a:gd name="T58" fmla="*/ 1266825 w 1189"/>
              <a:gd name="T59" fmla="*/ 1587 h 883"/>
              <a:gd name="T60" fmla="*/ 1349375 w 1189"/>
              <a:gd name="T61" fmla="*/ 1587 h 883"/>
              <a:gd name="T62" fmla="*/ 1430338 w 1189"/>
              <a:gd name="T63" fmla="*/ 7937 h 883"/>
              <a:gd name="T64" fmla="*/ 1504950 w 1189"/>
              <a:gd name="T65" fmla="*/ 20637 h 883"/>
              <a:gd name="T66" fmla="*/ 1574800 w 1189"/>
              <a:gd name="T67" fmla="*/ 41275 h 883"/>
              <a:gd name="T68" fmla="*/ 1639888 w 1189"/>
              <a:gd name="T69" fmla="*/ 65087 h 883"/>
              <a:gd name="T70" fmla="*/ 1698625 w 1189"/>
              <a:gd name="T71" fmla="*/ 98425 h 883"/>
              <a:gd name="T72" fmla="*/ 1749425 w 1189"/>
              <a:gd name="T73" fmla="*/ 134937 h 883"/>
              <a:gd name="T74" fmla="*/ 1793875 w 1189"/>
              <a:gd name="T75" fmla="*/ 179387 h 883"/>
              <a:gd name="T76" fmla="*/ 1831975 w 1189"/>
              <a:gd name="T77" fmla="*/ 228600 h 883"/>
              <a:gd name="T78" fmla="*/ 1855788 w 1189"/>
              <a:gd name="T79" fmla="*/ 277812 h 883"/>
              <a:gd name="T80" fmla="*/ 1873250 w 1189"/>
              <a:gd name="T81" fmla="*/ 325437 h 883"/>
              <a:gd name="T82" fmla="*/ 1881188 w 1189"/>
              <a:gd name="T83" fmla="*/ 374650 h 883"/>
              <a:gd name="T84" fmla="*/ 1885950 w 1189"/>
              <a:gd name="T85" fmla="*/ 425450 h 883"/>
              <a:gd name="T86" fmla="*/ 1881188 w 1189"/>
              <a:gd name="T87" fmla="*/ 479425 h 883"/>
              <a:gd name="T88" fmla="*/ 1873250 w 1189"/>
              <a:gd name="T89" fmla="*/ 534987 h 883"/>
              <a:gd name="T90" fmla="*/ 1855788 w 1189"/>
              <a:gd name="T91" fmla="*/ 590550 h 883"/>
              <a:gd name="T92" fmla="*/ 1835150 w 1189"/>
              <a:gd name="T93" fmla="*/ 646112 h 88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189" h="883">
                <a:moveTo>
                  <a:pt x="327" y="882"/>
                </a:moveTo>
                <a:lnTo>
                  <a:pt x="300" y="876"/>
                </a:lnTo>
                <a:lnTo>
                  <a:pt x="270" y="867"/>
                </a:lnTo>
                <a:lnTo>
                  <a:pt x="246" y="862"/>
                </a:lnTo>
                <a:lnTo>
                  <a:pt x="222" y="852"/>
                </a:lnTo>
                <a:lnTo>
                  <a:pt x="201" y="849"/>
                </a:lnTo>
                <a:lnTo>
                  <a:pt x="178" y="834"/>
                </a:lnTo>
                <a:lnTo>
                  <a:pt x="157" y="825"/>
                </a:lnTo>
                <a:lnTo>
                  <a:pt x="137" y="815"/>
                </a:lnTo>
                <a:lnTo>
                  <a:pt x="119" y="805"/>
                </a:lnTo>
                <a:lnTo>
                  <a:pt x="102" y="793"/>
                </a:lnTo>
                <a:lnTo>
                  <a:pt x="86" y="781"/>
                </a:lnTo>
                <a:lnTo>
                  <a:pt x="71" y="768"/>
                </a:lnTo>
                <a:lnTo>
                  <a:pt x="58" y="753"/>
                </a:lnTo>
                <a:lnTo>
                  <a:pt x="45" y="738"/>
                </a:lnTo>
                <a:lnTo>
                  <a:pt x="34" y="722"/>
                </a:lnTo>
                <a:lnTo>
                  <a:pt x="25" y="705"/>
                </a:lnTo>
                <a:lnTo>
                  <a:pt x="17" y="688"/>
                </a:lnTo>
                <a:lnTo>
                  <a:pt x="11" y="669"/>
                </a:lnTo>
                <a:lnTo>
                  <a:pt x="6" y="651"/>
                </a:lnTo>
                <a:lnTo>
                  <a:pt x="3" y="631"/>
                </a:lnTo>
                <a:lnTo>
                  <a:pt x="1" y="612"/>
                </a:lnTo>
                <a:lnTo>
                  <a:pt x="0" y="593"/>
                </a:lnTo>
                <a:lnTo>
                  <a:pt x="2" y="572"/>
                </a:lnTo>
                <a:lnTo>
                  <a:pt x="4" y="553"/>
                </a:lnTo>
                <a:lnTo>
                  <a:pt x="8" y="532"/>
                </a:lnTo>
                <a:lnTo>
                  <a:pt x="13" y="512"/>
                </a:lnTo>
                <a:lnTo>
                  <a:pt x="20" y="492"/>
                </a:lnTo>
                <a:lnTo>
                  <a:pt x="27" y="470"/>
                </a:lnTo>
                <a:lnTo>
                  <a:pt x="37" y="449"/>
                </a:lnTo>
                <a:lnTo>
                  <a:pt x="47" y="429"/>
                </a:lnTo>
                <a:lnTo>
                  <a:pt x="59" y="408"/>
                </a:lnTo>
                <a:lnTo>
                  <a:pt x="72" y="388"/>
                </a:lnTo>
                <a:lnTo>
                  <a:pt x="86" y="367"/>
                </a:lnTo>
                <a:lnTo>
                  <a:pt x="101" y="346"/>
                </a:lnTo>
                <a:lnTo>
                  <a:pt x="117" y="326"/>
                </a:lnTo>
                <a:lnTo>
                  <a:pt x="135" y="306"/>
                </a:lnTo>
                <a:lnTo>
                  <a:pt x="154" y="287"/>
                </a:lnTo>
                <a:lnTo>
                  <a:pt x="173" y="267"/>
                </a:lnTo>
                <a:lnTo>
                  <a:pt x="194" y="248"/>
                </a:lnTo>
                <a:lnTo>
                  <a:pt x="217" y="229"/>
                </a:lnTo>
                <a:lnTo>
                  <a:pt x="239" y="211"/>
                </a:lnTo>
                <a:lnTo>
                  <a:pt x="263" y="193"/>
                </a:lnTo>
                <a:lnTo>
                  <a:pt x="287" y="175"/>
                </a:lnTo>
                <a:lnTo>
                  <a:pt x="313" y="158"/>
                </a:lnTo>
                <a:lnTo>
                  <a:pt x="367" y="127"/>
                </a:lnTo>
                <a:lnTo>
                  <a:pt x="424" y="97"/>
                </a:lnTo>
                <a:lnTo>
                  <a:pt x="454" y="84"/>
                </a:lnTo>
                <a:lnTo>
                  <a:pt x="483" y="70"/>
                </a:lnTo>
                <a:lnTo>
                  <a:pt x="513" y="59"/>
                </a:lnTo>
                <a:lnTo>
                  <a:pt x="543" y="48"/>
                </a:lnTo>
                <a:lnTo>
                  <a:pt x="571" y="40"/>
                </a:lnTo>
                <a:lnTo>
                  <a:pt x="601" y="31"/>
                </a:lnTo>
                <a:lnTo>
                  <a:pt x="630" y="24"/>
                </a:lnTo>
                <a:lnTo>
                  <a:pt x="659" y="17"/>
                </a:lnTo>
                <a:lnTo>
                  <a:pt x="688" y="11"/>
                </a:lnTo>
                <a:lnTo>
                  <a:pt x="716" y="7"/>
                </a:lnTo>
                <a:lnTo>
                  <a:pt x="744" y="4"/>
                </a:lnTo>
                <a:lnTo>
                  <a:pt x="771" y="2"/>
                </a:lnTo>
                <a:lnTo>
                  <a:pt x="798" y="1"/>
                </a:lnTo>
                <a:lnTo>
                  <a:pt x="825" y="0"/>
                </a:lnTo>
                <a:lnTo>
                  <a:pt x="850" y="1"/>
                </a:lnTo>
                <a:lnTo>
                  <a:pt x="877" y="3"/>
                </a:lnTo>
                <a:lnTo>
                  <a:pt x="901" y="5"/>
                </a:lnTo>
                <a:lnTo>
                  <a:pt x="925" y="9"/>
                </a:lnTo>
                <a:lnTo>
                  <a:pt x="948" y="13"/>
                </a:lnTo>
                <a:lnTo>
                  <a:pt x="970" y="19"/>
                </a:lnTo>
                <a:lnTo>
                  <a:pt x="992" y="26"/>
                </a:lnTo>
                <a:lnTo>
                  <a:pt x="1013" y="33"/>
                </a:lnTo>
                <a:lnTo>
                  <a:pt x="1033" y="41"/>
                </a:lnTo>
                <a:lnTo>
                  <a:pt x="1052" y="51"/>
                </a:lnTo>
                <a:lnTo>
                  <a:pt x="1070" y="62"/>
                </a:lnTo>
                <a:lnTo>
                  <a:pt x="1087" y="73"/>
                </a:lnTo>
                <a:lnTo>
                  <a:pt x="1102" y="85"/>
                </a:lnTo>
                <a:lnTo>
                  <a:pt x="1117" y="98"/>
                </a:lnTo>
                <a:lnTo>
                  <a:pt x="1130" y="113"/>
                </a:lnTo>
                <a:lnTo>
                  <a:pt x="1143" y="128"/>
                </a:lnTo>
                <a:lnTo>
                  <a:pt x="1154" y="144"/>
                </a:lnTo>
                <a:lnTo>
                  <a:pt x="1163" y="161"/>
                </a:lnTo>
                <a:lnTo>
                  <a:pt x="1169" y="175"/>
                </a:lnTo>
                <a:lnTo>
                  <a:pt x="1175" y="190"/>
                </a:lnTo>
                <a:lnTo>
                  <a:pt x="1180" y="205"/>
                </a:lnTo>
                <a:lnTo>
                  <a:pt x="1183" y="220"/>
                </a:lnTo>
                <a:lnTo>
                  <a:pt x="1185" y="236"/>
                </a:lnTo>
                <a:lnTo>
                  <a:pt x="1187" y="252"/>
                </a:lnTo>
                <a:lnTo>
                  <a:pt x="1188" y="268"/>
                </a:lnTo>
                <a:lnTo>
                  <a:pt x="1187" y="285"/>
                </a:lnTo>
                <a:lnTo>
                  <a:pt x="1185" y="302"/>
                </a:lnTo>
                <a:lnTo>
                  <a:pt x="1183" y="319"/>
                </a:lnTo>
                <a:lnTo>
                  <a:pt x="1180" y="337"/>
                </a:lnTo>
                <a:lnTo>
                  <a:pt x="1175" y="354"/>
                </a:lnTo>
                <a:lnTo>
                  <a:pt x="1169" y="372"/>
                </a:lnTo>
                <a:lnTo>
                  <a:pt x="1163" y="390"/>
                </a:lnTo>
                <a:lnTo>
                  <a:pt x="1156" y="407"/>
                </a:lnTo>
                <a:lnTo>
                  <a:pt x="1152" y="411"/>
                </a:lnTo>
              </a:path>
            </a:pathLst>
          </a:custGeom>
          <a:noFill/>
          <a:ln w="127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53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5" grpId="0" animBg="1"/>
      <p:bldP spid="33" grpId="0" animBg="1"/>
      <p:bldP spid="34" grpId="0" animBg="1"/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7227D-14B0-040A-C69D-787F4987E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4998E1D-3A4C-DBEC-E382-03A4421AD6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6</a:t>
            </a:r>
            <a:fld id="{B5009D1B-B038-439F-9F8E-50308A75E7B0}" type="slidenum">
              <a:rPr lang="de-DE" altLang="de-DE"/>
              <a:t>14</a:t>
            </a:fld>
            <a:endParaRPr lang="de-DE" altLang="de-DE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D605A1A0-D730-21CC-5147-82DCC8AD8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29B9DB9-359D-1A9E-B716-56E834DA64AB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356485F-CB49-5DA5-14D7-1350BAB0D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D90DA38D-27B9-2CC2-5AF4-269BF9C1F2D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E8415539-206E-AAF0-0899-00CB0DB7CE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t="12126" r="9458" b="3510"/>
          <a:stretch/>
        </p:blipFill>
        <p:spPr>
          <a:xfrm>
            <a:off x="-1" y="1738158"/>
            <a:ext cx="8083573" cy="432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65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C879E-41AA-6907-D5DF-8B89CBE78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9743A9F-2C9B-C337-D7F9-4A903B694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r="1176"/>
          <a:stretch/>
        </p:blipFill>
        <p:spPr>
          <a:xfrm>
            <a:off x="0" y="1864740"/>
            <a:ext cx="9036496" cy="4457745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BA0007D9-4E33-0182-2495-F134B7A5D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8629" y="1407964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Loops in </a:t>
            </a:r>
            <a:r>
              <a:rPr lang="de-DE" sz="2800" b="1" dirty="0" err="1"/>
              <a:t>the</a:t>
            </a:r>
            <a:r>
              <a:rPr lang="de-DE" sz="2800" b="1" dirty="0"/>
              <a:t> </a:t>
            </a:r>
            <a:r>
              <a:rPr lang="de-DE" sz="2800" b="1" dirty="0" err="1"/>
              <a:t>Centre</a:t>
            </a:r>
            <a:r>
              <a:rPr lang="de-DE" sz="2800" b="1" dirty="0"/>
              <a:t>: SCRUM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B6E25AF6-7D7A-5BD5-5EC4-A706120DA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16A19E5-F8A1-72C0-3FDA-00BAB9061474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54FEDAA-73FC-B9DF-6D46-3B453F159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C475790F-0E44-0ECD-76A3-23F5B43E2CB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659873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13412305-B78D-A049-BD24-E561EA6D50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1026243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de-DE" sz="2800" b="1" dirty="0" err="1">
                <a:latin typeface="Arial" panose="020B0604020202020204" pitchFamily="34" charset="0"/>
              </a:rPr>
              <a:t>Circular Thinking </a:t>
            </a:r>
            <a:r>
              <a:rPr lang="de-DE" altLang="de-DE" sz="2800" b="1" dirty="0">
                <a:latin typeface="Arial" panose="020B0604020202020204" pitchFamily="34" charset="0"/>
              </a:rPr>
              <a:t>in Education</a:t>
            </a:r>
          </a:p>
        </p:txBody>
      </p:sp>
      <p:pic>
        <p:nvPicPr>
          <p:cNvPr id="2" name="Picture 23" descr="TU_130227_PPT_Bild-Aussicht_Streifen">
            <a:extLst>
              <a:ext uri="{FF2B5EF4-FFF2-40B4-BE49-F238E27FC236}">
                <a16:creationId xmlns:a16="http://schemas.microsoft.com/office/drawing/2014/main" id="{1CC342D1-4EBA-F045-0C08-014D382EF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529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99C69770-0F85-7135-0FFB-1ABBF35F8FEE}"/>
              </a:ext>
            </a:extLst>
          </p:cNvPr>
          <p:cNvGrpSpPr/>
          <p:nvPr/>
        </p:nvGrpSpPr>
        <p:grpSpPr>
          <a:xfrm>
            <a:off x="1061708" y="2005855"/>
            <a:ext cx="7754300" cy="4780856"/>
            <a:chOff x="1061708" y="2005855"/>
            <a:chExt cx="7754300" cy="478085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0A469C7-061A-CB05-9892-2C92B5126810}"/>
                </a:ext>
              </a:extLst>
            </p:cNvPr>
            <p:cNvSpPr/>
            <p:nvPr/>
          </p:nvSpPr>
          <p:spPr>
            <a:xfrm>
              <a:off x="2111769" y="2426944"/>
              <a:ext cx="5182996" cy="416836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E4B35ED-B80F-9D44-C34A-CA64F6B362E1}"/>
                </a:ext>
              </a:extLst>
            </p:cNvPr>
            <p:cNvSpPr/>
            <p:nvPr/>
          </p:nvSpPr>
          <p:spPr>
            <a:xfrm>
              <a:off x="3148368" y="2005855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148A636F-4708-9E5E-2796-F644F61073B3}"/>
                </a:ext>
              </a:extLst>
            </p:cNvPr>
            <p:cNvSpPr txBox="1"/>
            <p:nvPr/>
          </p:nvSpPr>
          <p:spPr>
            <a:xfrm>
              <a:off x="3686862" y="2187715"/>
              <a:ext cx="1965500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Concrete experience</a:t>
              </a: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EAB96D6-9A3E-5C0D-AD7D-FEC93C78F373}"/>
                </a:ext>
              </a:extLst>
            </p:cNvPr>
            <p:cNvSpPr/>
            <p:nvPr/>
          </p:nvSpPr>
          <p:spPr>
            <a:xfrm>
              <a:off x="5773522" y="3928406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27A43C6F-1D32-7E35-2D77-6882A0FE3AD3}"/>
                </a:ext>
              </a:extLst>
            </p:cNvPr>
            <p:cNvSpPr txBox="1"/>
            <p:nvPr/>
          </p:nvSpPr>
          <p:spPr>
            <a:xfrm>
              <a:off x="6096618" y="4110266"/>
              <a:ext cx="2423219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Reflective observation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E332C15-15B1-06C2-C563-741DB521F303}"/>
                </a:ext>
              </a:extLst>
            </p:cNvPr>
            <p:cNvSpPr/>
            <p:nvPr/>
          </p:nvSpPr>
          <p:spPr>
            <a:xfrm>
              <a:off x="3222411" y="5680819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094BD5C3-E6D7-E38D-EA34-78F42256C763}"/>
                </a:ext>
              </a:extLst>
            </p:cNvPr>
            <p:cNvSpPr txBox="1"/>
            <p:nvPr/>
          </p:nvSpPr>
          <p:spPr>
            <a:xfrm>
              <a:off x="3336841" y="5870878"/>
              <a:ext cx="2732852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Abstract concept formation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5B3021E-7889-1A01-032C-C5CB52CB1E68}"/>
                </a:ext>
              </a:extLst>
            </p:cNvPr>
            <p:cNvSpPr/>
            <p:nvPr/>
          </p:nvSpPr>
          <p:spPr>
            <a:xfrm>
              <a:off x="1061708" y="3826323"/>
              <a:ext cx="3042486" cy="110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33C5F41C-D58C-39CF-C424-CC808040707C}"/>
                </a:ext>
              </a:extLst>
            </p:cNvPr>
            <p:cNvSpPr txBox="1"/>
            <p:nvPr/>
          </p:nvSpPr>
          <p:spPr>
            <a:xfrm>
              <a:off x="1162675" y="3928406"/>
              <a:ext cx="2840551" cy="742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400" b="1"/>
                <a:t>Active experimentation</a:t>
              </a:r>
            </a:p>
          </p:txBody>
        </p:sp>
        <p:sp>
          <p:nvSpPr>
            <p:cNvPr id="13" name="Pfeil: nach rechts 12">
              <a:extLst>
                <a:ext uri="{FF2B5EF4-FFF2-40B4-BE49-F238E27FC236}">
                  <a16:creationId xmlns:a16="http://schemas.microsoft.com/office/drawing/2014/main" id="{9A6027E5-F0F4-F143-4989-37DDCB5D27B1}"/>
                </a:ext>
              </a:extLst>
            </p:cNvPr>
            <p:cNvSpPr/>
            <p:nvPr/>
          </p:nvSpPr>
          <p:spPr>
            <a:xfrm rot="3923717">
              <a:off x="6996035" y="3622066"/>
              <a:ext cx="322663" cy="3489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Pfeil: nach rechts 13">
              <a:extLst>
                <a:ext uri="{FF2B5EF4-FFF2-40B4-BE49-F238E27FC236}">
                  <a16:creationId xmlns:a16="http://schemas.microsoft.com/office/drawing/2014/main" id="{8CB5E886-023E-05BA-C331-55B74374FA3B}"/>
                </a:ext>
              </a:extLst>
            </p:cNvPr>
            <p:cNvSpPr/>
            <p:nvPr/>
          </p:nvSpPr>
          <p:spPr>
            <a:xfrm rot="8015917">
              <a:off x="6254274" y="5894684"/>
              <a:ext cx="322663" cy="3489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Pfeil: nach rechts 14">
              <a:extLst>
                <a:ext uri="{FF2B5EF4-FFF2-40B4-BE49-F238E27FC236}">
                  <a16:creationId xmlns:a16="http://schemas.microsoft.com/office/drawing/2014/main" id="{5F18E591-0EDD-9615-D9CA-17795556B17F}"/>
                </a:ext>
              </a:extLst>
            </p:cNvPr>
            <p:cNvSpPr/>
            <p:nvPr/>
          </p:nvSpPr>
          <p:spPr>
            <a:xfrm rot="15229030">
              <a:off x="2056943" y="4903641"/>
              <a:ext cx="322663" cy="3489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Pfeil: nach rechts 15">
              <a:extLst>
                <a:ext uri="{FF2B5EF4-FFF2-40B4-BE49-F238E27FC236}">
                  <a16:creationId xmlns:a16="http://schemas.microsoft.com/office/drawing/2014/main" id="{62F55FF3-63A8-828B-CCDA-F2774F922C97}"/>
                </a:ext>
              </a:extLst>
            </p:cNvPr>
            <p:cNvSpPr/>
            <p:nvPr/>
          </p:nvSpPr>
          <p:spPr>
            <a:xfrm rot="19371456">
              <a:off x="2916497" y="2733531"/>
              <a:ext cx="382967" cy="2940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0B0465EB-0409-0E7D-9361-394251A71121}"/>
              </a:ext>
            </a:extLst>
          </p:cNvPr>
          <p:cNvGrpSpPr/>
          <p:nvPr/>
        </p:nvGrpSpPr>
        <p:grpSpPr>
          <a:xfrm>
            <a:off x="684762" y="2808803"/>
            <a:ext cx="2275049" cy="914487"/>
            <a:chOff x="2336799" y="2323036"/>
            <a:chExt cx="2146220" cy="1023937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99DF928-E5B8-D41F-3D70-54B06D28CDCB}"/>
                </a:ext>
              </a:extLst>
            </p:cNvPr>
            <p:cNvSpPr/>
            <p:nvPr/>
          </p:nvSpPr>
          <p:spPr>
            <a:xfrm>
              <a:off x="2336799" y="2323036"/>
              <a:ext cx="2139950" cy="102393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44E187B6-1771-23C8-FD1C-BE8EBF4FA4D7}"/>
                </a:ext>
              </a:extLst>
            </p:cNvPr>
            <p:cNvSpPr txBox="1"/>
            <p:nvPr/>
          </p:nvSpPr>
          <p:spPr>
            <a:xfrm>
              <a:off x="2343069" y="2407919"/>
              <a:ext cx="2139950" cy="723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800" b="1" dirty="0"/>
                <a:t>Traditional </a:t>
              </a:r>
              <a:r>
                <a:rPr lang="de-DE" sz="1800" b="1" dirty="0" err="1"/>
                <a:t>vocational training</a:t>
              </a:r>
              <a:endParaRPr lang="de-DE" sz="1800" b="1" dirty="0"/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3538A0CC-0EB8-A9DD-77C7-B4798C2EF0F5}"/>
              </a:ext>
            </a:extLst>
          </p:cNvPr>
          <p:cNvGrpSpPr/>
          <p:nvPr/>
        </p:nvGrpSpPr>
        <p:grpSpPr>
          <a:xfrm>
            <a:off x="6461768" y="5090715"/>
            <a:ext cx="2287972" cy="914487"/>
            <a:chOff x="2336799" y="2323036"/>
            <a:chExt cx="2158411" cy="1023937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C5789CC-99FD-A89C-B02D-F38BE52834D1}"/>
                </a:ext>
              </a:extLst>
            </p:cNvPr>
            <p:cNvSpPr/>
            <p:nvPr/>
          </p:nvSpPr>
          <p:spPr>
            <a:xfrm>
              <a:off x="2336799" y="2323036"/>
              <a:ext cx="2139950" cy="102393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E5A595-1DB6-8DC0-29E0-6E32228E1F1F}"/>
                </a:ext>
              </a:extLst>
            </p:cNvPr>
            <p:cNvSpPr txBox="1"/>
            <p:nvPr/>
          </p:nvSpPr>
          <p:spPr>
            <a:xfrm>
              <a:off x="2355260" y="2463494"/>
              <a:ext cx="2139950" cy="792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/>
                <a:t>Academic training</a:t>
              </a: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47BFB1E8-5F9C-2E43-E7D2-60519C99BA1C}"/>
              </a:ext>
            </a:extLst>
          </p:cNvPr>
          <p:cNvSpPr txBox="1"/>
          <p:nvPr/>
        </p:nvSpPr>
        <p:spPr>
          <a:xfrm rot="710836">
            <a:off x="6152452" y="1816238"/>
            <a:ext cx="277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2800" b="1" dirty="0">
                <a:solidFill>
                  <a:schemeClr val="tx2"/>
                </a:solidFill>
                <a:ea typeface="+mj-ea"/>
                <a:cs typeface="+mj-cs"/>
              </a:rPr>
              <a:t>"</a:t>
            </a:r>
            <a:r>
              <a:rPr lang="de-DE" altLang="de-DE" sz="2800" b="1" dirty="0" err="1">
                <a:solidFill>
                  <a:schemeClr val="tx2"/>
                </a:solidFill>
                <a:ea typeface="+mj-ea"/>
                <a:cs typeface="+mj-cs"/>
              </a:rPr>
              <a:t>Kolb's circle</a:t>
            </a:r>
            <a:r>
              <a:rPr lang="de-DE" altLang="de-DE" sz="2800" b="1" dirty="0">
                <a:solidFill>
                  <a:schemeClr val="tx2"/>
                </a:solidFill>
                <a:ea typeface="+mj-ea"/>
                <a:cs typeface="+mj-cs"/>
              </a:rPr>
              <a:t>"</a:t>
            </a:r>
            <a:endParaRPr lang="de-DE" sz="28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E4CFA-0DFB-2097-C48A-FAFE8FE43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F6FB979-1270-6DEA-6893-68B665E2E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 dirty="0"/>
              <a:t>Student-Centred Learning (SCL)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D3CD0A90-2D56-F1BA-D93B-F97573E76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5B8689F-BCF0-70DB-C8EE-045E57E1D51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92FB6D3-1B53-7761-D4EC-375206862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B3FFD5-F6A4-B61E-20B9-689D4096A166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65D3AEDF-F82F-D8DD-CF5F-2349FCA5E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650" y="1902479"/>
            <a:ext cx="1864774" cy="125906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33C2FB4-29A3-B731-9D8E-CD7AD4277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39" y="1902479"/>
            <a:ext cx="1762688" cy="125906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6B685F-5CD3-6381-0BF4-C0B04399AD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78" y="1931119"/>
            <a:ext cx="1569621" cy="1230423"/>
          </a:xfrm>
          <a:prstGeom prst="rect">
            <a:avLst/>
          </a:prstGeom>
        </p:spPr>
      </p:pic>
      <p:sp>
        <p:nvSpPr>
          <p:cNvPr id="5123" name="Rectangle 3">
            <a:extLst>
              <a:ext uri="{FF2B5EF4-FFF2-40B4-BE49-F238E27FC236}">
                <a16:creationId xmlns:a16="http://schemas.microsoft.com/office/drawing/2014/main" id="{16BF4A1D-006C-F628-A2C5-DEF43EC8BD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7139" y="2925820"/>
            <a:ext cx="8208714" cy="4067175"/>
          </a:xfrm>
          <a:noFill/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dirty="0"/>
              <a:t>Focus on student's active role in the learning process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dirty="0"/>
              <a:t>Emphasizes learning as a personal process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dirty="0"/>
              <a:t>Students to take responsibility for their education</a:t>
            </a:r>
            <a:endParaRPr lang="de-DE" sz="2400" dirty="0"/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dirty="0"/>
              <a:t>Teachers act as facilitators 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400" b="1" dirty="0"/>
              <a:t>The goal</a:t>
            </a:r>
            <a:r>
              <a:rPr lang="en-GB" sz="2400" dirty="0"/>
              <a:t>: critical thinkers who can apply their knowledge in real-world contexts</a:t>
            </a:r>
          </a:p>
        </p:txBody>
      </p:sp>
    </p:spTree>
    <p:extLst>
      <p:ext uri="{BB962C8B-B14F-4D97-AF65-F5344CB8AC3E}">
        <p14:creationId xmlns:p14="http://schemas.microsoft.com/office/powerpoint/2010/main" val="36405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53C0A-3D58-BAB7-C907-3F6931078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F1449EF-F44F-F90E-E531-608E91539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 dirty="0"/>
              <a:t>Key variants of SCL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1F9DF48-DE53-888F-B3AC-73F3E1E679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829" y="2124296"/>
            <a:ext cx="8208714" cy="4067175"/>
          </a:xfrm>
        </p:spPr>
        <p:txBody>
          <a:bodyPr/>
          <a:lstStyle/>
          <a:p>
            <a:pPr marL="0">
              <a:lnSpc>
                <a:spcPct val="107000"/>
              </a:lnSpc>
              <a:spcAft>
                <a:spcPts val="800"/>
              </a:spcAft>
            </a:pPr>
            <a:r>
              <a:rPr lang="en-GB" sz="2200" b="1" kern="100" dirty="0">
                <a:cs typeface="Times New Roman" panose="02020603050405020304" pitchFamily="18" charset="0"/>
              </a:rPr>
              <a:t>Inquiry-Based Learning (IBL): </a:t>
            </a:r>
            <a:r>
              <a:rPr lang="en-GB" sz="2200" kern="100" dirty="0">
                <a:cs typeface="Times New Roman" panose="02020603050405020304" pitchFamily="18" charset="0"/>
              </a:rPr>
              <a:t>Students explore questions and problems through research and critical thinking</a:t>
            </a:r>
            <a:endParaRPr lang="de-DE" sz="2200" kern="100" dirty="0"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2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Flipped Classroom:</a:t>
            </a:r>
            <a:r>
              <a:rPr lang="en-GB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Students engage with content outside of class, using class time for interactive learning activities</a:t>
            </a:r>
            <a:endParaRPr lang="de-DE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Aft>
                <a:spcPts val="800"/>
              </a:spcAft>
            </a:pPr>
            <a:r>
              <a:rPr lang="en-GB" sz="2200" b="1" kern="100" dirty="0">
                <a:cs typeface="Times New Roman" panose="02020603050405020304" pitchFamily="18" charset="0"/>
              </a:rPr>
              <a:t>Problem-Based Learning (PBL): </a:t>
            </a:r>
            <a:r>
              <a:rPr lang="en-GB" sz="2200" kern="100" dirty="0">
                <a:cs typeface="Times New Roman" panose="02020603050405020304" pitchFamily="18" charset="0"/>
              </a:rPr>
              <a:t>Students tackle real-world problems, working on them collaboratively</a:t>
            </a:r>
            <a:endParaRPr lang="de-DE" sz="2200" kern="100" dirty="0"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Aft>
                <a:spcPts val="800"/>
              </a:spcAft>
            </a:pPr>
            <a:r>
              <a:rPr lang="en-GB" sz="2200" b="1" kern="100" dirty="0">
                <a:cs typeface="Times New Roman" panose="02020603050405020304" pitchFamily="18" charset="0"/>
              </a:rPr>
              <a:t>Project-Oriented Learning (POL): </a:t>
            </a:r>
            <a:r>
              <a:rPr lang="en-GB" sz="2200" kern="100" dirty="0">
                <a:cs typeface="Times New Roman" panose="02020603050405020304" pitchFamily="18" charset="0"/>
              </a:rPr>
              <a:t>Students work on a specified task, applying knowledge to solve complex problems</a:t>
            </a:r>
            <a:endParaRPr lang="de-DE" sz="2200" kern="100" dirty="0"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Aft>
                <a:spcPts val="800"/>
              </a:spcAft>
            </a:pPr>
            <a:r>
              <a:rPr lang="en-GB" sz="2200" b="1" kern="100" dirty="0">
                <a:cs typeface="Times New Roman" panose="02020603050405020304" pitchFamily="18" charset="0"/>
              </a:rPr>
              <a:t>Agile learning </a:t>
            </a:r>
            <a:r>
              <a:rPr lang="en-GB" sz="2200" kern="100" dirty="0">
                <a:cs typeface="Times New Roman" panose="02020603050405020304" pitchFamily="18" charset="0"/>
              </a:rPr>
              <a:t>as a subgroup: Highly structured POL with SCRUM methodolog</a:t>
            </a:r>
            <a:r>
              <a:rPr lang="en-GB" sz="22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y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B867EDDC-8DDD-6F76-D4C4-B2BED92E5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69A8E07-396F-5499-7233-B98D4DD2B108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429E451-A71D-015B-08B0-BDDC64E7E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4C37676-FF4D-BC75-94B0-7B1FD44CA6D3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949009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0CBDB-E5EB-F3CB-418F-481490EB3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3C0C9D2-670D-7531-8F68-8E565BC76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 dirty="0"/>
              <a:t>Problem Based Learning (PBL)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C2E88DA-3E11-1285-9A29-98B0EDEC3D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642" y="2060025"/>
            <a:ext cx="8676357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An open-ended real-world phenomenon is introduced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Students formulate their questions and research for answers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Students share their findings, reassess the problem, and develop possible explanations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Finally, the group presents a report, a presentation, or an action plan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b="1" dirty="0"/>
              <a:t>The focus is on the development of problem-solving skills, teamwork, and self-directed learning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01B2BA49-5432-2239-CD94-9D9A7C084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8BEB98F-7D86-DB3C-4E2C-7E49E27EEC7A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B39A3DE-423C-08C4-9C03-5DD392E0B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586CA87-AC82-57DD-97F1-ED2C91DA2FE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02586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ECCE7-AD73-C6CF-3DF6-918D13ADE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D428142-5541-3C4D-2FCA-24EEE36ED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 dirty="0"/>
              <a:t>Project Oriented Learning (POL)</a:t>
            </a:r>
            <a:endParaRPr lang="en-GB" altLang="de-DE" sz="2800" b="1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4806D394-56D9-B84B-D100-788C1F537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51A9052-0755-997B-CD6B-A995B5FC8B0B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F51A871-64E3-00E6-8A3B-2F5933422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E0C12824-E2C3-211D-E100-931C0A31DC6C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D884F3D-B9F5-C871-63F2-232544FBD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642" y="2060025"/>
            <a:ext cx="8676357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noProof="0" dirty="0"/>
              <a:t>A technical assignment is formulated</a:t>
            </a:r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Students clarify the requirements and discuss options for a solution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Students apply their knowledge and search for additional </a:t>
            </a:r>
            <a:r>
              <a:rPr lang="de-DE" sz="2200" dirty="0" err="1"/>
              <a:t>information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dirty="0"/>
              <a:t>Finally, the group presents a well grounded product</a:t>
            </a:r>
            <a:endParaRPr lang="de-DE" sz="2200" dirty="0"/>
          </a:p>
          <a:p>
            <a:pPr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200" b="1" dirty="0"/>
              <a:t>The focus is on  a technically viable solution as well as on the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4263221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340BF-D86F-23A0-00BE-1347145DF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B7F3AF0-1DA2-FEE6-2D1F-7F6D33E23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What </a:t>
            </a:r>
            <a:r>
              <a:rPr lang="de-DE" sz="2800" b="1" dirty="0" err="1"/>
              <a:t>is</a:t>
            </a:r>
            <a:r>
              <a:rPr lang="de-DE" sz="2800" b="1" dirty="0"/>
              <a:t> Agile Learning?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5C95878-41D2-F774-253C-94E2DCD38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8208714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Applies agile principles to the learning process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Focus on </a:t>
            </a:r>
            <a:r>
              <a:rPr lang="de-DE" sz="2400" b="1" dirty="0"/>
              <a:t>flexibility</a:t>
            </a:r>
            <a:r>
              <a:rPr lang="de-DE" sz="2400" dirty="0"/>
              <a:t>, </a:t>
            </a:r>
            <a:r>
              <a:rPr lang="de-DE" sz="2400" b="1" dirty="0"/>
              <a:t>self-organisation </a:t>
            </a:r>
            <a:r>
              <a:rPr lang="de-DE" sz="2400" dirty="0"/>
              <a:t>and </a:t>
            </a:r>
            <a:r>
              <a:rPr lang="de-DE" sz="2400" b="1" dirty="0"/>
              <a:t>iterative improvement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Learning in short cycles 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Adaptation to new findings and needs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de-DE" sz="2400" dirty="0"/>
              <a:t>Regular reflections</a:t>
            </a:r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833ADB30-FE34-4587-9173-C0123E1A9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F9479D6-4AFC-B579-0DBA-58D456045F68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FD8B39E6-9EB1-A17B-7607-B98EDCE3A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CAA7764-22EE-DF16-2189-57B0C863A378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627815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136F7-6643-0D24-C5CE-ECEC115E2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4AA3D6E-5676-405E-CBF4-69031E14F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de-DE" sz="2800" b="1" dirty="0"/>
              <a:t>Agile Learning: SCRUM in Education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7847471-89D1-4C83-DF96-F1C64185E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52809"/>
            <a:ext cx="5688434" cy="4067175"/>
          </a:xfrm>
        </p:spPr>
        <p:txBody>
          <a:bodyPr/>
          <a:lstStyle/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Requirements organised in a project </a:t>
            </a:r>
            <a:br>
              <a:rPr lang="en-GB" sz="2200" noProof="0" dirty="0"/>
            </a:br>
            <a:r>
              <a:rPr lang="en-GB" sz="2200" noProof="0" dirty="0"/>
              <a:t>backlog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Sprint backlog defines tasks for a sprint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dirty="0"/>
              <a:t>Frequent </a:t>
            </a:r>
            <a:r>
              <a:rPr lang="en-GB" sz="2200" noProof="0" dirty="0"/>
              <a:t>meetings for adjustment</a:t>
            </a:r>
          </a:p>
          <a:p>
            <a:pPr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200" noProof="0" dirty="0"/>
              <a:t>After each sprint: feedback loops for optimisation – review and retrospective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141775F9-3AC4-92DA-2958-860294084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DB5368F-15DB-9B0B-3FBD-68A97C27F50D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9013B919-F2A9-404C-D238-8F2162D89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B6C4D272-026D-EA1F-2E28-64A3D35DFD4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42BAD2B9-5008-2F1A-7757-0BEDA0AD0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147" y="1884161"/>
            <a:ext cx="3387853" cy="370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31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5FC1F5-9BF8-EE35-B4D0-F11CCDF7F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73F3CD-E02F-42D9-D43E-C3EF055E6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b="1" dirty="0" err="1">
                <a:latin typeface="Arial" panose="020B0604020202020204" pitchFamily="34" charset="0"/>
              </a:rPr>
              <a:t>Advanced learning</a:t>
            </a:r>
            <a:r>
              <a:rPr lang="de-DE" b="1" dirty="0">
                <a:latin typeface="Arial" panose="020B0604020202020204" pitchFamily="34" charset="0"/>
              </a:rPr>
              <a:t>: </a:t>
            </a:r>
            <a:r>
              <a:rPr lang="de-DE" b="1" dirty="0" err="1">
                <a:latin typeface="Arial" panose="020B0604020202020204" pitchFamily="34" charset="0"/>
              </a:rPr>
              <a:t>Repeated Circles</a:t>
            </a:r>
            <a:endParaRPr lang="de-DE" dirty="0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53557544-C93B-4E3C-3FFC-A2F82D5E7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814E7E0-98D1-DC27-07A3-91E8DBA50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16832"/>
            <a:ext cx="8077200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37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017DF-2D8D-56D3-0107-0E077D07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9ACEF2-F626-9956-5C9D-D49330BB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b="1" dirty="0" err="1">
                <a:latin typeface="Arial" panose="020B0604020202020204" pitchFamily="34" charset="0"/>
              </a:rPr>
              <a:t>Advanced learning</a:t>
            </a:r>
            <a:r>
              <a:rPr lang="de-DE" b="1" dirty="0">
                <a:latin typeface="Arial" panose="020B0604020202020204" pitchFamily="34" charset="0"/>
              </a:rPr>
              <a:t>: </a:t>
            </a:r>
            <a:r>
              <a:rPr lang="de-DE" b="1" dirty="0" err="1">
                <a:latin typeface="Arial" panose="020B0604020202020204" pitchFamily="34" charset="0"/>
              </a:rPr>
              <a:t>Repeated Circles</a:t>
            </a:r>
            <a:endParaRPr lang="de-DE" dirty="0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E70E4293-ECDF-2557-261F-066643AD9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6CC4F3EA-955D-E012-1114-9C2949FFDD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474"/>
          <a:stretch/>
        </p:blipFill>
        <p:spPr>
          <a:xfrm>
            <a:off x="429976" y="2111896"/>
            <a:ext cx="4157887" cy="4067175"/>
          </a:xfr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3E2AC69-4ED6-42C9-932A-99AFE645F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1871766"/>
            <a:ext cx="3524250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16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D0224-E8B6-3C12-BA34-058400BAA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2674ED74-5091-C811-C99A-4CD511A1BB9D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296A488-0898-2384-5601-5DDF57BB0328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90F99098-2047-6AC2-BB9A-7AC5E35BC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519E979A-D207-C0E8-3F9E-D1F05A0A5B9C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3322224-5CFD-ABA6-807D-449E835E65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</a:t>
            </a:r>
            <a:fld id="{B5009D1B-B038-439F-9F8E-50308A75E7B0}" type="slidenum">
              <a:rPr lang="de-DE" altLang="de-DE"/>
              <a:t>25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2539E508-F083-9F10-CF25-EDDF7D6291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762000"/>
          </a:xfrm>
        </p:spPr>
        <p:txBody>
          <a:bodyPr/>
          <a:lstStyle/>
          <a:p>
            <a:pPr>
              <a:defRPr/>
            </a:pPr>
            <a:r>
              <a:rPr lang="en-GB" sz="3200" b="1" dirty="0"/>
              <a:t>Learning Process vs.</a:t>
            </a:r>
            <a:br>
              <a:rPr lang="en-GB" sz="3200" b="1" dirty="0"/>
            </a:br>
            <a:r>
              <a:rPr lang="en-GB" sz="3200" b="1" dirty="0"/>
              <a:t>Company Needs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F9F0220-25EE-AD97-ECEF-B5C7B5B6D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2246489"/>
            <a:ext cx="7468310" cy="3897411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en-GB" sz="2400" dirty="0"/>
              <a:t>Urgent problems from a company are practically always very specific and therefore</a:t>
            </a:r>
          </a:p>
          <a:p>
            <a:pPr marL="342900" lvl="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 a long familiarisation period,</a:t>
            </a: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 </a:t>
            </a:r>
            <a:r>
              <a:rPr lang="en-GB" sz="2000" kern="100" dirty="0">
                <a:latin typeface="Calibri" panose="020F0502020204030204" pitchFamily="34" charset="0"/>
                <a:cs typeface="Arial" panose="020B0604020202020204" pitchFamily="34" charset="0"/>
              </a:rPr>
              <a:t>in-depth processing (otherwise the engineers on site would have already solved this),</a:t>
            </a:r>
            <a:endParaRPr lang="de-DE" sz="2000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latin typeface="Calibri" panose="020F0502020204030204" pitchFamily="34" charset="0"/>
                <a:cs typeface="Arial" panose="020B0604020202020204" pitchFamily="34" charset="0"/>
              </a:rPr>
              <a:t>often require a longer stay on site,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 dirty="0">
                <a:latin typeface="Calibri" panose="020F0502020204030204" pitchFamily="34" charset="0"/>
                <a:cs typeface="Arial" panose="020B0604020202020204" pitchFamily="34" charset="0"/>
              </a:rPr>
              <a:t>the methodology can usually be generalised, but the technical content is often very specific.</a:t>
            </a:r>
          </a:p>
          <a:p>
            <a:pPr marL="0" lvl="1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en-GB" sz="2400" dirty="0"/>
              <a:t>Industry-based learning projects should therefore allow sufficient time for student work, e.g. a master's thesis. </a:t>
            </a:r>
            <a:endParaRPr lang="de-DE" sz="24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6FB8A210-DC79-FB25-1570-DBC3C697B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B0BC9CC-DEDC-889F-AE1E-453397B8BB31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9139773-4554-94FA-E11A-4D6F6F80A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B5AE365-11FC-FF4E-E152-5036532BC51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 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9282C44-FE3E-B38D-5598-C61E196D4A7A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7CD99C7-0E3D-40DF-918A-BE6FE912D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FEA77CA-19E3-6CDB-16F1-ECBB5E2112DA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1705287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TU_PPT_Master_ohneBild_HDL-einzeilig</Template>
  <TotalTime>0</TotalTime>
  <Words>945</Words>
  <Application>Microsoft Office PowerPoint</Application>
  <PresentationFormat>Bildschirmpräsentation (4:3)</PresentationFormat>
  <Paragraphs>174</Paragraphs>
  <Slides>25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Symbol</vt:lpstr>
      <vt:lpstr>Times New Roman</vt:lpstr>
      <vt:lpstr>Wingdings</vt:lpstr>
      <vt:lpstr>Technische Universität Berlin | PowerPoint Master</vt:lpstr>
      <vt:lpstr>PowerPoint-Präsentation</vt:lpstr>
      <vt:lpstr>Transfer into VET: The principle of complete action</vt:lpstr>
      <vt:lpstr>Inform</vt:lpstr>
      <vt:lpstr>Plan</vt:lpstr>
      <vt:lpstr>Decide</vt:lpstr>
      <vt:lpstr>Execute</vt:lpstr>
      <vt:lpstr>Check</vt:lpstr>
      <vt:lpstr>Evaluate</vt:lpstr>
      <vt:lpstr>Develop your own SCL-learning unit:</vt:lpstr>
      <vt:lpstr>PowerPoint-Präsentation</vt:lpstr>
      <vt:lpstr>Kanban: Loops in the Production</vt:lpstr>
      <vt:lpstr>Paradigm shift in product development</vt:lpstr>
      <vt:lpstr>Paradigm Shift in Project Management: Loops</vt:lpstr>
      <vt:lpstr>PowerPoint-Präsentation</vt:lpstr>
      <vt:lpstr>Loops in the Centre: SCRUM</vt:lpstr>
      <vt:lpstr>Circular Thinking in Education</vt:lpstr>
      <vt:lpstr>Student-Centred Learning (SCL)</vt:lpstr>
      <vt:lpstr>Key variants of SCL</vt:lpstr>
      <vt:lpstr>Problem Based Learning (PBL)</vt:lpstr>
      <vt:lpstr>Project Oriented Learning (POL)</vt:lpstr>
      <vt:lpstr>What is Agile Learning?</vt:lpstr>
      <vt:lpstr>Agile Learning: SCRUM in Education</vt:lpstr>
      <vt:lpstr>Advanced learning: Repeated Circles</vt:lpstr>
      <vt:lpstr>Advanced learning: Repeated Circles</vt:lpstr>
      <vt:lpstr>Learning Process vs. Company Needs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joerg longmuss</dc:creator>
  <cp:keywords>, docId:D7BCA7FE1FE9257F089A00606660CF4C</cp:keywords>
  <cp:lastModifiedBy>joerg longmuss</cp:lastModifiedBy>
  <cp:revision>32</cp:revision>
  <dcterms:created xsi:type="dcterms:W3CDTF">2022-11-24T21:22:57Z</dcterms:created>
  <dcterms:modified xsi:type="dcterms:W3CDTF">2025-05-05T23:22:27Z</dcterms:modified>
</cp:coreProperties>
</file>