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1.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ms-office.chartstyle+xml" PartName="/ppt/charts/style3.xml"/>
  <Override ContentType="application/vnd.ms-office.chartstyle+xml" PartName="/ppt/charts/style1.xml"/>
  <Override ContentType="application/vnd.ms-office.chartstyle+xml" PartName="/ppt/charts/style2.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y="6858000" cx="12192000"/>
  <p:notesSz cx="6858000" cy="9144000"/>
  <p:embeddedFontLst>
    <p:embeddedFont>
      <p:font typeface="Montserrat"/>
      <p:regular r:id="rId52"/>
      <p:bold r:id="rId53"/>
      <p:italic r:id="rId54"/>
      <p:boldItalic r:id="rId55"/>
    </p:embeddedFont>
    <p:embeddedFont>
      <p:font typeface="Noto Sans"/>
      <p:regular r:id="rId56"/>
      <p:bold r:id="rId57"/>
      <p:italic r:id="rId58"/>
      <p:boldItalic r:id="rId59"/>
    </p:embeddedFont>
    <p:embeddedFont>
      <p:font typeface="Open Sans SemiBold"/>
      <p:regular r:id="rId60"/>
      <p:bold r:id="rId61"/>
      <p:italic r:id="rId62"/>
      <p:boldItalic r:id="rId63"/>
    </p:embeddedFont>
    <p:embeddedFont>
      <p:font typeface="Century Gothic"/>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g6LAyfFDyCOu7QGrijDdJGy3Yl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C7C2309-D678-4ACC-A042-C8A4FD17CD5E}">
  <a:tblStyle styleId="{FC7C2309-D678-4ACC-A042-C8A4FD17CD5E}" styleName="Table_0">
    <a:wholeTbl>
      <a:tcTxStyle b="off" i="off">
        <a:font>
          <a:latin typeface="Century Gothic"/>
          <a:ea typeface="Century Gothic"/>
          <a:cs typeface="Century Gothic"/>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1"/>
              </a:solidFill>
              <a:prstDash val="solid"/>
              <a:round/>
              <a:headEnd len="sm" w="sm" type="none"/>
              <a:tailEnd len="sm" w="sm" type="none"/>
            </a:ln>
          </a:top>
          <a:bottom>
            <a:ln cap="flat" cmpd="sng" w="12700">
              <a:solidFill>
                <a:schemeClr val="accen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1">
              <a:alpha val="20000"/>
            </a:schemeClr>
          </a:solidFill>
        </a:fill>
      </a:tcStyle>
    </a:band1H>
    <a:band2H>
      <a:tcTxStyle/>
    </a:band2H>
    <a:band1V>
      <a:tcTxStyle/>
      <a:tcStyle>
        <a:fill>
          <a:solidFill>
            <a:schemeClr val="accent1">
              <a:alpha val="20000"/>
            </a:schemeClr>
          </a:solidFill>
        </a:fill>
      </a:tcStyle>
    </a:band1V>
    <a:band2V>
      <a:tcTxStyle/>
    </a:band2V>
    <a:lastCol>
      <a:tcTxStyle b="on" i="off"/>
    </a:lastCol>
    <a:firstCol>
      <a:tcTxStyle b="on" i="off"/>
    </a:firstCol>
    <a:lastRow>
      <a:tcTxStyle b="on" i="off"/>
      <a:tcStyle>
        <a:tcBdr>
          <a:top>
            <a:ln cap="flat" cmpd="sng" w="12700">
              <a:solidFill>
                <a:schemeClr val="accent1"/>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1"/>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1DDF0936-838F-46FD-953A-2763ECCCC107}" styleName="Table_1">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dk1">
              <a:alpha val="20000"/>
            </a:schemeClr>
          </a:solidFill>
        </a:fill>
      </a:tcStyle>
    </a:band1H>
    <a:band2H>
      <a:tcTxStyle/>
    </a:band2H>
    <a:band1V>
      <a:tcTxStyle/>
      <a:tcStyle>
        <a:fill>
          <a:solidFill>
            <a:schemeClr val="dk1">
              <a:alpha val="20000"/>
            </a:schemeClr>
          </a:solidFill>
        </a:fill>
      </a:tcStyle>
    </a:band1V>
    <a:band2V>
      <a:tcTxStyle/>
    </a:band2V>
    <a:lastCol>
      <a:tcTxStyle b="on" i="off"/>
    </a:lastCol>
    <a:firstCol>
      <a:tcTxStyle b="on" i="off"/>
    </a:firstCol>
    <a:lastRow>
      <a:tcTxStyle b="on" i="off"/>
      <a:tcStyle>
        <a:tcBdr>
          <a:top>
            <a:ln cap="flat" cmpd="sng" w="12700">
              <a:solidFill>
                <a:schemeClr val="dk1"/>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dk1"/>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CEBB40D5-8093-4C08-BBE9-3E794BB0C4C1}" styleName="Table_2">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4E6"/>
          </a:solidFill>
        </a:fill>
      </a:tcStyle>
    </a:wholeTbl>
    <a:band1H>
      <a:tcTxStyle/>
      <a:tcStyle>
        <a:fill>
          <a:solidFill>
            <a:srgbClr val="FFE8CA"/>
          </a:solidFill>
        </a:fill>
      </a:tcStyle>
    </a:band1H>
    <a:band2H>
      <a:tcTxStyle/>
    </a:band2H>
    <a:band1V>
      <a:tcTxStyle/>
      <a:tcStyle>
        <a:fill>
          <a:solidFill>
            <a:srgbClr val="FFE8CA"/>
          </a:solidFill>
        </a:fill>
      </a:tcStyle>
    </a:band1V>
    <a:band2V>
      <a:tcTxStyle/>
    </a:band2V>
    <a:lastCol>
      <a:tcTxStyle b="on" i="off">
        <a:font>
          <a:latin typeface="Calibri"/>
          <a:ea typeface="Calibri"/>
          <a:cs typeface="Calibri"/>
        </a:font>
        <a:schemeClr val="lt1"/>
      </a:tcTxStyle>
      <a:tcStyle>
        <a:fill>
          <a:solidFill>
            <a:schemeClr val="accent4"/>
          </a:solidFill>
        </a:fill>
      </a:tcStyle>
    </a:lastCol>
    <a:firstCol>
      <a:tcTxStyle b="on" i="off">
        <a:font>
          <a:latin typeface="Calibri"/>
          <a:ea typeface="Calibri"/>
          <a:cs typeface="Calibri"/>
        </a:font>
        <a:schemeClr val="lt1"/>
      </a:tcTxStyle>
      <a:tcStyle>
        <a:fill>
          <a:solidFill>
            <a:schemeClr val="accent4"/>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a:neCell>
    <a:nwCell>
      <a:tcTxStyle/>
    </a:nwCell>
  </a:tblStyle>
  <a:tblStyle styleId="{0FE98BFE-91E0-4199-93B2-256E256D62AB}" styleName="Table_3">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OpenSansSemiBold-italic.fntdata"/><Relationship Id="rId61" Type="http://schemas.openxmlformats.org/officeDocument/2006/relationships/font" Target="fonts/OpenSansSemiBold-bold.fntdata"/><Relationship Id="rId20" Type="http://schemas.openxmlformats.org/officeDocument/2006/relationships/slide" Target="slides/slide14.xml"/><Relationship Id="rId64" Type="http://schemas.openxmlformats.org/officeDocument/2006/relationships/font" Target="fonts/CenturyGothic-regular.fntdata"/><Relationship Id="rId63" Type="http://schemas.openxmlformats.org/officeDocument/2006/relationships/font" Target="fonts/OpenSansSemiBold-boldItalic.fntdata"/><Relationship Id="rId22" Type="http://schemas.openxmlformats.org/officeDocument/2006/relationships/slide" Target="slides/slide16.xml"/><Relationship Id="rId66" Type="http://schemas.openxmlformats.org/officeDocument/2006/relationships/font" Target="fonts/CenturyGothic-italic.fntdata"/><Relationship Id="rId21" Type="http://schemas.openxmlformats.org/officeDocument/2006/relationships/slide" Target="slides/slide15.xml"/><Relationship Id="rId65" Type="http://schemas.openxmlformats.org/officeDocument/2006/relationships/font" Target="fonts/CenturyGothic-bold.fntdata"/><Relationship Id="rId24" Type="http://schemas.openxmlformats.org/officeDocument/2006/relationships/slide" Target="slides/slide18.xml"/><Relationship Id="rId68" Type="http://customschemas.google.com/relationships/presentationmetadata" Target="metadata"/><Relationship Id="rId23" Type="http://schemas.openxmlformats.org/officeDocument/2006/relationships/slide" Target="slides/slide17.xml"/><Relationship Id="rId67" Type="http://schemas.openxmlformats.org/officeDocument/2006/relationships/font" Target="fonts/CenturyGothic-boldItalic.fntdata"/><Relationship Id="rId60" Type="http://schemas.openxmlformats.org/officeDocument/2006/relationships/font" Target="fonts/OpenSansSemiBold-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Montserrat-bold.fntdata"/><Relationship Id="rId52" Type="http://schemas.openxmlformats.org/officeDocument/2006/relationships/font" Target="fonts/Montserrat-regular.fntdata"/><Relationship Id="rId11" Type="http://schemas.openxmlformats.org/officeDocument/2006/relationships/slide" Target="slides/slide5.xml"/><Relationship Id="rId55" Type="http://schemas.openxmlformats.org/officeDocument/2006/relationships/font" Target="fonts/Montserrat-boldItalic.fntdata"/><Relationship Id="rId10" Type="http://schemas.openxmlformats.org/officeDocument/2006/relationships/slide" Target="slides/slide4.xml"/><Relationship Id="rId54" Type="http://schemas.openxmlformats.org/officeDocument/2006/relationships/font" Target="fonts/Montserrat-italic.fntdata"/><Relationship Id="rId13" Type="http://schemas.openxmlformats.org/officeDocument/2006/relationships/slide" Target="slides/slide7.xml"/><Relationship Id="rId57" Type="http://schemas.openxmlformats.org/officeDocument/2006/relationships/font" Target="fonts/NotoSans-bold.fntdata"/><Relationship Id="rId12" Type="http://schemas.openxmlformats.org/officeDocument/2006/relationships/slide" Target="slides/slide6.xml"/><Relationship Id="rId56" Type="http://schemas.openxmlformats.org/officeDocument/2006/relationships/font" Target="fonts/NotoSans-regular.fntdata"/><Relationship Id="rId15" Type="http://schemas.openxmlformats.org/officeDocument/2006/relationships/slide" Target="slides/slide9.xml"/><Relationship Id="rId59" Type="http://schemas.openxmlformats.org/officeDocument/2006/relationships/font" Target="fonts/NotoSans-boldItalic.fntdata"/><Relationship Id="rId14" Type="http://schemas.openxmlformats.org/officeDocument/2006/relationships/slide" Target="slides/slide8.xml"/><Relationship Id="rId58" Type="http://schemas.openxmlformats.org/officeDocument/2006/relationships/font" Target="fonts/NotoSans-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0762786468479749"/>
          <c:y val="6.4425047037893592E-3"/>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bg1"/>
              </a:solidFill>
              <a:highlight>
                <a:srgbClr val="808080"/>
              </a:highlight>
              <a:latin typeface="+mn-lt"/>
              <a:ea typeface="+mn-ea"/>
              <a:cs typeface="+mn-cs"/>
            </a:defRPr>
          </a:pPr>
          <a:endParaRPr lang="en-US"/>
        </a:p>
      </c:txPr>
    </c:title>
    <c:autoTitleDeleted val="0"/>
    <c:plotArea>
      <c:layout>
        <c:manualLayout>
          <c:layoutTarget val="inner"/>
          <c:xMode val="edge"/>
          <c:yMode val="edge"/>
          <c:x val="7.0290487608145588E-2"/>
          <c:y val="5.7022637795275589E-2"/>
          <c:w val="0.83759195610226722"/>
          <c:h val="0.984375"/>
        </c:manualLayout>
      </c:layout>
      <c:pieChart>
        <c:varyColors val="1"/>
        <c:ser>
          <c:idx val="0"/>
          <c:order val="0"/>
          <c:tx>
            <c:strRef>
              <c:f>Sheet1!$B$1</c:f>
              <c:strCache>
                <c:ptCount val="1"/>
                <c:pt idx="0">
                  <c:v>Gender</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A797-4386-9FD8-3CF02F5A4458}"/>
              </c:ext>
            </c:extLst>
          </c:dPt>
          <c:dPt>
            <c:idx val="1"/>
            <c:bubble3D val="0"/>
            <c:explosion val="12"/>
            <c:spPr>
              <a:solidFill>
                <a:srgbClr val="C00000">
                  <a:alpha val="75000"/>
                </a:srgb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A797-4386-9FD8-3CF02F5A4458}"/>
              </c:ext>
            </c:extLst>
          </c:dPt>
          <c:dLbls>
            <c:dLbl>
              <c:idx val="0"/>
              <c:tx>
                <c:rich>
                  <a:bodyPr rot="0" spcFirstLastPara="1" vertOverflow="ellipsis" vert="horz" wrap="square" lIns="38100" tIns="19050" rIns="38100" bIns="19050" anchor="ctr" anchorCtr="1">
                    <a:noAutofit/>
                  </a:bodyPr>
                  <a:lstStyle/>
                  <a:p>
                    <a:pPr>
                      <a:defRPr sz="2400" b="1" i="0" u="none" strike="noStrike" kern="1200" baseline="0">
                        <a:solidFill>
                          <a:schemeClr val="lt1"/>
                        </a:solidFill>
                        <a:latin typeface="+mn-lt"/>
                        <a:ea typeface="+mn-ea"/>
                        <a:cs typeface="+mn-cs"/>
                      </a:defRPr>
                    </a:pPr>
                    <a:r>
                      <a:rPr lang="en-US" sz="2400" baseline="0"/>
                      <a:t>50, </a:t>
                    </a:r>
                    <a:fld id="{03D332C8-141F-4992-A820-A6E52A4AACFA}" type="PERCENTAGE">
                      <a:rPr lang="en-US" sz="2400" baseline="0"/>
                      <a:pPr>
                        <a:defRPr sz="2400"/>
                      </a:pPr>
                      <a:t>[PERCENTAGE]</a:t>
                    </a:fld>
                    <a:endParaRPr lang="en-US" sz="2400" baseline="0"/>
                  </a:p>
                </c:rich>
              </c:tx>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797-4386-9FD8-3CF02F5A4458}"/>
                </c:ext>
              </c:extLst>
            </c:dLbl>
            <c:dLbl>
              <c:idx val="1"/>
              <c:tx>
                <c:rich>
                  <a:bodyPr rot="0" spcFirstLastPara="1" vertOverflow="ellipsis" vert="horz" wrap="square" lIns="38100" tIns="19050" rIns="38100" bIns="19050" anchor="ctr" anchorCtr="1">
                    <a:noAutofit/>
                  </a:bodyPr>
                  <a:lstStyle/>
                  <a:p>
                    <a:pPr>
                      <a:defRPr sz="2400" b="1" i="0" u="none" strike="noStrike" kern="1200" baseline="0">
                        <a:solidFill>
                          <a:schemeClr val="lt1"/>
                        </a:solidFill>
                        <a:latin typeface="+mn-lt"/>
                        <a:ea typeface="+mn-ea"/>
                        <a:cs typeface="+mn-cs"/>
                      </a:defRPr>
                    </a:pPr>
                    <a:r>
                      <a:rPr lang="en-US" sz="2400" baseline="0" dirty="0"/>
                      <a:t>184, </a:t>
                    </a:r>
                    <a:fld id="{56D5D75D-017E-4C60-A7D7-6938CFBA5AB7}" type="PERCENTAGE">
                      <a:rPr lang="en-US" sz="2400" baseline="0"/>
                      <a:pPr>
                        <a:defRPr sz="2400"/>
                      </a:pPr>
                      <a:t>[PERCENTAGE]</a:t>
                    </a:fld>
                    <a:endParaRPr lang="en-US" sz="2400" baseline="0" dirty="0"/>
                  </a:p>
                </c:rich>
              </c:tx>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797-4386-9FD8-3CF02F5A4458}"/>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Sheet1!$A$2:$A$3</c:f>
              <c:strCache>
                <c:ptCount val="2"/>
                <c:pt idx="0">
                  <c:v>Female</c:v>
                </c:pt>
                <c:pt idx="1">
                  <c:v>Male</c:v>
                </c:pt>
              </c:strCache>
            </c:strRef>
          </c:cat>
          <c:val>
            <c:numRef>
              <c:f>Sheet1!$B$2:$B$3</c:f>
              <c:numCache>
                <c:formatCode>General</c:formatCode>
                <c:ptCount val="2"/>
                <c:pt idx="0">
                  <c:v>28</c:v>
                </c:pt>
                <c:pt idx="1">
                  <c:v>102</c:v>
                </c:pt>
              </c:numCache>
            </c:numRef>
          </c:val>
          <c:extLst>
            <c:ext xmlns:c16="http://schemas.microsoft.com/office/drawing/2014/chart" uri="{C3380CC4-5D6E-409C-BE32-E72D297353CC}">
              <c16:uniqueId val="{00000008-A797-4386-9FD8-3CF02F5A445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5755554192134735"/>
          <c:y val="0.73519039444019274"/>
          <c:w val="0.30770327985640833"/>
          <c:h val="0.1761508814748933"/>
        </c:manualLayout>
      </c:layout>
      <c:overlay val="0"/>
      <c:spPr>
        <a:solidFill>
          <a:schemeClr val="bg1">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0928514917992297"/>
          <c:y val="0"/>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bg1"/>
              </a:solidFill>
              <a:highlight>
                <a:srgbClr val="808080"/>
              </a:highlight>
              <a:latin typeface="+mn-lt"/>
              <a:ea typeface="+mn-ea"/>
              <a:cs typeface="+mn-cs"/>
            </a:defRPr>
          </a:pPr>
          <a:endParaRPr lang="en-US"/>
        </a:p>
      </c:txPr>
    </c:title>
    <c:autoTitleDeleted val="0"/>
    <c:plotArea>
      <c:layout>
        <c:manualLayout>
          <c:layoutTarget val="inner"/>
          <c:xMode val="edge"/>
          <c:yMode val="edge"/>
          <c:x val="7.0290487608145588E-2"/>
          <c:y val="5.7022637795275589E-2"/>
          <c:w val="0.83759195610226722"/>
          <c:h val="0.984375"/>
        </c:manualLayout>
      </c:layout>
      <c:pieChart>
        <c:varyColors val="1"/>
        <c:ser>
          <c:idx val="0"/>
          <c:order val="0"/>
          <c:tx>
            <c:strRef>
              <c:f>Sheet1!$B$1</c:f>
              <c:strCache>
                <c:ptCount val="1"/>
                <c:pt idx="0">
                  <c:v>Nationality</c:v>
                </c:pt>
              </c:strCache>
            </c:strRef>
          </c:tx>
          <c:dPt>
            <c:idx val="0"/>
            <c:bubble3D val="0"/>
            <c:spPr>
              <a:solidFill>
                <a:srgbClr val="00206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979-42EC-902C-9D3469CE17BA}"/>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979-42EC-902C-9D3469CE17BA}"/>
              </c:ext>
            </c:extLst>
          </c:dPt>
          <c:dLbls>
            <c:dLbl>
              <c:idx val="0"/>
              <c:layout>
                <c:manualLayout>
                  <c:x val="-0.32347267421604664"/>
                  <c:y val="-0.12382159003931606"/>
                </c:manualLayout>
              </c:layout>
              <c:tx>
                <c:rich>
                  <a:bodyPr rot="0" spcFirstLastPara="1" vertOverflow="ellipsis" vert="horz" wrap="square" lIns="38100" tIns="19050" rIns="38100" bIns="19050" anchor="ctr" anchorCtr="1">
                    <a:noAutofit/>
                  </a:bodyPr>
                  <a:lstStyle/>
                  <a:p>
                    <a:pPr>
                      <a:defRPr sz="2400" b="1" i="0" u="none" strike="noStrike" kern="1200" baseline="0">
                        <a:solidFill>
                          <a:schemeClr val="lt1"/>
                        </a:solidFill>
                        <a:latin typeface="+mn-lt"/>
                        <a:ea typeface="+mn-ea"/>
                        <a:cs typeface="+mn-cs"/>
                      </a:defRPr>
                    </a:pPr>
                    <a:r>
                      <a:rPr lang="en-US" sz="2400" baseline="0" dirty="0"/>
                      <a:t>184, 83%</a:t>
                    </a:r>
                    <a:endParaRPr lang="en-US" sz="2400" dirty="0"/>
                  </a:p>
                </c:rich>
              </c:tx>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24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30134588240680654"/>
                      <c:h val="0.29433507490004612"/>
                    </c:manualLayout>
                  </c15:layout>
                </c:ext>
                <c:ext xmlns:c16="http://schemas.microsoft.com/office/drawing/2014/chart" uri="{C3380CC4-5D6E-409C-BE32-E72D297353CC}">
                  <c16:uniqueId val="{00000001-C979-42EC-902C-9D3469CE17BA}"/>
                </c:ext>
              </c:extLst>
            </c:dLbl>
            <c:dLbl>
              <c:idx val="1"/>
              <c:layout>
                <c:manualLayout>
                  <c:x val="0.21236851838471218"/>
                  <c:y val="0.1666151644663342"/>
                </c:manualLayout>
              </c:layout>
              <c:tx>
                <c:rich>
                  <a:bodyPr rot="0" spcFirstLastPara="1" vertOverflow="ellipsis" vert="horz" wrap="square" lIns="38100" tIns="19050" rIns="38100" bIns="19050" anchor="ctr" anchorCtr="1">
                    <a:noAutofit/>
                  </a:bodyPr>
                  <a:lstStyle/>
                  <a:p>
                    <a:pPr>
                      <a:defRPr sz="2400" b="1" i="0" u="none" strike="noStrike" kern="1200" baseline="0">
                        <a:solidFill>
                          <a:schemeClr val="lt1"/>
                        </a:solidFill>
                        <a:latin typeface="+mn-lt"/>
                        <a:ea typeface="+mn-ea"/>
                        <a:cs typeface="+mn-cs"/>
                      </a:defRPr>
                    </a:pPr>
                    <a:r>
                      <a:rPr lang="en-US" sz="2400" dirty="0"/>
                      <a:t>39</a:t>
                    </a:r>
                    <a:r>
                      <a:rPr lang="en-US" sz="2400" baseline="0" dirty="0"/>
                      <a:t>, 17%</a:t>
                    </a:r>
                    <a:endParaRPr lang="en-US" sz="2400" dirty="0"/>
                  </a:p>
                </c:rich>
              </c:tx>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24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30727440391066363"/>
                      <c:h val="0.28312231014194916"/>
                    </c:manualLayout>
                  </c15:layout>
                </c:ext>
                <c:ext xmlns:c16="http://schemas.microsoft.com/office/drawing/2014/chart" uri="{C3380CC4-5D6E-409C-BE32-E72D297353CC}">
                  <c16:uniqueId val="{00000003-C979-42EC-902C-9D3469CE17BA}"/>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Sheet1!$A$2:$A$3</c:f>
              <c:strCache>
                <c:ptCount val="2"/>
                <c:pt idx="0">
                  <c:v>National</c:v>
                </c:pt>
                <c:pt idx="1">
                  <c:v>Regional</c:v>
                </c:pt>
              </c:strCache>
            </c:strRef>
          </c:cat>
          <c:val>
            <c:numRef>
              <c:f>Sheet1!$B$2:$B$3</c:f>
              <c:numCache>
                <c:formatCode>General</c:formatCode>
                <c:ptCount val="2"/>
                <c:pt idx="0">
                  <c:v>104</c:v>
                </c:pt>
                <c:pt idx="1">
                  <c:v>26</c:v>
                </c:pt>
              </c:numCache>
            </c:numRef>
          </c:val>
          <c:extLst>
            <c:ext xmlns:c16="http://schemas.microsoft.com/office/drawing/2014/chart" uri="{C3380CC4-5D6E-409C-BE32-E72D297353CC}">
              <c16:uniqueId val="{00000004-C979-42EC-902C-9D3469CE17B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5456972612333941"/>
          <c:y val="0.77479932818492436"/>
          <c:w val="0.3454302738766607"/>
          <c:h val="0.2166427039945559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14"/>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643-46BC-907B-CC237C571FF2}"/>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4643-46BC-907B-CC237C571FF2}"/>
              </c:ext>
            </c:extLst>
          </c:dPt>
          <c:dLbls>
            <c:dLbl>
              <c:idx val="0"/>
              <c:tx>
                <c:rich>
                  <a:bodyPr/>
                  <a:lstStyle/>
                  <a:p>
                    <a:r>
                      <a:rPr lang="en-US"/>
                      <a:t>39</a:t>
                    </a:r>
                    <a:r>
                      <a:rPr lang="en-US" baseline="0"/>
                      <a:t>, 17.5%</a:t>
                    </a:r>
                    <a:endParaRPr lang="en-US" dirty="0"/>
                  </a:p>
                </c:rich>
              </c:tx>
              <c:dLblPos val="ct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643-46BC-907B-CC237C571FF2}"/>
                </c:ext>
              </c:extLst>
            </c:dLbl>
            <c:dLbl>
              <c:idx val="1"/>
              <c:tx>
                <c:rich>
                  <a:bodyPr/>
                  <a:lstStyle/>
                  <a:p>
                    <a:r>
                      <a:rPr lang="en-US" dirty="0"/>
                      <a:t>184, 82.5%</a:t>
                    </a:r>
                  </a:p>
                </c:rich>
              </c:tx>
              <c:dLblPos val="ct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643-46BC-907B-CC237C571FF2}"/>
                </c:ext>
              </c:extLst>
            </c:dLbl>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Sheet3!$D$4:$E$4</c:f>
              <c:strCache>
                <c:ptCount val="2"/>
                <c:pt idx="0">
                  <c:v>Regional </c:v>
                </c:pt>
                <c:pt idx="1">
                  <c:v>National</c:v>
                </c:pt>
              </c:strCache>
            </c:strRef>
          </c:cat>
          <c:val>
            <c:numRef>
              <c:f>Sheet3!$D$5:$E$5</c:f>
              <c:numCache>
                <c:formatCode>General</c:formatCode>
                <c:ptCount val="2"/>
                <c:pt idx="0">
                  <c:v>38</c:v>
                </c:pt>
                <c:pt idx="1">
                  <c:v>158</c:v>
                </c:pt>
              </c:numCache>
            </c:numRef>
          </c:val>
          <c:extLst>
            <c:ext xmlns:c16="http://schemas.microsoft.com/office/drawing/2014/chart" uri="{C3380CC4-5D6E-409C-BE32-E72D297353CC}">
              <c16:uniqueId val="{00000004-4643-46BC-907B-CC237C571FF2}"/>
            </c:ext>
          </c:extLst>
        </c:ser>
        <c:dLbls>
          <c:dLblPos val="ctr"/>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4.566842167911956E-2"/>
          <c:y val="0.85263824189158821"/>
          <c:w val="0.89804220448594452"/>
          <c:h val="0.13089715554544343"/>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b="1"/>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458" name="Google Shape;45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470" name="Google Shape;47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0" name="Google Shape;53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1" name="Google Shape;57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0" name="Google Shape;66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2" name="Google Shape;74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0" name="Google Shape;75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7" name="Google Shape;77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2" name="Google Shape;80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7" name="Google Shape;80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5" name="Google Shape;81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3" name="Google Shape;82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2" name="Google Shape;83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841" name="Google Shape;841;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0" name="Google Shape;85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6" name="Google Shape;85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868" name="Google Shape;868;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1" name="Google Shape;88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6" name="Google Shape;88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1" name="Google Shape;91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1" name="Google Shape;95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1" name="Google Shape;99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1" name="Google Shape;103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2" name="Google Shape;104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8" name="Google Shape;104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0" name="Google Shape;106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7" name="Google Shape;106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1" name="Google Shape;107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6" name="Shape 1076"/>
        <p:cNvGrpSpPr/>
        <p:nvPr/>
      </p:nvGrpSpPr>
      <p:grpSpPr>
        <a:xfrm>
          <a:off x="0" y="0"/>
          <a:ext cx="0" cy="0"/>
          <a:chOff x="0" y="0"/>
          <a:chExt cx="0" cy="0"/>
        </a:xfrm>
      </p:grpSpPr>
      <p:sp>
        <p:nvSpPr>
          <p:cNvPr id="1077" name="Google Shape;1077;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8" name="Google Shape;1078;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0" name="Google Shape;109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7" name="Google Shape;1097;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8" name="Google Shape;110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9" name="Google Shape;1119;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0" name="Google Shape;1130;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7" name="Google Shape;113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7.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 name="Shape 15"/>
        <p:cNvGrpSpPr/>
        <p:nvPr/>
      </p:nvGrpSpPr>
      <p:grpSpPr>
        <a:xfrm>
          <a:off x="0" y="0"/>
          <a:ext cx="0" cy="0"/>
          <a:chOff x="0" y="0"/>
          <a:chExt cx="0" cy="0"/>
        </a:xfrm>
      </p:grpSpPr>
      <p:sp>
        <p:nvSpPr>
          <p:cNvPr id="16" name="Google Shape;16;p47"/>
          <p:cNvSpPr/>
          <p:nvPr/>
        </p:nvSpPr>
        <p:spPr>
          <a:xfrm>
            <a:off x="-39753" y="-51683"/>
            <a:ext cx="12235732" cy="6909683"/>
          </a:xfrm>
          <a:prstGeom prst="rect">
            <a:avLst/>
          </a:prstGeom>
          <a:solidFill>
            <a:srgbClr val="1F38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17" name="Google Shape;17;p47"/>
          <p:cNvSpPr/>
          <p:nvPr/>
        </p:nvSpPr>
        <p:spPr>
          <a:xfrm>
            <a:off x="7180730" y="269109"/>
            <a:ext cx="6320119" cy="6333565"/>
          </a:xfrm>
          <a:prstGeom prst="rect">
            <a:avLst/>
          </a:prstGeom>
          <a:blipFill rotWithShape="1">
            <a:blip r:embed="rId2">
              <a:alphaModFix amt="67000"/>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18" name="Google Shape;18;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21" name="Google Shape;21;p47"/>
          <p:cNvPicPr preferRelativeResize="0"/>
          <p:nvPr/>
        </p:nvPicPr>
        <p:blipFill rotWithShape="1">
          <a:blip r:embed="rId3">
            <a:alphaModFix/>
          </a:blip>
          <a:srcRect b="0" l="0" r="0" t="0"/>
          <a:stretch/>
        </p:blipFill>
        <p:spPr>
          <a:xfrm>
            <a:off x="440890" y="483244"/>
            <a:ext cx="2684167" cy="680012"/>
          </a:xfrm>
          <a:prstGeom prst="rect">
            <a:avLst/>
          </a:prstGeom>
          <a:noFill/>
          <a:ln>
            <a:noFill/>
          </a:ln>
        </p:spPr>
      </p:pic>
    </p:spTree>
  </p:cSld>
  <p:clrMapOvr>
    <a:masterClrMapping/>
  </p:clrMapOvr>
  <p:extLst>
    <p:ext uri="{DCECCB84-F9BA-43D5-87BE-67443E8EF086}">
      <p15:sldGuideLst>
        <p15:guide id="1" orient="horz" pos="4176">
          <p15:clr>
            <a:srgbClr val="FBAE40"/>
          </p15:clr>
        </p15:guide>
        <p15:guide id="2" pos="192">
          <p15:clr>
            <a:srgbClr val="FBAE40"/>
          </p15:clr>
        </p15:guide>
        <p15:guide id="3" pos="10048">
          <p15:clr>
            <a:srgbClr val="FBAE40"/>
          </p15:clr>
        </p15:guide>
        <p15:guide id="4" orient="horz" pos="144">
          <p15:clr>
            <a:srgbClr val="FBAE40"/>
          </p15:clr>
        </p15:guide>
        <p15:guide id="5" orient="horz" pos="576">
          <p15:clr>
            <a:srgbClr val="FBAE40"/>
          </p15:clr>
        </p15:guide>
        <p15:guide id="6" pos="44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icture with Caption">
  <p:cSld name="4_Picture with Caption">
    <p:spTree>
      <p:nvGrpSpPr>
        <p:cNvPr id="22" name="Shape 22"/>
        <p:cNvGrpSpPr/>
        <p:nvPr/>
      </p:nvGrpSpPr>
      <p:grpSpPr>
        <a:xfrm>
          <a:off x="0" y="0"/>
          <a:ext cx="0" cy="0"/>
          <a:chOff x="0" y="0"/>
          <a:chExt cx="0" cy="0"/>
        </a:xfrm>
      </p:grpSpPr>
      <p:sp>
        <p:nvSpPr>
          <p:cNvPr id="23" name="Google Shape;23;p54"/>
          <p:cNvSpPr/>
          <p:nvPr>
            <p:ph idx="2" type="pic"/>
          </p:nvPr>
        </p:nvSpPr>
        <p:spPr>
          <a:xfrm>
            <a:off x="5035101" y="1682824"/>
            <a:ext cx="2112235" cy="2640000"/>
          </a:xfrm>
          <a:prstGeom prst="rect">
            <a:avLst/>
          </a:prstGeom>
          <a:solidFill>
            <a:srgbClr val="F2F2F2"/>
          </a:solidFill>
          <a:ln cap="flat" cmpd="sng" w="50800">
            <a:solidFill>
              <a:schemeClr val="accent1"/>
            </a:solidFill>
            <a:prstDash val="solid"/>
            <a:round/>
            <a:headEnd len="sm" w="sm" type="none"/>
            <a:tailEnd len="sm" w="sm" type="none"/>
          </a:ln>
        </p:spPr>
      </p:sp>
      <p:sp>
        <p:nvSpPr>
          <p:cNvPr id="24" name="Google Shape;24;p54"/>
          <p:cNvSpPr/>
          <p:nvPr/>
        </p:nvSpPr>
        <p:spPr>
          <a:xfrm>
            <a:off x="1" y="0"/>
            <a:ext cx="12144672" cy="1104000"/>
          </a:xfrm>
          <a:prstGeom prst="rect">
            <a:avLst/>
          </a:prstGeom>
          <a:gradFill>
            <a:gsLst>
              <a:gs pos="0">
                <a:srgbClr val="EFEFEF"/>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4800">
              <a:solidFill>
                <a:srgbClr val="3F3F3F"/>
              </a:solidFill>
              <a:latin typeface="Calibri"/>
              <a:ea typeface="Calibri"/>
              <a:cs typeface="Calibri"/>
              <a:sym typeface="Calibri"/>
            </a:endParaRPr>
          </a:p>
        </p:txBody>
      </p:sp>
      <p:sp>
        <p:nvSpPr>
          <p:cNvPr id="25" name="Google Shape;25;p54"/>
          <p:cNvSpPr txBox="1"/>
          <p:nvPr>
            <p:ph type="title"/>
          </p:nvPr>
        </p:nvSpPr>
        <p:spPr>
          <a:xfrm>
            <a:off x="0" y="34314"/>
            <a:ext cx="12192000" cy="103537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F3F3F"/>
              </a:buClr>
              <a:buSzPts val="4800"/>
              <a:buFont typeface="Calibri"/>
              <a:buNone/>
              <a:defRPr b="1" sz="4800">
                <a:solidFill>
                  <a:srgbClr val="3F3F3F"/>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54"/>
          <p:cNvSpPr/>
          <p:nvPr>
            <p:ph idx="3" type="pic"/>
          </p:nvPr>
        </p:nvSpPr>
        <p:spPr>
          <a:xfrm>
            <a:off x="2906512" y="1802824"/>
            <a:ext cx="1920213" cy="2400000"/>
          </a:xfrm>
          <a:prstGeom prst="rect">
            <a:avLst/>
          </a:prstGeom>
          <a:solidFill>
            <a:srgbClr val="F2F2F2"/>
          </a:solidFill>
          <a:ln cap="flat" cmpd="sng" w="50800">
            <a:solidFill>
              <a:schemeClr val="accent2"/>
            </a:solidFill>
            <a:prstDash val="solid"/>
            <a:round/>
            <a:headEnd len="sm" w="sm" type="none"/>
            <a:tailEnd len="sm" w="sm" type="none"/>
          </a:ln>
        </p:spPr>
      </p:sp>
      <p:sp>
        <p:nvSpPr>
          <p:cNvPr id="27" name="Google Shape;27;p54"/>
          <p:cNvSpPr/>
          <p:nvPr>
            <p:ph idx="4" type="pic"/>
          </p:nvPr>
        </p:nvSpPr>
        <p:spPr>
          <a:xfrm>
            <a:off x="964577" y="1916954"/>
            <a:ext cx="1728192" cy="2159999"/>
          </a:xfrm>
          <a:prstGeom prst="rect">
            <a:avLst/>
          </a:prstGeom>
          <a:solidFill>
            <a:srgbClr val="F2F2F2"/>
          </a:solidFill>
          <a:ln cap="flat" cmpd="sng" w="50800">
            <a:solidFill>
              <a:schemeClr val="accent3"/>
            </a:solidFill>
            <a:prstDash val="solid"/>
            <a:round/>
            <a:headEnd len="sm" w="sm" type="none"/>
            <a:tailEnd len="sm" w="sm" type="none"/>
          </a:ln>
        </p:spPr>
      </p:sp>
      <p:sp>
        <p:nvSpPr>
          <p:cNvPr id="28" name="Google Shape;28;p54"/>
          <p:cNvSpPr/>
          <p:nvPr>
            <p:ph idx="5" type="pic"/>
          </p:nvPr>
        </p:nvSpPr>
        <p:spPr>
          <a:xfrm>
            <a:off x="7355712" y="1802824"/>
            <a:ext cx="1920213" cy="2400000"/>
          </a:xfrm>
          <a:prstGeom prst="rect">
            <a:avLst/>
          </a:prstGeom>
          <a:solidFill>
            <a:srgbClr val="F2F2F2"/>
          </a:solidFill>
          <a:ln cap="flat" cmpd="sng" w="50800">
            <a:solidFill>
              <a:schemeClr val="accent2"/>
            </a:solidFill>
            <a:prstDash val="solid"/>
            <a:round/>
            <a:headEnd len="sm" w="sm" type="none"/>
            <a:tailEnd len="sm" w="sm" type="none"/>
          </a:ln>
        </p:spPr>
      </p:sp>
      <p:sp>
        <p:nvSpPr>
          <p:cNvPr id="29" name="Google Shape;29;p54"/>
          <p:cNvSpPr/>
          <p:nvPr>
            <p:ph idx="6" type="pic"/>
          </p:nvPr>
        </p:nvSpPr>
        <p:spPr>
          <a:xfrm>
            <a:off x="9484301" y="1922826"/>
            <a:ext cx="1728192" cy="2159999"/>
          </a:xfrm>
          <a:prstGeom prst="rect">
            <a:avLst/>
          </a:prstGeom>
          <a:solidFill>
            <a:srgbClr val="F2F2F2"/>
          </a:solidFill>
          <a:ln cap="flat" cmpd="sng" w="50800">
            <a:solidFill>
              <a:schemeClr val="accent3"/>
            </a:solidFill>
            <a:prstDash val="solid"/>
            <a:round/>
            <a:headEnd len="sm" w="sm" type="none"/>
            <a:tailEnd len="sm" w="sm" type="none"/>
          </a:ln>
        </p:spPr>
      </p:sp>
      <p:pic>
        <p:nvPicPr>
          <p:cNvPr descr="D:\KBM-정애\014-Fullppt\PNG이미지\paper-bulb.png" id="30" name="Google Shape;30;p54"/>
          <p:cNvPicPr preferRelativeResize="0"/>
          <p:nvPr/>
        </p:nvPicPr>
        <p:blipFill rotWithShape="1">
          <a:blip r:embed="rId2">
            <a:alphaModFix/>
          </a:blip>
          <a:srcRect b="0" l="0" r="0" t="0"/>
          <a:stretch/>
        </p:blipFill>
        <p:spPr>
          <a:xfrm>
            <a:off x="11363575" y="141043"/>
            <a:ext cx="636320" cy="94794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Vertical Text" showMasterSp="0">
  <p:cSld name="1_Title and Vertical Text">
    <p:spTree>
      <p:nvGrpSpPr>
        <p:cNvPr id="31" name="Shape 31"/>
        <p:cNvGrpSpPr/>
        <p:nvPr/>
      </p:nvGrpSpPr>
      <p:grpSpPr>
        <a:xfrm>
          <a:off x="0" y="0"/>
          <a:ext cx="0" cy="0"/>
          <a:chOff x="0" y="0"/>
          <a:chExt cx="0" cy="0"/>
        </a:xfrm>
      </p:grpSpPr>
      <p:sp>
        <p:nvSpPr>
          <p:cNvPr id="32" name="Google Shape;32;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grpSp>
        <p:nvGrpSpPr>
          <p:cNvPr id="35" name="Google Shape;35;p55"/>
          <p:cNvGrpSpPr/>
          <p:nvPr/>
        </p:nvGrpSpPr>
        <p:grpSpPr>
          <a:xfrm>
            <a:off x="1505874" y="1478705"/>
            <a:ext cx="9144477" cy="77100"/>
            <a:chOff x="1457173" y="851529"/>
            <a:chExt cx="9144477" cy="77100"/>
          </a:xfrm>
        </p:grpSpPr>
        <p:sp>
          <p:nvSpPr>
            <p:cNvPr id="36" name="Google Shape;36;p55"/>
            <p:cNvSpPr/>
            <p:nvPr/>
          </p:nvSpPr>
          <p:spPr>
            <a:xfrm>
              <a:off x="7180456" y="851529"/>
              <a:ext cx="17103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7" name="Google Shape;37;p55"/>
            <p:cNvSpPr/>
            <p:nvPr/>
          </p:nvSpPr>
          <p:spPr>
            <a:xfrm>
              <a:off x="8891350" y="851529"/>
              <a:ext cx="1710300" cy="77100"/>
            </a:xfrm>
            <a:prstGeom prst="rect">
              <a:avLst/>
            </a:prstGeom>
            <a:solidFill>
              <a:srgbClr val="650506"/>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8" name="Google Shape;38;p55"/>
            <p:cNvSpPr/>
            <p:nvPr/>
          </p:nvSpPr>
          <p:spPr>
            <a:xfrm>
              <a:off x="1457173" y="851529"/>
              <a:ext cx="17103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9" name="Google Shape;39;p55"/>
            <p:cNvSpPr/>
            <p:nvPr/>
          </p:nvSpPr>
          <p:spPr>
            <a:xfrm>
              <a:off x="3167598" y="851529"/>
              <a:ext cx="17103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sp>
        <p:nvSpPr>
          <p:cNvPr id="40" name="Google Shape;40;p55"/>
          <p:cNvSpPr/>
          <p:nvPr/>
        </p:nvSpPr>
        <p:spPr>
          <a:xfrm>
            <a:off x="-39753" y="6303003"/>
            <a:ext cx="12235732" cy="724011"/>
          </a:xfrm>
          <a:prstGeom prst="rect">
            <a:avLst/>
          </a:prstGeom>
          <a:solidFill>
            <a:srgbClr val="1F38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1" name="Google Shape;41;p55"/>
          <p:cNvGrpSpPr/>
          <p:nvPr/>
        </p:nvGrpSpPr>
        <p:grpSpPr>
          <a:xfrm>
            <a:off x="679568" y="6365200"/>
            <a:ext cx="10820163" cy="487908"/>
            <a:chOff x="528814" y="6238068"/>
            <a:chExt cx="10820163" cy="487908"/>
          </a:xfrm>
        </p:grpSpPr>
        <p:pic>
          <p:nvPicPr>
            <p:cNvPr id="42" name="Google Shape;42;p55"/>
            <p:cNvPicPr preferRelativeResize="0"/>
            <p:nvPr/>
          </p:nvPicPr>
          <p:blipFill rotWithShape="1">
            <a:blip r:embed="rId2">
              <a:alphaModFix/>
            </a:blip>
            <a:srcRect b="0" l="0" r="0" t="0"/>
            <a:stretch/>
          </p:blipFill>
          <p:spPr>
            <a:xfrm>
              <a:off x="528814" y="6238068"/>
              <a:ext cx="1925885" cy="487908"/>
            </a:xfrm>
            <a:prstGeom prst="rect">
              <a:avLst/>
            </a:prstGeom>
            <a:noFill/>
            <a:ln>
              <a:noFill/>
            </a:ln>
          </p:spPr>
        </p:pic>
        <p:cxnSp>
          <p:nvCxnSpPr>
            <p:cNvPr id="43" name="Google Shape;43;p55"/>
            <p:cNvCxnSpPr/>
            <p:nvPr/>
          </p:nvCxnSpPr>
          <p:spPr>
            <a:xfrm>
              <a:off x="901337" y="6598143"/>
              <a:ext cx="10371909" cy="0"/>
            </a:xfrm>
            <a:prstGeom prst="straightConnector1">
              <a:avLst/>
            </a:prstGeom>
            <a:noFill/>
            <a:ln cap="flat" cmpd="sng" w="9525">
              <a:solidFill>
                <a:schemeClr val="lt1"/>
              </a:solidFill>
              <a:prstDash val="solid"/>
              <a:miter lim="800000"/>
              <a:headEnd len="sm" w="sm" type="none"/>
              <a:tailEnd len="sm" w="sm" type="none"/>
            </a:ln>
          </p:spPr>
        </p:cxnSp>
        <p:grpSp>
          <p:nvGrpSpPr>
            <p:cNvPr id="44" name="Google Shape;44;p55"/>
            <p:cNvGrpSpPr/>
            <p:nvPr/>
          </p:nvGrpSpPr>
          <p:grpSpPr>
            <a:xfrm>
              <a:off x="7802880" y="6286832"/>
              <a:ext cx="3546097" cy="230832"/>
              <a:chOff x="7802880" y="6286832"/>
              <a:chExt cx="3546097" cy="230832"/>
            </a:xfrm>
          </p:grpSpPr>
          <p:sp>
            <p:nvSpPr>
              <p:cNvPr id="45" name="Google Shape;45;p55"/>
              <p:cNvSpPr txBox="1"/>
              <p:nvPr/>
            </p:nvSpPr>
            <p:spPr>
              <a:xfrm>
                <a:off x="7802880" y="6286832"/>
                <a:ext cx="3546097" cy="2308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900">
                    <a:solidFill>
                      <a:schemeClr val="lt1"/>
                    </a:solidFill>
                    <a:latin typeface="Calibri"/>
                    <a:ea typeface="Calibri"/>
                    <a:cs typeface="Calibri"/>
                    <a:sym typeface="Calibri"/>
                  </a:rPr>
                  <a:t>KNOWLEDGE             INTEGRITY            IMPACT</a:t>
                </a:r>
                <a:endParaRPr/>
              </a:p>
            </p:txBody>
          </p:sp>
          <p:sp>
            <p:nvSpPr>
              <p:cNvPr id="46" name="Google Shape;46;p55"/>
              <p:cNvSpPr/>
              <p:nvPr/>
            </p:nvSpPr>
            <p:spPr>
              <a:xfrm>
                <a:off x="8609870" y="6345642"/>
                <a:ext cx="111034" cy="1132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 name="Google Shape;47;p55"/>
              <p:cNvSpPr/>
              <p:nvPr/>
            </p:nvSpPr>
            <p:spPr>
              <a:xfrm>
                <a:off x="9748239" y="6345642"/>
                <a:ext cx="111034" cy="1132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 name="Google Shape;48;p55"/>
              <p:cNvSpPr/>
              <p:nvPr/>
            </p:nvSpPr>
            <p:spPr>
              <a:xfrm>
                <a:off x="10668414" y="6345642"/>
                <a:ext cx="111034" cy="1132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49" name="Google Shape;49;p55"/>
          <p:cNvSpPr txBox="1"/>
          <p:nvPr/>
        </p:nvSpPr>
        <p:spPr>
          <a:xfrm>
            <a:off x="5378631" y="1165756"/>
            <a:ext cx="1398494" cy="22159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3800">
                <a:solidFill>
                  <a:srgbClr val="1F3864"/>
                </a:solidFill>
                <a:latin typeface="Calibri"/>
                <a:ea typeface="Calibri"/>
                <a:cs typeface="Calibri"/>
                <a:sym typeface="Calibri"/>
              </a:rPr>
              <a:t>“</a:t>
            </a:r>
            <a:endParaRPr b="1" sz="23900">
              <a:solidFill>
                <a:srgbClr val="1F3864"/>
              </a:solidFill>
              <a:latin typeface="Calibri"/>
              <a:ea typeface="Calibri"/>
              <a:cs typeface="Calibri"/>
              <a:sym typeface="Calibri"/>
            </a:endParaRPr>
          </a:p>
        </p:txBody>
      </p:sp>
      <p:sp>
        <p:nvSpPr>
          <p:cNvPr id="50" name="Google Shape;50;p55"/>
          <p:cNvSpPr txBox="1"/>
          <p:nvPr/>
        </p:nvSpPr>
        <p:spPr>
          <a:xfrm>
            <a:off x="5378631" y="4469044"/>
            <a:ext cx="1398494" cy="22159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3800">
                <a:solidFill>
                  <a:srgbClr val="1F3864"/>
                </a:solidFill>
                <a:latin typeface="Calibri"/>
                <a:ea typeface="Calibri"/>
                <a:cs typeface="Calibri"/>
                <a:sym typeface="Calibri"/>
              </a:rPr>
              <a:t>“</a:t>
            </a:r>
            <a:endParaRPr b="1" sz="23900">
              <a:solidFill>
                <a:srgbClr val="1F3864"/>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showMasterSp="0">
  <p:cSld name="1_Two Content">
    <p:spTree>
      <p:nvGrpSpPr>
        <p:cNvPr id="51" name="Shape 51"/>
        <p:cNvGrpSpPr/>
        <p:nvPr/>
      </p:nvGrpSpPr>
      <p:grpSpPr>
        <a:xfrm>
          <a:off x="0" y="0"/>
          <a:ext cx="0" cy="0"/>
          <a:chOff x="0" y="0"/>
          <a:chExt cx="0" cy="0"/>
        </a:xfrm>
      </p:grpSpPr>
      <p:sp>
        <p:nvSpPr>
          <p:cNvPr id="52" name="Google Shape;52;p56"/>
          <p:cNvSpPr txBox="1"/>
          <p:nvPr>
            <p:ph idx="1" type="body"/>
          </p:nvPr>
        </p:nvSpPr>
        <p:spPr>
          <a:xfrm>
            <a:off x="838200" y="1566272"/>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6" name="Google Shape;56;p56"/>
          <p:cNvSpPr/>
          <p:nvPr/>
        </p:nvSpPr>
        <p:spPr>
          <a:xfrm>
            <a:off x="0" y="149580"/>
            <a:ext cx="1897258" cy="77361"/>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 name="Google Shape;57;p56"/>
          <p:cNvSpPr/>
          <p:nvPr/>
        </p:nvSpPr>
        <p:spPr>
          <a:xfrm>
            <a:off x="1897258" y="149580"/>
            <a:ext cx="6345708" cy="77361"/>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 name="Google Shape;58;p56"/>
          <p:cNvSpPr/>
          <p:nvPr/>
        </p:nvSpPr>
        <p:spPr>
          <a:xfrm>
            <a:off x="8242966" y="149580"/>
            <a:ext cx="1874112" cy="77361"/>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 name="Google Shape;59;p56"/>
          <p:cNvSpPr txBox="1"/>
          <p:nvPr>
            <p:ph type="title"/>
          </p:nvPr>
        </p:nvSpPr>
        <p:spPr>
          <a:xfrm>
            <a:off x="837317" y="-1696937"/>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A688E"/>
              </a:buClr>
              <a:buSzPts val="4000"/>
              <a:buFont typeface="Calibri"/>
              <a:buNone/>
              <a:defRPr b="1" sz="4000">
                <a:solidFill>
                  <a:srgbClr val="0A688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56"/>
          <p:cNvSpPr/>
          <p:nvPr/>
        </p:nvSpPr>
        <p:spPr>
          <a:xfrm>
            <a:off x="-39753" y="6303003"/>
            <a:ext cx="12235732" cy="724011"/>
          </a:xfrm>
          <a:prstGeom prst="rect">
            <a:avLst/>
          </a:prstGeom>
          <a:solidFill>
            <a:srgbClr val="1F38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1" name="Google Shape;61;p56"/>
          <p:cNvGrpSpPr/>
          <p:nvPr/>
        </p:nvGrpSpPr>
        <p:grpSpPr>
          <a:xfrm>
            <a:off x="679568" y="6365200"/>
            <a:ext cx="10820163" cy="487908"/>
            <a:chOff x="528814" y="6238068"/>
            <a:chExt cx="10820163" cy="487908"/>
          </a:xfrm>
        </p:grpSpPr>
        <p:pic>
          <p:nvPicPr>
            <p:cNvPr id="62" name="Google Shape;62;p56"/>
            <p:cNvPicPr preferRelativeResize="0"/>
            <p:nvPr/>
          </p:nvPicPr>
          <p:blipFill rotWithShape="1">
            <a:blip r:embed="rId2">
              <a:alphaModFix/>
            </a:blip>
            <a:srcRect b="0" l="0" r="0" t="0"/>
            <a:stretch/>
          </p:blipFill>
          <p:spPr>
            <a:xfrm>
              <a:off x="528814" y="6238068"/>
              <a:ext cx="1925885" cy="487908"/>
            </a:xfrm>
            <a:prstGeom prst="rect">
              <a:avLst/>
            </a:prstGeom>
            <a:noFill/>
            <a:ln>
              <a:noFill/>
            </a:ln>
          </p:spPr>
        </p:pic>
        <p:cxnSp>
          <p:nvCxnSpPr>
            <p:cNvPr id="63" name="Google Shape;63;p56"/>
            <p:cNvCxnSpPr/>
            <p:nvPr/>
          </p:nvCxnSpPr>
          <p:spPr>
            <a:xfrm>
              <a:off x="901337" y="6598143"/>
              <a:ext cx="10371909" cy="0"/>
            </a:xfrm>
            <a:prstGeom prst="straightConnector1">
              <a:avLst/>
            </a:prstGeom>
            <a:noFill/>
            <a:ln cap="flat" cmpd="sng" w="9525">
              <a:solidFill>
                <a:schemeClr val="lt1"/>
              </a:solidFill>
              <a:prstDash val="solid"/>
              <a:miter lim="800000"/>
              <a:headEnd len="sm" w="sm" type="none"/>
              <a:tailEnd len="sm" w="sm" type="none"/>
            </a:ln>
          </p:spPr>
        </p:cxnSp>
        <p:grpSp>
          <p:nvGrpSpPr>
            <p:cNvPr id="64" name="Google Shape;64;p56"/>
            <p:cNvGrpSpPr/>
            <p:nvPr/>
          </p:nvGrpSpPr>
          <p:grpSpPr>
            <a:xfrm>
              <a:off x="7802880" y="6286832"/>
              <a:ext cx="3546097" cy="230832"/>
              <a:chOff x="7802880" y="6286832"/>
              <a:chExt cx="3546097" cy="230832"/>
            </a:xfrm>
          </p:grpSpPr>
          <p:sp>
            <p:nvSpPr>
              <p:cNvPr id="65" name="Google Shape;65;p56"/>
              <p:cNvSpPr txBox="1"/>
              <p:nvPr/>
            </p:nvSpPr>
            <p:spPr>
              <a:xfrm>
                <a:off x="7802880" y="6286832"/>
                <a:ext cx="3546097" cy="2308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900">
                    <a:solidFill>
                      <a:schemeClr val="lt1"/>
                    </a:solidFill>
                    <a:latin typeface="Calibri"/>
                    <a:ea typeface="Calibri"/>
                    <a:cs typeface="Calibri"/>
                    <a:sym typeface="Calibri"/>
                  </a:rPr>
                  <a:t>KNOWLEDGE             INTEGRITY            IMPACT</a:t>
                </a:r>
                <a:endParaRPr/>
              </a:p>
            </p:txBody>
          </p:sp>
          <p:sp>
            <p:nvSpPr>
              <p:cNvPr id="66" name="Google Shape;66;p56"/>
              <p:cNvSpPr/>
              <p:nvPr/>
            </p:nvSpPr>
            <p:spPr>
              <a:xfrm>
                <a:off x="8609870" y="6345642"/>
                <a:ext cx="111034" cy="1132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 name="Google Shape;67;p56"/>
              <p:cNvSpPr/>
              <p:nvPr/>
            </p:nvSpPr>
            <p:spPr>
              <a:xfrm>
                <a:off x="9748239" y="6345642"/>
                <a:ext cx="111034" cy="1132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 name="Google Shape;68;p56"/>
              <p:cNvSpPr/>
              <p:nvPr/>
            </p:nvSpPr>
            <p:spPr>
              <a:xfrm>
                <a:off x="10668414" y="6345642"/>
                <a:ext cx="111034" cy="1132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69" name="Google Shape;69;p56"/>
          <p:cNvSpPr txBox="1"/>
          <p:nvPr>
            <p:ph idx="2" type="body"/>
          </p:nvPr>
        </p:nvSpPr>
        <p:spPr>
          <a:xfrm>
            <a:off x="6441956" y="1566272"/>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56"/>
          <p:cNvSpPr/>
          <p:nvPr/>
        </p:nvSpPr>
        <p:spPr>
          <a:xfrm>
            <a:off x="10117078" y="149580"/>
            <a:ext cx="2073156" cy="7736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p:cSld name="1_Blank">
    <p:spTree>
      <p:nvGrpSpPr>
        <p:cNvPr id="71" name="Shape 71"/>
        <p:cNvGrpSpPr/>
        <p:nvPr/>
      </p:nvGrpSpPr>
      <p:grpSpPr>
        <a:xfrm>
          <a:off x="0" y="0"/>
          <a:ext cx="0" cy="0"/>
          <a:chOff x="0" y="0"/>
          <a:chExt cx="0" cy="0"/>
        </a:xfrm>
      </p:grpSpPr>
      <p:sp>
        <p:nvSpPr>
          <p:cNvPr id="72" name="Google Shape;72;p59"/>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 name="Google Shape;73;p59"/>
          <p:cNvSpPr/>
          <p:nvPr/>
        </p:nvSpPr>
        <p:spPr>
          <a:xfrm>
            <a:off x="1897257" y="6701970"/>
            <a:ext cx="7535243"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 name="Google Shape;74;p59"/>
          <p:cNvSpPr/>
          <p:nvPr/>
        </p:nvSpPr>
        <p:spPr>
          <a:xfrm>
            <a:off x="9432500" y="6701970"/>
            <a:ext cx="1413164"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 name="Google Shape;75;p59"/>
          <p:cNvSpPr/>
          <p:nvPr/>
        </p:nvSpPr>
        <p:spPr>
          <a:xfrm>
            <a:off x="10845664"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 name="Google Shape;76;p59"/>
          <p:cNvSpPr txBox="1"/>
          <p:nvPr>
            <p:ph idx="1" type="body"/>
          </p:nvPr>
        </p:nvSpPr>
        <p:spPr>
          <a:xfrm>
            <a:off x="0" y="0"/>
            <a:ext cx="12192000" cy="67019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p:cSld name="2_Blank">
    <p:spTree>
      <p:nvGrpSpPr>
        <p:cNvPr id="77" name="Shape 77"/>
        <p:cNvGrpSpPr/>
        <p:nvPr/>
      </p:nvGrpSpPr>
      <p:grpSpPr>
        <a:xfrm>
          <a:off x="0" y="0"/>
          <a:ext cx="0" cy="0"/>
          <a:chOff x="0" y="0"/>
          <a:chExt cx="0" cy="0"/>
        </a:xfrm>
      </p:grpSpPr>
      <p:sp>
        <p:nvSpPr>
          <p:cNvPr id="78" name="Google Shape;78;p60"/>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79" name="Google Shape;79;p60"/>
          <p:cNvSpPr/>
          <p:nvPr/>
        </p:nvSpPr>
        <p:spPr>
          <a:xfrm>
            <a:off x="1897257" y="6701970"/>
            <a:ext cx="7535243"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80" name="Google Shape;80;p60"/>
          <p:cNvSpPr/>
          <p:nvPr/>
        </p:nvSpPr>
        <p:spPr>
          <a:xfrm>
            <a:off x="9432500" y="6701970"/>
            <a:ext cx="1413164"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81" name="Google Shape;81;p60"/>
          <p:cNvSpPr/>
          <p:nvPr/>
        </p:nvSpPr>
        <p:spPr>
          <a:xfrm>
            <a:off x="10845664"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82" name="Google Shape;82;p60"/>
          <p:cNvSpPr txBox="1"/>
          <p:nvPr>
            <p:ph idx="1" type="body"/>
          </p:nvPr>
        </p:nvSpPr>
        <p:spPr>
          <a:xfrm>
            <a:off x="0" y="0"/>
            <a:ext cx="12192000" cy="67019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2_Two Content">
    <p:spTree>
      <p:nvGrpSpPr>
        <p:cNvPr id="83" name="Shape 83"/>
        <p:cNvGrpSpPr/>
        <p:nvPr/>
      </p:nvGrpSpPr>
      <p:grpSpPr>
        <a:xfrm>
          <a:off x="0" y="0"/>
          <a:ext cx="0" cy="0"/>
          <a:chOff x="0" y="0"/>
          <a:chExt cx="0" cy="0"/>
        </a:xfrm>
      </p:grpSpPr>
      <p:sp>
        <p:nvSpPr>
          <p:cNvPr id="84" name="Google Shape;84;p61"/>
          <p:cNvSpPr txBox="1"/>
          <p:nvPr>
            <p:ph idx="1" type="body"/>
          </p:nvPr>
        </p:nvSpPr>
        <p:spPr>
          <a:xfrm>
            <a:off x="838200" y="1566272"/>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86" name="Google Shape;86;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87" name="Google Shape;87;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88" name="Google Shape;88;p61"/>
          <p:cNvSpPr/>
          <p:nvPr/>
        </p:nvSpPr>
        <p:spPr>
          <a:xfrm>
            <a:off x="0" y="149580"/>
            <a:ext cx="1897258" cy="77361"/>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entury Gothic"/>
              <a:ea typeface="Century Gothic"/>
              <a:cs typeface="Century Gothic"/>
              <a:sym typeface="Century Gothic"/>
            </a:endParaRPr>
          </a:p>
        </p:txBody>
      </p:sp>
      <p:sp>
        <p:nvSpPr>
          <p:cNvPr id="89" name="Google Shape;89;p61"/>
          <p:cNvSpPr/>
          <p:nvPr/>
        </p:nvSpPr>
        <p:spPr>
          <a:xfrm>
            <a:off x="1897258" y="149580"/>
            <a:ext cx="6345708" cy="77361"/>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entury Gothic"/>
              <a:ea typeface="Century Gothic"/>
              <a:cs typeface="Century Gothic"/>
              <a:sym typeface="Century Gothic"/>
            </a:endParaRPr>
          </a:p>
        </p:txBody>
      </p:sp>
      <p:sp>
        <p:nvSpPr>
          <p:cNvPr id="90" name="Google Shape;90;p61"/>
          <p:cNvSpPr/>
          <p:nvPr/>
        </p:nvSpPr>
        <p:spPr>
          <a:xfrm>
            <a:off x="8242966" y="149580"/>
            <a:ext cx="1874112" cy="77361"/>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entury Gothic"/>
              <a:ea typeface="Century Gothic"/>
              <a:cs typeface="Century Gothic"/>
              <a:sym typeface="Century Gothic"/>
            </a:endParaRPr>
          </a:p>
        </p:txBody>
      </p:sp>
      <p:sp>
        <p:nvSpPr>
          <p:cNvPr id="91" name="Google Shape;91;p61"/>
          <p:cNvSpPr txBox="1"/>
          <p:nvPr>
            <p:ph type="title"/>
          </p:nvPr>
        </p:nvSpPr>
        <p:spPr>
          <a:xfrm>
            <a:off x="837317" y="-1696937"/>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A688E"/>
              </a:buClr>
              <a:buSzPts val="4000"/>
              <a:buFont typeface="Century Gothic"/>
              <a:buNone/>
              <a:defRPr b="1" sz="4000">
                <a:solidFill>
                  <a:srgbClr val="0A688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61"/>
          <p:cNvSpPr/>
          <p:nvPr/>
        </p:nvSpPr>
        <p:spPr>
          <a:xfrm>
            <a:off x="-39753" y="6303003"/>
            <a:ext cx="12235732" cy="724011"/>
          </a:xfrm>
          <a:prstGeom prst="rect">
            <a:avLst/>
          </a:prstGeom>
          <a:solidFill>
            <a:srgbClr val="0A688D"/>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entury Gothic"/>
              <a:ea typeface="Century Gothic"/>
              <a:cs typeface="Century Gothic"/>
              <a:sym typeface="Century Gothic"/>
            </a:endParaRPr>
          </a:p>
        </p:txBody>
      </p:sp>
      <p:grpSp>
        <p:nvGrpSpPr>
          <p:cNvPr id="93" name="Google Shape;93;p61"/>
          <p:cNvGrpSpPr/>
          <p:nvPr/>
        </p:nvGrpSpPr>
        <p:grpSpPr>
          <a:xfrm>
            <a:off x="679568" y="6365200"/>
            <a:ext cx="10820163" cy="487908"/>
            <a:chOff x="528814" y="6238068"/>
            <a:chExt cx="10820163" cy="487908"/>
          </a:xfrm>
        </p:grpSpPr>
        <p:pic>
          <p:nvPicPr>
            <p:cNvPr id="94" name="Google Shape;94;p61"/>
            <p:cNvPicPr preferRelativeResize="0"/>
            <p:nvPr/>
          </p:nvPicPr>
          <p:blipFill rotWithShape="1">
            <a:blip r:embed="rId2">
              <a:alphaModFix/>
            </a:blip>
            <a:srcRect b="0" l="0" r="0" t="0"/>
            <a:stretch/>
          </p:blipFill>
          <p:spPr>
            <a:xfrm>
              <a:off x="528814" y="6238068"/>
              <a:ext cx="1925885" cy="487908"/>
            </a:xfrm>
            <a:prstGeom prst="rect">
              <a:avLst/>
            </a:prstGeom>
            <a:noFill/>
            <a:ln>
              <a:noFill/>
            </a:ln>
          </p:spPr>
        </p:pic>
        <p:cxnSp>
          <p:nvCxnSpPr>
            <p:cNvPr id="95" name="Google Shape;95;p61"/>
            <p:cNvCxnSpPr/>
            <p:nvPr/>
          </p:nvCxnSpPr>
          <p:spPr>
            <a:xfrm>
              <a:off x="901337" y="6598143"/>
              <a:ext cx="10371909" cy="0"/>
            </a:xfrm>
            <a:prstGeom prst="straightConnector1">
              <a:avLst/>
            </a:prstGeom>
            <a:noFill/>
            <a:ln cap="flat" cmpd="sng" w="9525">
              <a:solidFill>
                <a:schemeClr val="lt1"/>
              </a:solidFill>
              <a:prstDash val="solid"/>
              <a:miter lim="800000"/>
              <a:headEnd len="sm" w="sm" type="none"/>
              <a:tailEnd len="sm" w="sm" type="none"/>
            </a:ln>
          </p:spPr>
        </p:cxnSp>
        <p:grpSp>
          <p:nvGrpSpPr>
            <p:cNvPr id="96" name="Google Shape;96;p61"/>
            <p:cNvGrpSpPr/>
            <p:nvPr/>
          </p:nvGrpSpPr>
          <p:grpSpPr>
            <a:xfrm>
              <a:off x="7802880" y="6286832"/>
              <a:ext cx="3546097" cy="230832"/>
              <a:chOff x="7802880" y="6286832"/>
              <a:chExt cx="3546097" cy="230832"/>
            </a:xfrm>
          </p:grpSpPr>
          <p:sp>
            <p:nvSpPr>
              <p:cNvPr id="97" name="Google Shape;97;p61"/>
              <p:cNvSpPr txBox="1"/>
              <p:nvPr/>
            </p:nvSpPr>
            <p:spPr>
              <a:xfrm>
                <a:off x="7802880" y="6286832"/>
                <a:ext cx="3546097" cy="2308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Clr>
                    <a:schemeClr val="lt1"/>
                  </a:buClr>
                  <a:buSzPts val="900"/>
                  <a:buFont typeface="Century Gothic"/>
                  <a:buNone/>
                </a:pPr>
                <a:r>
                  <a:rPr lang="en-US" sz="900">
                    <a:solidFill>
                      <a:schemeClr val="lt1"/>
                    </a:solidFill>
                    <a:latin typeface="Century Gothic"/>
                    <a:ea typeface="Century Gothic"/>
                    <a:cs typeface="Century Gothic"/>
                    <a:sym typeface="Century Gothic"/>
                  </a:rPr>
                  <a:t>KNOWLEDGE             INTEGRITY            IMPACT</a:t>
                </a:r>
                <a:endParaRPr sz="1800">
                  <a:solidFill>
                    <a:schemeClr val="dk1"/>
                  </a:solidFill>
                  <a:latin typeface="Calibri"/>
                  <a:ea typeface="Calibri"/>
                  <a:cs typeface="Calibri"/>
                  <a:sym typeface="Calibri"/>
                </a:endParaRPr>
              </a:p>
            </p:txBody>
          </p:sp>
          <p:sp>
            <p:nvSpPr>
              <p:cNvPr id="98" name="Google Shape;98;p61"/>
              <p:cNvSpPr/>
              <p:nvPr/>
            </p:nvSpPr>
            <p:spPr>
              <a:xfrm>
                <a:off x="8609870"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entury Gothic"/>
                  <a:ea typeface="Century Gothic"/>
                  <a:cs typeface="Century Gothic"/>
                  <a:sym typeface="Century Gothic"/>
                </a:endParaRPr>
              </a:p>
            </p:txBody>
          </p:sp>
          <p:sp>
            <p:nvSpPr>
              <p:cNvPr id="99" name="Google Shape;99;p61"/>
              <p:cNvSpPr/>
              <p:nvPr/>
            </p:nvSpPr>
            <p:spPr>
              <a:xfrm>
                <a:off x="9748239"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entury Gothic"/>
                  <a:ea typeface="Century Gothic"/>
                  <a:cs typeface="Century Gothic"/>
                  <a:sym typeface="Century Gothic"/>
                </a:endParaRPr>
              </a:p>
            </p:txBody>
          </p:sp>
          <p:sp>
            <p:nvSpPr>
              <p:cNvPr id="100" name="Google Shape;100;p61"/>
              <p:cNvSpPr/>
              <p:nvPr/>
            </p:nvSpPr>
            <p:spPr>
              <a:xfrm>
                <a:off x="10668414"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entury Gothic"/>
                  <a:ea typeface="Century Gothic"/>
                  <a:cs typeface="Century Gothic"/>
                  <a:sym typeface="Century Gothic"/>
                </a:endParaRPr>
              </a:p>
            </p:txBody>
          </p:sp>
        </p:grpSp>
      </p:grpSp>
      <p:sp>
        <p:nvSpPr>
          <p:cNvPr id="101" name="Google Shape;101;p61"/>
          <p:cNvSpPr txBox="1"/>
          <p:nvPr>
            <p:ph idx="2" type="body"/>
          </p:nvPr>
        </p:nvSpPr>
        <p:spPr>
          <a:xfrm>
            <a:off x="6441956" y="1566272"/>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61"/>
          <p:cNvSpPr/>
          <p:nvPr/>
        </p:nvSpPr>
        <p:spPr>
          <a:xfrm>
            <a:off x="10117078" y="149580"/>
            <a:ext cx="2073156" cy="7736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entury Gothic"/>
              <a:ea typeface="Century Gothic"/>
              <a:cs typeface="Century Gothic"/>
              <a:sym typeface="Century Gothic"/>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3" name="Shape 103"/>
        <p:cNvGrpSpPr/>
        <p:nvPr/>
      </p:nvGrpSpPr>
      <p:grpSpPr>
        <a:xfrm>
          <a:off x="0" y="0"/>
          <a:ext cx="0" cy="0"/>
          <a:chOff x="0" y="0"/>
          <a:chExt cx="0" cy="0"/>
        </a:xfrm>
      </p:grpSpPr>
      <p:sp>
        <p:nvSpPr>
          <p:cNvPr id="104" name="Google Shape;104;p6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6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6" name="Google Shape;106;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showMasterSp="0">
  <p:cSld name="1_Comparison">
    <p:spTree>
      <p:nvGrpSpPr>
        <p:cNvPr id="109" name="Shape 109"/>
        <p:cNvGrpSpPr/>
        <p:nvPr/>
      </p:nvGrpSpPr>
      <p:grpSpPr>
        <a:xfrm>
          <a:off x="0" y="0"/>
          <a:ext cx="0" cy="0"/>
          <a:chOff x="0" y="0"/>
          <a:chExt cx="0" cy="0"/>
        </a:xfrm>
      </p:grpSpPr>
      <p:sp>
        <p:nvSpPr>
          <p:cNvPr id="110" name="Google Shape;110;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grpSp>
        <p:nvGrpSpPr>
          <p:cNvPr id="113" name="Google Shape;113;p63"/>
          <p:cNvGrpSpPr/>
          <p:nvPr/>
        </p:nvGrpSpPr>
        <p:grpSpPr>
          <a:xfrm>
            <a:off x="1505874" y="802630"/>
            <a:ext cx="9144477" cy="77100"/>
            <a:chOff x="1457173" y="851529"/>
            <a:chExt cx="9144477" cy="77100"/>
          </a:xfrm>
        </p:grpSpPr>
        <p:sp>
          <p:nvSpPr>
            <p:cNvPr id="114" name="Google Shape;114;p63"/>
            <p:cNvSpPr/>
            <p:nvPr/>
          </p:nvSpPr>
          <p:spPr>
            <a:xfrm>
              <a:off x="7180456" y="851529"/>
              <a:ext cx="17103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5" name="Google Shape;115;p63"/>
            <p:cNvSpPr/>
            <p:nvPr/>
          </p:nvSpPr>
          <p:spPr>
            <a:xfrm>
              <a:off x="8891350" y="851529"/>
              <a:ext cx="1710300" cy="77100"/>
            </a:xfrm>
            <a:prstGeom prst="rect">
              <a:avLst/>
            </a:prstGeom>
            <a:solidFill>
              <a:srgbClr val="650506"/>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6" name="Google Shape;116;p63"/>
            <p:cNvSpPr/>
            <p:nvPr/>
          </p:nvSpPr>
          <p:spPr>
            <a:xfrm>
              <a:off x="1457173" y="851529"/>
              <a:ext cx="17103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7" name="Google Shape;117;p63"/>
            <p:cNvSpPr/>
            <p:nvPr/>
          </p:nvSpPr>
          <p:spPr>
            <a:xfrm>
              <a:off x="3167598" y="851529"/>
              <a:ext cx="17103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sp>
        <p:nvSpPr>
          <p:cNvPr id="118" name="Google Shape;118;p63"/>
          <p:cNvSpPr/>
          <p:nvPr/>
        </p:nvSpPr>
        <p:spPr>
          <a:xfrm>
            <a:off x="-1" y="6303003"/>
            <a:ext cx="12195979" cy="554997"/>
          </a:xfrm>
          <a:prstGeom prst="rect">
            <a:avLst/>
          </a:prstGeom>
          <a:solidFill>
            <a:srgbClr val="1F38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9" name="Google Shape;119;p63"/>
          <p:cNvGrpSpPr/>
          <p:nvPr/>
        </p:nvGrpSpPr>
        <p:grpSpPr>
          <a:xfrm>
            <a:off x="679568" y="6365200"/>
            <a:ext cx="10820163" cy="487908"/>
            <a:chOff x="528814" y="6238068"/>
            <a:chExt cx="10820163" cy="487908"/>
          </a:xfrm>
        </p:grpSpPr>
        <p:pic>
          <p:nvPicPr>
            <p:cNvPr id="120" name="Google Shape;120;p63"/>
            <p:cNvPicPr preferRelativeResize="0"/>
            <p:nvPr/>
          </p:nvPicPr>
          <p:blipFill rotWithShape="1">
            <a:blip r:embed="rId2">
              <a:alphaModFix/>
            </a:blip>
            <a:srcRect b="0" l="0" r="0" t="0"/>
            <a:stretch/>
          </p:blipFill>
          <p:spPr>
            <a:xfrm>
              <a:off x="528814" y="6238068"/>
              <a:ext cx="1925885" cy="487908"/>
            </a:xfrm>
            <a:prstGeom prst="rect">
              <a:avLst/>
            </a:prstGeom>
            <a:noFill/>
            <a:ln>
              <a:noFill/>
            </a:ln>
          </p:spPr>
        </p:pic>
        <p:cxnSp>
          <p:nvCxnSpPr>
            <p:cNvPr id="121" name="Google Shape;121;p63"/>
            <p:cNvCxnSpPr/>
            <p:nvPr/>
          </p:nvCxnSpPr>
          <p:spPr>
            <a:xfrm>
              <a:off x="901337" y="6598143"/>
              <a:ext cx="10371909" cy="0"/>
            </a:xfrm>
            <a:prstGeom prst="straightConnector1">
              <a:avLst/>
            </a:prstGeom>
            <a:noFill/>
            <a:ln cap="flat" cmpd="sng" w="9525">
              <a:solidFill>
                <a:schemeClr val="lt1"/>
              </a:solidFill>
              <a:prstDash val="solid"/>
              <a:miter lim="800000"/>
              <a:headEnd len="sm" w="sm" type="none"/>
              <a:tailEnd len="sm" w="sm" type="none"/>
            </a:ln>
          </p:spPr>
        </p:cxnSp>
        <p:grpSp>
          <p:nvGrpSpPr>
            <p:cNvPr id="122" name="Google Shape;122;p63"/>
            <p:cNvGrpSpPr/>
            <p:nvPr/>
          </p:nvGrpSpPr>
          <p:grpSpPr>
            <a:xfrm>
              <a:off x="7802880" y="6286832"/>
              <a:ext cx="3546097" cy="230832"/>
              <a:chOff x="7802880" y="6286832"/>
              <a:chExt cx="3546097" cy="230832"/>
            </a:xfrm>
          </p:grpSpPr>
          <p:sp>
            <p:nvSpPr>
              <p:cNvPr id="123" name="Google Shape;123;p63"/>
              <p:cNvSpPr txBox="1"/>
              <p:nvPr/>
            </p:nvSpPr>
            <p:spPr>
              <a:xfrm>
                <a:off x="7802880" y="6286832"/>
                <a:ext cx="3546097" cy="2308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900">
                    <a:solidFill>
                      <a:schemeClr val="lt1"/>
                    </a:solidFill>
                    <a:latin typeface="Calibri"/>
                    <a:ea typeface="Calibri"/>
                    <a:cs typeface="Calibri"/>
                    <a:sym typeface="Calibri"/>
                  </a:rPr>
                  <a:t>KNOWLEDGE             INTEGRITY            IMPACT</a:t>
                </a:r>
                <a:endParaRPr/>
              </a:p>
            </p:txBody>
          </p:sp>
          <p:sp>
            <p:nvSpPr>
              <p:cNvPr id="124" name="Google Shape;124;p63"/>
              <p:cNvSpPr/>
              <p:nvPr/>
            </p:nvSpPr>
            <p:spPr>
              <a:xfrm>
                <a:off x="8609870" y="6345642"/>
                <a:ext cx="111034" cy="1132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5" name="Google Shape;125;p63"/>
              <p:cNvSpPr/>
              <p:nvPr/>
            </p:nvSpPr>
            <p:spPr>
              <a:xfrm>
                <a:off x="9748239" y="6345642"/>
                <a:ext cx="111034" cy="1132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 name="Google Shape;126;p63"/>
              <p:cNvSpPr/>
              <p:nvPr/>
            </p:nvSpPr>
            <p:spPr>
              <a:xfrm>
                <a:off x="10668414" y="6345642"/>
                <a:ext cx="111034" cy="1132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pic>
        <p:nvPicPr>
          <p:cNvPr id="127" name="Google Shape;127;p63"/>
          <p:cNvPicPr preferRelativeResize="0"/>
          <p:nvPr/>
        </p:nvPicPr>
        <p:blipFill rotWithShape="1">
          <a:blip r:embed="rId3">
            <a:alphaModFix/>
          </a:blip>
          <a:srcRect b="0" l="0" r="0" t="0"/>
          <a:stretch/>
        </p:blipFill>
        <p:spPr>
          <a:xfrm>
            <a:off x="3866177" y="-2847804"/>
            <a:ext cx="4423402" cy="4423402"/>
          </a:xfrm>
          <a:prstGeom prst="rect">
            <a:avLst/>
          </a:prstGeom>
          <a:blipFill rotWithShape="1">
            <a:blip r:embed="rId4">
              <a:alphaModFix amt="0"/>
            </a:blip>
            <a:stretch>
              <a:fillRect b="0" l="0" r="0" t="0"/>
            </a:stretch>
          </a:blipFill>
          <a:ln>
            <a:noFill/>
          </a:ln>
        </p:spPr>
      </p:pic>
      <p:sp>
        <p:nvSpPr>
          <p:cNvPr id="128" name="Google Shape;128;p63"/>
          <p:cNvSpPr/>
          <p:nvPr/>
        </p:nvSpPr>
        <p:spPr>
          <a:xfrm>
            <a:off x="0" y="-2537827"/>
            <a:ext cx="12195978" cy="2537827"/>
          </a:xfrm>
          <a:prstGeom prst="rect">
            <a:avLst/>
          </a:prstGeom>
          <a:solidFill>
            <a:srgbClr val="E6E6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showMasterSp="0">
  <p:cSld name="1_Title Only">
    <p:spTree>
      <p:nvGrpSpPr>
        <p:cNvPr id="129" name="Shape 129"/>
        <p:cNvGrpSpPr/>
        <p:nvPr/>
      </p:nvGrpSpPr>
      <p:grpSpPr>
        <a:xfrm>
          <a:off x="0" y="0"/>
          <a:ext cx="0" cy="0"/>
          <a:chOff x="0" y="0"/>
          <a:chExt cx="0" cy="0"/>
        </a:xfrm>
      </p:grpSpPr>
      <p:sp>
        <p:nvSpPr>
          <p:cNvPr id="130" name="Google Shape;130;p66"/>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 name="Google Shape;131;p66"/>
          <p:cNvSpPr/>
          <p:nvPr/>
        </p:nvSpPr>
        <p:spPr>
          <a:xfrm>
            <a:off x="1897258" y="6701970"/>
            <a:ext cx="6345708"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2" name="Google Shape;132;p66"/>
          <p:cNvSpPr/>
          <p:nvPr/>
        </p:nvSpPr>
        <p:spPr>
          <a:xfrm>
            <a:off x="8242966" y="6701970"/>
            <a:ext cx="1874112"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3" name="Google Shape;133;p66"/>
          <p:cNvSpPr/>
          <p:nvPr/>
        </p:nvSpPr>
        <p:spPr>
          <a:xfrm>
            <a:off x="10117078"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 name="Google Shape;134;p66"/>
          <p:cNvSpPr txBox="1"/>
          <p:nvPr>
            <p:ph idx="1" type="body"/>
          </p:nvPr>
        </p:nvSpPr>
        <p:spPr>
          <a:xfrm>
            <a:off x="10518045" y="0"/>
            <a:ext cx="1672189" cy="6858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200"/>
              <a:buNone/>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5" name="Google Shape;135;p66"/>
          <p:cNvSpPr txBox="1"/>
          <p:nvPr>
            <p:ph type="title"/>
          </p:nvPr>
        </p:nvSpPr>
        <p:spPr>
          <a:xfrm>
            <a:off x="410748" y="673352"/>
            <a:ext cx="9794348" cy="77993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A688E"/>
              </a:buClr>
              <a:buSzPts val="3600"/>
              <a:buFont typeface="Calibri"/>
              <a:buNone/>
              <a:defRPr b="1" sz="3600">
                <a:solidFill>
                  <a:srgbClr val="0A688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66"/>
          <p:cNvSpPr txBox="1"/>
          <p:nvPr>
            <p:ph idx="2" type="body"/>
          </p:nvPr>
        </p:nvSpPr>
        <p:spPr>
          <a:xfrm>
            <a:off x="410748" y="1662545"/>
            <a:ext cx="9794348" cy="46111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pic>
        <p:nvPicPr>
          <p:cNvPr id="137" name="Google Shape;137;p66"/>
          <p:cNvPicPr preferRelativeResize="0"/>
          <p:nvPr/>
        </p:nvPicPr>
        <p:blipFill rotWithShape="1">
          <a:blip r:embed="rId2">
            <a:alphaModFix/>
          </a:blip>
          <a:srcRect b="0" l="0" r="0" t="0"/>
          <a:stretch/>
        </p:blipFill>
        <p:spPr>
          <a:xfrm>
            <a:off x="238050" y="5979818"/>
            <a:ext cx="722152" cy="722152"/>
          </a:xfrm>
          <a:prstGeom prst="rect">
            <a:avLst/>
          </a:prstGeom>
          <a:blipFill rotWithShape="1">
            <a:blip r:embed="rId3">
              <a:alphaModFix amt="0"/>
            </a:blip>
            <a:stretch>
              <a:fillRect b="0" l="0" r="0" t="0"/>
            </a:stretch>
          </a:blip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Vertical Title and Text" showMasterSp="0">
  <p:cSld name="1_Vertical Title and Text">
    <p:spTree>
      <p:nvGrpSpPr>
        <p:cNvPr id="138" name="Shape 138"/>
        <p:cNvGrpSpPr/>
        <p:nvPr/>
      </p:nvGrpSpPr>
      <p:grpSpPr>
        <a:xfrm>
          <a:off x="0" y="0"/>
          <a:ext cx="0" cy="0"/>
          <a:chOff x="0" y="0"/>
          <a:chExt cx="0" cy="0"/>
        </a:xfrm>
      </p:grpSpPr>
      <p:sp>
        <p:nvSpPr>
          <p:cNvPr id="139" name="Google Shape;139;p67"/>
          <p:cNvSpPr/>
          <p:nvPr/>
        </p:nvSpPr>
        <p:spPr>
          <a:xfrm>
            <a:off x="0" y="-56710"/>
            <a:ext cx="12192000" cy="6748131"/>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2E75B5"/>
              </a:solidFill>
              <a:latin typeface="Calibri"/>
              <a:ea typeface="Calibri"/>
              <a:cs typeface="Calibri"/>
              <a:sym typeface="Calibri"/>
            </a:endParaRPr>
          </a:p>
        </p:txBody>
      </p:sp>
      <p:sp>
        <p:nvSpPr>
          <p:cNvPr id="140" name="Google Shape;140;p67"/>
          <p:cNvSpPr txBox="1"/>
          <p:nvPr/>
        </p:nvSpPr>
        <p:spPr>
          <a:xfrm>
            <a:off x="1135765" y="2427304"/>
            <a:ext cx="55611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chemeClr val="lt1"/>
              </a:buClr>
              <a:buSzPts val="11500"/>
              <a:buFont typeface="Calibri"/>
              <a:buNone/>
            </a:pPr>
            <a:r>
              <a:rPr lang="en-US" sz="11500">
                <a:solidFill>
                  <a:schemeClr val="lt1"/>
                </a:solidFill>
                <a:latin typeface="Calibri"/>
                <a:ea typeface="Calibri"/>
                <a:cs typeface="Calibri"/>
                <a:sym typeface="Calibri"/>
              </a:rPr>
              <a:t>Thanks!</a:t>
            </a:r>
            <a:endParaRPr/>
          </a:p>
        </p:txBody>
      </p:sp>
      <p:sp>
        <p:nvSpPr>
          <p:cNvPr id="141" name="Google Shape;141;p67"/>
          <p:cNvSpPr txBox="1"/>
          <p:nvPr/>
        </p:nvSpPr>
        <p:spPr>
          <a:xfrm>
            <a:off x="1135765" y="3455423"/>
            <a:ext cx="5561100" cy="7848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600"/>
              </a:spcBef>
              <a:spcAft>
                <a:spcPts val="0"/>
              </a:spcAft>
              <a:buClr>
                <a:schemeClr val="lt1"/>
              </a:buClr>
              <a:buSzPts val="4800"/>
              <a:buFont typeface="Arial"/>
              <a:buNone/>
            </a:pPr>
            <a:r>
              <a:rPr b="1" lang="en-US" sz="4800">
                <a:solidFill>
                  <a:schemeClr val="lt1"/>
                </a:solidFill>
                <a:latin typeface="Calibri"/>
                <a:ea typeface="Calibri"/>
                <a:cs typeface="Calibri"/>
                <a:sym typeface="Calibri"/>
              </a:rPr>
              <a:t>Any questions?</a:t>
            </a:r>
            <a:endParaRPr/>
          </a:p>
        </p:txBody>
      </p:sp>
      <p:grpSp>
        <p:nvGrpSpPr>
          <p:cNvPr id="142" name="Google Shape;142;p67"/>
          <p:cNvGrpSpPr/>
          <p:nvPr/>
        </p:nvGrpSpPr>
        <p:grpSpPr>
          <a:xfrm>
            <a:off x="0" y="6704366"/>
            <a:ext cx="12195979" cy="153634"/>
            <a:chOff x="0" y="6701970"/>
            <a:chExt cx="12918820" cy="153590"/>
          </a:xfrm>
        </p:grpSpPr>
        <p:sp>
          <p:nvSpPr>
            <p:cNvPr id="143" name="Google Shape;143;p67"/>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4" name="Google Shape;144;p67"/>
            <p:cNvSpPr/>
            <p:nvPr/>
          </p:nvSpPr>
          <p:spPr>
            <a:xfrm>
              <a:off x="1897257" y="6701970"/>
              <a:ext cx="7535243"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67"/>
            <p:cNvSpPr/>
            <p:nvPr/>
          </p:nvSpPr>
          <p:spPr>
            <a:xfrm>
              <a:off x="9432500" y="6701970"/>
              <a:ext cx="1413164"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Google Shape;146;p67"/>
            <p:cNvSpPr/>
            <p:nvPr/>
          </p:nvSpPr>
          <p:spPr>
            <a:xfrm>
              <a:off x="10845664"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47" name="Google Shape;147;p67"/>
          <p:cNvSpPr/>
          <p:nvPr/>
        </p:nvSpPr>
        <p:spPr>
          <a:xfrm>
            <a:off x="7180729" y="269109"/>
            <a:ext cx="6320118" cy="6333565"/>
          </a:xfrm>
          <a:prstGeom prst="rect">
            <a:avLst/>
          </a:prstGeom>
          <a:blipFill rotWithShape="1">
            <a:blip r:embed="rId2">
              <a:alphaModFix amt="67000"/>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8" name="Shape 148"/>
        <p:cNvGrpSpPr/>
        <p:nvPr/>
      </p:nvGrpSpPr>
      <p:grpSpPr>
        <a:xfrm>
          <a:off x="0" y="0"/>
          <a:ext cx="0" cy="0"/>
          <a:chOff x="0" y="0"/>
          <a:chExt cx="0" cy="0"/>
        </a:xfrm>
      </p:grpSpPr>
      <p:sp>
        <p:nvSpPr>
          <p:cNvPr id="149" name="Google Shape;149;p6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6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1" name="Google Shape;151;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4" name="Shape 154"/>
        <p:cNvGrpSpPr/>
        <p:nvPr/>
      </p:nvGrpSpPr>
      <p:grpSpPr>
        <a:xfrm>
          <a:off x="0" y="0"/>
          <a:ext cx="0" cy="0"/>
          <a:chOff x="0" y="0"/>
          <a:chExt cx="0" cy="0"/>
        </a:xfrm>
      </p:grpSpPr>
      <p:sp>
        <p:nvSpPr>
          <p:cNvPr id="155" name="Google Shape;155;p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60" name="Shape 160"/>
        <p:cNvGrpSpPr/>
        <p:nvPr/>
      </p:nvGrpSpPr>
      <p:grpSpPr>
        <a:xfrm>
          <a:off x="0" y="0"/>
          <a:ext cx="0" cy="0"/>
          <a:chOff x="0" y="0"/>
          <a:chExt cx="0" cy="0"/>
        </a:xfrm>
      </p:grpSpPr>
      <p:sp>
        <p:nvSpPr>
          <p:cNvPr id="161" name="Google Shape;161;p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 name="Google Shape;162;p7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 name="Google Shape;163;p7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67" name="Shape 167"/>
        <p:cNvGrpSpPr/>
        <p:nvPr/>
      </p:nvGrpSpPr>
      <p:grpSpPr>
        <a:xfrm>
          <a:off x="0" y="0"/>
          <a:ext cx="0" cy="0"/>
          <a:chOff x="0" y="0"/>
          <a:chExt cx="0" cy="0"/>
        </a:xfrm>
      </p:grpSpPr>
      <p:sp>
        <p:nvSpPr>
          <p:cNvPr id="168" name="Google Shape;168;p7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 name="Google Shape;169;p7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0" name="Google Shape;170;p7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7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2" name="Google Shape;172;p7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 name="Google Shape;173;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6" name="Shape 176"/>
        <p:cNvGrpSpPr/>
        <p:nvPr/>
      </p:nvGrpSpPr>
      <p:grpSpPr>
        <a:xfrm>
          <a:off x="0" y="0"/>
          <a:ext cx="0" cy="0"/>
          <a:chOff x="0" y="0"/>
          <a:chExt cx="0" cy="0"/>
        </a:xfrm>
      </p:grpSpPr>
      <p:sp>
        <p:nvSpPr>
          <p:cNvPr id="177" name="Google Shape;177;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1" name="Shape 181"/>
        <p:cNvGrpSpPr/>
        <p:nvPr/>
      </p:nvGrpSpPr>
      <p:grpSpPr>
        <a:xfrm>
          <a:off x="0" y="0"/>
          <a:ext cx="0" cy="0"/>
          <a:chOff x="0" y="0"/>
          <a:chExt cx="0" cy="0"/>
        </a:xfrm>
      </p:grpSpPr>
      <p:sp>
        <p:nvSpPr>
          <p:cNvPr id="182" name="Google Shape;182;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5" name="Shape 185"/>
        <p:cNvGrpSpPr/>
        <p:nvPr/>
      </p:nvGrpSpPr>
      <p:grpSpPr>
        <a:xfrm>
          <a:off x="0" y="0"/>
          <a:ext cx="0" cy="0"/>
          <a:chOff x="0" y="0"/>
          <a:chExt cx="0" cy="0"/>
        </a:xfrm>
      </p:grpSpPr>
      <p:sp>
        <p:nvSpPr>
          <p:cNvPr id="186" name="Google Shape;186;p7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p7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8" name="Google Shape;188;p7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9" name="Google Shape;189;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2" name="Shape 192"/>
        <p:cNvGrpSpPr/>
        <p:nvPr/>
      </p:nvGrpSpPr>
      <p:grpSpPr>
        <a:xfrm>
          <a:off x="0" y="0"/>
          <a:ext cx="0" cy="0"/>
          <a:chOff x="0" y="0"/>
          <a:chExt cx="0" cy="0"/>
        </a:xfrm>
      </p:grpSpPr>
      <p:sp>
        <p:nvSpPr>
          <p:cNvPr id="193" name="Google Shape;193;p7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 name="Google Shape;194;p75"/>
          <p:cNvSpPr/>
          <p:nvPr>
            <p:ph idx="2" type="pic"/>
          </p:nvPr>
        </p:nvSpPr>
        <p:spPr>
          <a:xfrm>
            <a:off x="5183188" y="987425"/>
            <a:ext cx="6172200" cy="4873625"/>
          </a:xfrm>
          <a:prstGeom prst="rect">
            <a:avLst/>
          </a:prstGeom>
          <a:noFill/>
          <a:ln>
            <a:noFill/>
          </a:ln>
        </p:spPr>
      </p:sp>
      <p:sp>
        <p:nvSpPr>
          <p:cNvPr id="195" name="Google Shape;195;p7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6" name="Google Shape;196;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99" name="Shape 199"/>
        <p:cNvGrpSpPr/>
        <p:nvPr/>
      </p:nvGrpSpPr>
      <p:grpSpPr>
        <a:xfrm>
          <a:off x="0" y="0"/>
          <a:ext cx="0" cy="0"/>
          <a:chOff x="0" y="0"/>
          <a:chExt cx="0" cy="0"/>
        </a:xfrm>
      </p:grpSpPr>
      <p:sp>
        <p:nvSpPr>
          <p:cNvPr id="200" name="Google Shape;200;p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 name="Google Shape;201;p7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5" name="Shape 205"/>
        <p:cNvGrpSpPr/>
        <p:nvPr/>
      </p:nvGrpSpPr>
      <p:grpSpPr>
        <a:xfrm>
          <a:off x="0" y="0"/>
          <a:ext cx="0" cy="0"/>
          <a:chOff x="0" y="0"/>
          <a:chExt cx="0" cy="0"/>
        </a:xfrm>
      </p:grpSpPr>
      <p:sp>
        <p:nvSpPr>
          <p:cNvPr id="206" name="Google Shape;206;p7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 name="Google Shape;207;p7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8" name="Google Shape;208;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 name="Google Shape;210;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220" name="Shape 220"/>
        <p:cNvGrpSpPr/>
        <p:nvPr/>
      </p:nvGrpSpPr>
      <p:grpSpPr>
        <a:xfrm>
          <a:off x="0" y="0"/>
          <a:ext cx="0" cy="0"/>
          <a:chOff x="0" y="0"/>
          <a:chExt cx="0" cy="0"/>
        </a:xfrm>
      </p:grpSpPr>
      <p:sp>
        <p:nvSpPr>
          <p:cNvPr id="221" name="Google Shape;221;p49"/>
          <p:cNvSpPr txBox="1"/>
          <p:nvPr>
            <p:ph idx="1" type="body"/>
          </p:nvPr>
        </p:nvSpPr>
        <p:spPr>
          <a:xfrm>
            <a:off x="377230" y="1392751"/>
            <a:ext cx="5641606" cy="473406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2" name="Google Shape;222;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 name="Google Shape;223;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 name="Google Shape;224;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225" name="Google Shape;225;p49"/>
          <p:cNvPicPr preferRelativeResize="0"/>
          <p:nvPr/>
        </p:nvPicPr>
        <p:blipFill rotWithShape="1">
          <a:blip r:embed="rId2">
            <a:alphaModFix/>
          </a:blip>
          <a:srcRect b="0" l="0" r="0" t="0"/>
          <a:stretch/>
        </p:blipFill>
        <p:spPr>
          <a:xfrm>
            <a:off x="9803756" y="4335371"/>
            <a:ext cx="3159890" cy="3159890"/>
          </a:xfrm>
          <a:prstGeom prst="rect">
            <a:avLst/>
          </a:prstGeom>
          <a:blipFill rotWithShape="1">
            <a:blip r:embed="rId3">
              <a:alphaModFix amt="0"/>
            </a:blip>
            <a:stretch>
              <a:fillRect b="0" l="0" r="0" t="0"/>
            </a:stretch>
          </a:blipFill>
          <a:ln>
            <a:noFill/>
          </a:ln>
        </p:spPr>
      </p:pic>
      <p:sp>
        <p:nvSpPr>
          <p:cNvPr id="226" name="Google Shape;226;p49"/>
          <p:cNvSpPr txBox="1"/>
          <p:nvPr>
            <p:ph idx="2" type="body"/>
          </p:nvPr>
        </p:nvSpPr>
        <p:spPr>
          <a:xfrm>
            <a:off x="6540660" y="1775478"/>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b="1" sz="2800"/>
            </a:lvl1pPr>
            <a:lvl2pPr indent="-228600" lvl="1" marL="914400" marR="0" algn="l">
              <a:lnSpc>
                <a:spcPct val="90000"/>
              </a:lnSpc>
              <a:spcBef>
                <a:spcPts val="500"/>
              </a:spcBef>
              <a:spcAft>
                <a:spcPts val="0"/>
              </a:spcAft>
              <a:buClr>
                <a:schemeClr val="dk1"/>
              </a:buClr>
              <a:buSzPts val="2400"/>
              <a:buFont typeface="Arial"/>
              <a:buNone/>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27" name="Google Shape;227;p49"/>
          <p:cNvGrpSpPr/>
          <p:nvPr/>
        </p:nvGrpSpPr>
        <p:grpSpPr>
          <a:xfrm>
            <a:off x="-39753" y="-51682"/>
            <a:ext cx="12235732" cy="1203364"/>
            <a:chOff x="-39753" y="-51682"/>
            <a:chExt cx="12235732" cy="1203364"/>
          </a:xfrm>
        </p:grpSpPr>
        <p:sp>
          <p:nvSpPr>
            <p:cNvPr id="228" name="Google Shape;228;p49"/>
            <p:cNvSpPr/>
            <p:nvPr/>
          </p:nvSpPr>
          <p:spPr>
            <a:xfrm>
              <a:off x="-39753" y="-51682"/>
              <a:ext cx="12235732" cy="1203364"/>
            </a:xfrm>
            <a:prstGeom prst="rect">
              <a:avLst/>
            </a:prstGeom>
            <a:solidFill>
              <a:srgbClr val="0A688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229" name="Google Shape;229;p49"/>
            <p:cNvPicPr preferRelativeResize="0"/>
            <p:nvPr/>
          </p:nvPicPr>
          <p:blipFill rotWithShape="1">
            <a:blip r:embed="rId4">
              <a:alphaModFix/>
            </a:blip>
            <a:srcRect b="0" l="0" r="0" t="0"/>
            <a:stretch/>
          </p:blipFill>
          <p:spPr>
            <a:xfrm>
              <a:off x="377229" y="221358"/>
              <a:ext cx="2684166" cy="680012"/>
            </a:xfrm>
            <a:prstGeom prst="rect">
              <a:avLst/>
            </a:prstGeom>
            <a:noFill/>
            <a:ln>
              <a:noFill/>
            </a:ln>
          </p:spPr>
        </p:pic>
        <p:sp>
          <p:nvSpPr>
            <p:cNvPr id="230" name="Google Shape;230;p49"/>
            <p:cNvSpPr txBox="1"/>
            <p:nvPr/>
          </p:nvSpPr>
          <p:spPr>
            <a:xfrm>
              <a:off x="7802880" y="411500"/>
              <a:ext cx="3546097" cy="2308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900">
                  <a:solidFill>
                    <a:schemeClr val="lt1"/>
                  </a:solidFill>
                  <a:latin typeface="Century Gothic"/>
                  <a:ea typeface="Century Gothic"/>
                  <a:cs typeface="Century Gothic"/>
                  <a:sym typeface="Century Gothic"/>
                </a:rPr>
                <a:t>KNOWLEDGE             INTEGRITY            IMPACT</a:t>
              </a:r>
              <a:endParaRPr/>
            </a:p>
          </p:txBody>
        </p:sp>
        <p:cxnSp>
          <p:nvCxnSpPr>
            <p:cNvPr id="231" name="Google Shape;231;p49"/>
            <p:cNvCxnSpPr/>
            <p:nvPr/>
          </p:nvCxnSpPr>
          <p:spPr>
            <a:xfrm>
              <a:off x="901337" y="722811"/>
              <a:ext cx="10371909" cy="0"/>
            </a:xfrm>
            <a:prstGeom prst="straightConnector1">
              <a:avLst/>
            </a:prstGeom>
            <a:noFill/>
            <a:ln cap="flat" cmpd="sng" w="9525">
              <a:solidFill>
                <a:schemeClr val="lt1"/>
              </a:solidFill>
              <a:prstDash val="solid"/>
              <a:miter lim="800000"/>
              <a:headEnd len="sm" w="sm" type="none"/>
              <a:tailEnd len="sm" w="sm" type="none"/>
            </a:ln>
          </p:spPr>
        </p:cxnSp>
        <p:sp>
          <p:nvSpPr>
            <p:cNvPr id="232" name="Google Shape;232;p49"/>
            <p:cNvSpPr/>
            <p:nvPr/>
          </p:nvSpPr>
          <p:spPr>
            <a:xfrm>
              <a:off x="8609870" y="470310"/>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33" name="Google Shape;233;p49"/>
            <p:cNvSpPr/>
            <p:nvPr/>
          </p:nvSpPr>
          <p:spPr>
            <a:xfrm>
              <a:off x="9748239" y="470310"/>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34" name="Google Shape;234;p49"/>
            <p:cNvSpPr/>
            <p:nvPr/>
          </p:nvSpPr>
          <p:spPr>
            <a:xfrm>
              <a:off x="10668414" y="470310"/>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_Images &amp; Contents Layout">
  <p:cSld name="37_Images &amp; Contents Layout">
    <p:spTree>
      <p:nvGrpSpPr>
        <p:cNvPr id="235" name="Shape 235"/>
        <p:cNvGrpSpPr/>
        <p:nvPr/>
      </p:nvGrpSpPr>
      <p:grpSpPr>
        <a:xfrm>
          <a:off x="0" y="0"/>
          <a:ext cx="0" cy="0"/>
          <a:chOff x="0" y="0"/>
          <a:chExt cx="0" cy="0"/>
        </a:xfrm>
      </p:grpSpPr>
      <p:sp>
        <p:nvSpPr>
          <p:cNvPr id="236" name="Google Shape;236;p50"/>
          <p:cNvSpPr/>
          <p:nvPr>
            <p:ph idx="2" type="pic"/>
          </p:nvPr>
        </p:nvSpPr>
        <p:spPr>
          <a:xfrm>
            <a:off x="2038350" y="0"/>
            <a:ext cx="4057650" cy="6858000"/>
          </a:xfrm>
          <a:prstGeom prst="rect">
            <a:avLst/>
          </a:prstGeom>
          <a:solidFill>
            <a:srgbClr val="F2F2F2"/>
          </a:solidFill>
          <a:ln>
            <a:noFill/>
          </a:ln>
        </p:spPr>
      </p:sp>
      <p:sp>
        <p:nvSpPr>
          <p:cNvPr id="237" name="Google Shape;237;p50"/>
          <p:cNvSpPr/>
          <p:nvPr/>
        </p:nvSpPr>
        <p:spPr>
          <a:xfrm>
            <a:off x="0" y="0"/>
            <a:ext cx="203835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spTree>
      <p:nvGrpSpPr>
        <p:cNvPr id="238" name="Shape 238"/>
        <p:cNvGrpSpPr/>
        <p:nvPr/>
      </p:nvGrpSpPr>
      <p:grpSpPr>
        <a:xfrm>
          <a:off x="0" y="0"/>
          <a:ext cx="0" cy="0"/>
          <a:chOff x="0" y="0"/>
          <a:chExt cx="0" cy="0"/>
        </a:xfrm>
      </p:grpSpPr>
      <p:sp>
        <p:nvSpPr>
          <p:cNvPr id="239" name="Google Shape;239;p51"/>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0" name="Google Shape;240;p51"/>
          <p:cNvSpPr/>
          <p:nvPr/>
        </p:nvSpPr>
        <p:spPr>
          <a:xfrm>
            <a:off x="1897258" y="6701970"/>
            <a:ext cx="6345708"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1" name="Google Shape;241;p51"/>
          <p:cNvSpPr/>
          <p:nvPr/>
        </p:nvSpPr>
        <p:spPr>
          <a:xfrm>
            <a:off x="8242966" y="6701970"/>
            <a:ext cx="1874112"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2" name="Google Shape;242;p51"/>
          <p:cNvSpPr/>
          <p:nvPr/>
        </p:nvSpPr>
        <p:spPr>
          <a:xfrm>
            <a:off x="10117078"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3" name="Google Shape;243;p51"/>
          <p:cNvSpPr txBox="1"/>
          <p:nvPr>
            <p:ph idx="1" type="body"/>
          </p:nvPr>
        </p:nvSpPr>
        <p:spPr>
          <a:xfrm>
            <a:off x="10518045" y="0"/>
            <a:ext cx="1672189" cy="6858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200"/>
              <a:buNone/>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4" name="Google Shape;244;p51"/>
          <p:cNvSpPr txBox="1"/>
          <p:nvPr>
            <p:ph type="title"/>
          </p:nvPr>
        </p:nvSpPr>
        <p:spPr>
          <a:xfrm>
            <a:off x="410748" y="673352"/>
            <a:ext cx="9794348" cy="77993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A688E"/>
              </a:buClr>
              <a:buSzPts val="3600"/>
              <a:buFont typeface="Century Gothic"/>
              <a:buNone/>
              <a:defRPr b="1" sz="3600">
                <a:solidFill>
                  <a:srgbClr val="0A688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51"/>
          <p:cNvSpPr txBox="1"/>
          <p:nvPr>
            <p:ph idx="2" type="body"/>
          </p:nvPr>
        </p:nvSpPr>
        <p:spPr>
          <a:xfrm>
            <a:off x="410748" y="1662545"/>
            <a:ext cx="9794348" cy="46111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pic>
        <p:nvPicPr>
          <p:cNvPr id="246" name="Google Shape;246;p51"/>
          <p:cNvPicPr preferRelativeResize="0"/>
          <p:nvPr/>
        </p:nvPicPr>
        <p:blipFill rotWithShape="1">
          <a:blip r:embed="rId2">
            <a:alphaModFix/>
          </a:blip>
          <a:srcRect b="0" l="0" r="0" t="0"/>
          <a:stretch/>
        </p:blipFill>
        <p:spPr>
          <a:xfrm>
            <a:off x="238050" y="5979818"/>
            <a:ext cx="722152" cy="722152"/>
          </a:xfrm>
          <a:prstGeom prst="rect">
            <a:avLst/>
          </a:prstGeom>
          <a:blipFill rotWithShape="1">
            <a:blip r:embed="rId3">
              <a:alphaModFix amt="0"/>
            </a:blip>
            <a:stretch>
              <a:fillRect b="0" l="0" r="0" t="0"/>
            </a:stretch>
          </a:blip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spTree>
      <p:nvGrpSpPr>
        <p:cNvPr id="247" name="Shape 247"/>
        <p:cNvGrpSpPr/>
        <p:nvPr/>
      </p:nvGrpSpPr>
      <p:grpSpPr>
        <a:xfrm>
          <a:off x="0" y="0"/>
          <a:ext cx="0" cy="0"/>
          <a:chOff x="0" y="0"/>
          <a:chExt cx="0" cy="0"/>
        </a:xfrm>
      </p:grpSpPr>
      <p:sp>
        <p:nvSpPr>
          <p:cNvPr id="248" name="Google Shape;248;p52"/>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9" name="Google Shape;249;p52"/>
          <p:cNvSpPr/>
          <p:nvPr/>
        </p:nvSpPr>
        <p:spPr>
          <a:xfrm>
            <a:off x="1897257" y="6701970"/>
            <a:ext cx="7535243"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50" name="Google Shape;250;p52"/>
          <p:cNvSpPr/>
          <p:nvPr/>
        </p:nvSpPr>
        <p:spPr>
          <a:xfrm>
            <a:off x="9432500" y="6701970"/>
            <a:ext cx="1413164"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51" name="Google Shape;251;p52"/>
          <p:cNvSpPr/>
          <p:nvPr/>
        </p:nvSpPr>
        <p:spPr>
          <a:xfrm>
            <a:off x="10845664"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52" name="Google Shape;252;p52"/>
          <p:cNvSpPr txBox="1"/>
          <p:nvPr>
            <p:ph idx="1" type="body"/>
          </p:nvPr>
        </p:nvSpPr>
        <p:spPr>
          <a:xfrm>
            <a:off x="0" y="0"/>
            <a:ext cx="12192000" cy="670197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icture with Caption">
  <p:cSld name="4_Picture with Caption">
    <p:spTree>
      <p:nvGrpSpPr>
        <p:cNvPr id="253" name="Shape 253"/>
        <p:cNvGrpSpPr/>
        <p:nvPr/>
      </p:nvGrpSpPr>
      <p:grpSpPr>
        <a:xfrm>
          <a:off x="0" y="0"/>
          <a:ext cx="0" cy="0"/>
          <a:chOff x="0" y="0"/>
          <a:chExt cx="0" cy="0"/>
        </a:xfrm>
      </p:grpSpPr>
      <p:sp>
        <p:nvSpPr>
          <p:cNvPr id="254" name="Google Shape;254;p53"/>
          <p:cNvSpPr/>
          <p:nvPr>
            <p:ph idx="2" type="pic"/>
          </p:nvPr>
        </p:nvSpPr>
        <p:spPr>
          <a:xfrm>
            <a:off x="5035101" y="1682824"/>
            <a:ext cx="2112235" cy="2640000"/>
          </a:xfrm>
          <a:prstGeom prst="rect">
            <a:avLst/>
          </a:prstGeom>
          <a:solidFill>
            <a:srgbClr val="F2F2F2"/>
          </a:solidFill>
          <a:ln cap="flat" cmpd="sng" w="50800">
            <a:solidFill>
              <a:schemeClr val="accent1"/>
            </a:solidFill>
            <a:prstDash val="solid"/>
            <a:round/>
            <a:headEnd len="sm" w="sm" type="none"/>
            <a:tailEnd len="sm" w="sm" type="none"/>
          </a:ln>
        </p:spPr>
      </p:sp>
      <p:sp>
        <p:nvSpPr>
          <p:cNvPr id="255" name="Google Shape;255;p53"/>
          <p:cNvSpPr/>
          <p:nvPr/>
        </p:nvSpPr>
        <p:spPr>
          <a:xfrm>
            <a:off x="1" y="0"/>
            <a:ext cx="12144672" cy="1104000"/>
          </a:xfrm>
          <a:prstGeom prst="rect">
            <a:avLst/>
          </a:prstGeom>
          <a:gradFill>
            <a:gsLst>
              <a:gs pos="0">
                <a:srgbClr val="EFEFEF"/>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4800">
              <a:solidFill>
                <a:srgbClr val="3F3F3F"/>
              </a:solidFill>
              <a:latin typeface="Century Gothic"/>
              <a:ea typeface="Century Gothic"/>
              <a:cs typeface="Century Gothic"/>
              <a:sym typeface="Century Gothic"/>
            </a:endParaRPr>
          </a:p>
        </p:txBody>
      </p:sp>
      <p:sp>
        <p:nvSpPr>
          <p:cNvPr id="256" name="Google Shape;256;p53"/>
          <p:cNvSpPr txBox="1"/>
          <p:nvPr>
            <p:ph type="title"/>
          </p:nvPr>
        </p:nvSpPr>
        <p:spPr>
          <a:xfrm>
            <a:off x="0" y="34314"/>
            <a:ext cx="12192000" cy="103537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F3F3F"/>
              </a:buClr>
              <a:buSzPts val="4800"/>
              <a:buFont typeface="Century Gothic"/>
              <a:buNone/>
              <a:defRPr b="1" sz="4800">
                <a:solidFill>
                  <a:srgbClr val="3F3F3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53"/>
          <p:cNvSpPr/>
          <p:nvPr>
            <p:ph idx="3" type="pic"/>
          </p:nvPr>
        </p:nvSpPr>
        <p:spPr>
          <a:xfrm>
            <a:off x="2906512" y="1802824"/>
            <a:ext cx="1920213" cy="2400000"/>
          </a:xfrm>
          <a:prstGeom prst="rect">
            <a:avLst/>
          </a:prstGeom>
          <a:solidFill>
            <a:srgbClr val="F2F2F2"/>
          </a:solidFill>
          <a:ln cap="flat" cmpd="sng" w="50800">
            <a:solidFill>
              <a:schemeClr val="accent2"/>
            </a:solidFill>
            <a:prstDash val="solid"/>
            <a:round/>
            <a:headEnd len="sm" w="sm" type="none"/>
            <a:tailEnd len="sm" w="sm" type="none"/>
          </a:ln>
        </p:spPr>
      </p:sp>
      <p:sp>
        <p:nvSpPr>
          <p:cNvPr id="258" name="Google Shape;258;p53"/>
          <p:cNvSpPr/>
          <p:nvPr>
            <p:ph idx="4" type="pic"/>
          </p:nvPr>
        </p:nvSpPr>
        <p:spPr>
          <a:xfrm>
            <a:off x="964577" y="1916954"/>
            <a:ext cx="1728192" cy="2159999"/>
          </a:xfrm>
          <a:prstGeom prst="rect">
            <a:avLst/>
          </a:prstGeom>
          <a:solidFill>
            <a:srgbClr val="F2F2F2"/>
          </a:solidFill>
          <a:ln cap="flat" cmpd="sng" w="50800">
            <a:solidFill>
              <a:schemeClr val="accent3"/>
            </a:solidFill>
            <a:prstDash val="solid"/>
            <a:round/>
            <a:headEnd len="sm" w="sm" type="none"/>
            <a:tailEnd len="sm" w="sm" type="none"/>
          </a:ln>
        </p:spPr>
      </p:sp>
      <p:sp>
        <p:nvSpPr>
          <p:cNvPr id="259" name="Google Shape;259;p53"/>
          <p:cNvSpPr/>
          <p:nvPr>
            <p:ph idx="5" type="pic"/>
          </p:nvPr>
        </p:nvSpPr>
        <p:spPr>
          <a:xfrm>
            <a:off x="7355712" y="1802824"/>
            <a:ext cx="1920213" cy="2400000"/>
          </a:xfrm>
          <a:prstGeom prst="rect">
            <a:avLst/>
          </a:prstGeom>
          <a:solidFill>
            <a:srgbClr val="F2F2F2"/>
          </a:solidFill>
          <a:ln cap="flat" cmpd="sng" w="50800">
            <a:solidFill>
              <a:schemeClr val="accent2"/>
            </a:solidFill>
            <a:prstDash val="solid"/>
            <a:round/>
            <a:headEnd len="sm" w="sm" type="none"/>
            <a:tailEnd len="sm" w="sm" type="none"/>
          </a:ln>
        </p:spPr>
      </p:sp>
      <p:sp>
        <p:nvSpPr>
          <p:cNvPr id="260" name="Google Shape;260;p53"/>
          <p:cNvSpPr/>
          <p:nvPr>
            <p:ph idx="6" type="pic"/>
          </p:nvPr>
        </p:nvSpPr>
        <p:spPr>
          <a:xfrm>
            <a:off x="9484301" y="1922826"/>
            <a:ext cx="1728192" cy="2159999"/>
          </a:xfrm>
          <a:prstGeom prst="rect">
            <a:avLst/>
          </a:prstGeom>
          <a:solidFill>
            <a:srgbClr val="F2F2F2"/>
          </a:solidFill>
          <a:ln cap="flat" cmpd="sng" w="50800">
            <a:solidFill>
              <a:schemeClr val="accent3"/>
            </a:solidFill>
            <a:prstDash val="solid"/>
            <a:round/>
            <a:headEnd len="sm" w="sm" type="none"/>
            <a:tailEnd len="sm" w="sm" type="none"/>
          </a:ln>
        </p:spPr>
      </p:sp>
      <p:pic>
        <p:nvPicPr>
          <p:cNvPr descr="D:\KBM-정애\014-Fullppt\PNG이미지\paper-bulb.png" id="261" name="Google Shape;261;p53"/>
          <p:cNvPicPr preferRelativeResize="0"/>
          <p:nvPr/>
        </p:nvPicPr>
        <p:blipFill rotWithShape="1">
          <a:blip r:embed="rId2">
            <a:alphaModFix/>
          </a:blip>
          <a:srcRect b="0" l="0" r="0" t="0"/>
          <a:stretch/>
        </p:blipFill>
        <p:spPr>
          <a:xfrm>
            <a:off x="11363575" y="141043"/>
            <a:ext cx="636320" cy="947943"/>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spTree>
      <p:nvGrpSpPr>
        <p:cNvPr id="262" name="Shape 262"/>
        <p:cNvGrpSpPr/>
        <p:nvPr/>
      </p:nvGrpSpPr>
      <p:grpSpPr>
        <a:xfrm>
          <a:off x="0" y="0"/>
          <a:ext cx="0" cy="0"/>
          <a:chOff x="0" y="0"/>
          <a:chExt cx="0" cy="0"/>
        </a:xfrm>
      </p:grpSpPr>
      <p:sp>
        <p:nvSpPr>
          <p:cNvPr id="263" name="Google Shape;263;p57"/>
          <p:cNvSpPr txBox="1"/>
          <p:nvPr>
            <p:ph idx="1" type="body"/>
          </p:nvPr>
        </p:nvSpPr>
        <p:spPr>
          <a:xfrm>
            <a:off x="838200" y="1566272"/>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4" name="Google Shape;264;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5" name="Google Shape;265;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6" name="Google Shape;266;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67" name="Google Shape;267;p57"/>
          <p:cNvSpPr/>
          <p:nvPr/>
        </p:nvSpPr>
        <p:spPr>
          <a:xfrm>
            <a:off x="0" y="149580"/>
            <a:ext cx="1897258" cy="77361"/>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8" name="Google Shape;268;p57"/>
          <p:cNvSpPr/>
          <p:nvPr/>
        </p:nvSpPr>
        <p:spPr>
          <a:xfrm>
            <a:off x="1897258" y="149580"/>
            <a:ext cx="6345708" cy="77361"/>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9" name="Google Shape;269;p57"/>
          <p:cNvSpPr/>
          <p:nvPr/>
        </p:nvSpPr>
        <p:spPr>
          <a:xfrm>
            <a:off x="8242966" y="149580"/>
            <a:ext cx="1874112" cy="77361"/>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70" name="Google Shape;270;p57"/>
          <p:cNvSpPr txBox="1"/>
          <p:nvPr>
            <p:ph type="title"/>
          </p:nvPr>
        </p:nvSpPr>
        <p:spPr>
          <a:xfrm>
            <a:off x="837317" y="-1696937"/>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A688E"/>
              </a:buClr>
              <a:buSzPts val="4000"/>
              <a:buFont typeface="Century Gothic"/>
              <a:buNone/>
              <a:defRPr b="1" sz="4000">
                <a:solidFill>
                  <a:srgbClr val="0A688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 name="Google Shape;271;p57"/>
          <p:cNvSpPr/>
          <p:nvPr/>
        </p:nvSpPr>
        <p:spPr>
          <a:xfrm>
            <a:off x="-39753" y="6303003"/>
            <a:ext cx="12235732" cy="724011"/>
          </a:xfrm>
          <a:prstGeom prst="rect">
            <a:avLst/>
          </a:prstGeom>
          <a:solidFill>
            <a:srgbClr val="0A688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72" name="Google Shape;272;p57"/>
          <p:cNvGrpSpPr/>
          <p:nvPr/>
        </p:nvGrpSpPr>
        <p:grpSpPr>
          <a:xfrm>
            <a:off x="679568" y="6365200"/>
            <a:ext cx="10820163" cy="487908"/>
            <a:chOff x="528814" y="6238068"/>
            <a:chExt cx="10820163" cy="487908"/>
          </a:xfrm>
        </p:grpSpPr>
        <p:pic>
          <p:nvPicPr>
            <p:cNvPr id="273" name="Google Shape;273;p57"/>
            <p:cNvPicPr preferRelativeResize="0"/>
            <p:nvPr/>
          </p:nvPicPr>
          <p:blipFill rotWithShape="1">
            <a:blip r:embed="rId2">
              <a:alphaModFix/>
            </a:blip>
            <a:srcRect b="0" l="0" r="0" t="0"/>
            <a:stretch/>
          </p:blipFill>
          <p:spPr>
            <a:xfrm>
              <a:off x="528814" y="6238068"/>
              <a:ext cx="1925885" cy="487908"/>
            </a:xfrm>
            <a:prstGeom prst="rect">
              <a:avLst/>
            </a:prstGeom>
            <a:noFill/>
            <a:ln>
              <a:noFill/>
            </a:ln>
          </p:spPr>
        </p:pic>
        <p:cxnSp>
          <p:nvCxnSpPr>
            <p:cNvPr id="274" name="Google Shape;274;p57"/>
            <p:cNvCxnSpPr/>
            <p:nvPr/>
          </p:nvCxnSpPr>
          <p:spPr>
            <a:xfrm>
              <a:off x="901337" y="6598143"/>
              <a:ext cx="10371909" cy="0"/>
            </a:xfrm>
            <a:prstGeom prst="straightConnector1">
              <a:avLst/>
            </a:prstGeom>
            <a:noFill/>
            <a:ln cap="flat" cmpd="sng" w="9525">
              <a:solidFill>
                <a:schemeClr val="lt1"/>
              </a:solidFill>
              <a:prstDash val="solid"/>
              <a:miter lim="800000"/>
              <a:headEnd len="sm" w="sm" type="none"/>
              <a:tailEnd len="sm" w="sm" type="none"/>
            </a:ln>
          </p:spPr>
        </p:cxnSp>
        <p:grpSp>
          <p:nvGrpSpPr>
            <p:cNvPr id="275" name="Google Shape;275;p57"/>
            <p:cNvGrpSpPr/>
            <p:nvPr/>
          </p:nvGrpSpPr>
          <p:grpSpPr>
            <a:xfrm>
              <a:off x="7802880" y="6286832"/>
              <a:ext cx="3546097" cy="230832"/>
              <a:chOff x="7802880" y="6286832"/>
              <a:chExt cx="3546097" cy="230832"/>
            </a:xfrm>
          </p:grpSpPr>
          <p:sp>
            <p:nvSpPr>
              <p:cNvPr id="276" name="Google Shape;276;p57"/>
              <p:cNvSpPr txBox="1"/>
              <p:nvPr/>
            </p:nvSpPr>
            <p:spPr>
              <a:xfrm>
                <a:off x="7802880" y="6286832"/>
                <a:ext cx="3546097" cy="2308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900">
                    <a:solidFill>
                      <a:schemeClr val="lt1"/>
                    </a:solidFill>
                    <a:latin typeface="Century Gothic"/>
                    <a:ea typeface="Century Gothic"/>
                    <a:cs typeface="Century Gothic"/>
                    <a:sym typeface="Century Gothic"/>
                  </a:rPr>
                  <a:t>KNOWLEDGE             INTEGRITY            IMPACT</a:t>
                </a:r>
                <a:endParaRPr/>
              </a:p>
            </p:txBody>
          </p:sp>
          <p:sp>
            <p:nvSpPr>
              <p:cNvPr id="277" name="Google Shape;277;p57"/>
              <p:cNvSpPr/>
              <p:nvPr/>
            </p:nvSpPr>
            <p:spPr>
              <a:xfrm>
                <a:off x="8609870"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78" name="Google Shape;278;p57"/>
              <p:cNvSpPr/>
              <p:nvPr/>
            </p:nvSpPr>
            <p:spPr>
              <a:xfrm>
                <a:off x="9748239"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79" name="Google Shape;279;p57"/>
              <p:cNvSpPr/>
              <p:nvPr/>
            </p:nvSpPr>
            <p:spPr>
              <a:xfrm>
                <a:off x="10668414"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grpSp>
      <p:sp>
        <p:nvSpPr>
          <p:cNvPr id="280" name="Google Shape;280;p57"/>
          <p:cNvSpPr txBox="1"/>
          <p:nvPr>
            <p:ph idx="2" type="body"/>
          </p:nvPr>
        </p:nvSpPr>
        <p:spPr>
          <a:xfrm>
            <a:off x="6441956" y="1566272"/>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57"/>
          <p:cNvSpPr/>
          <p:nvPr/>
        </p:nvSpPr>
        <p:spPr>
          <a:xfrm>
            <a:off x="10117078" y="149580"/>
            <a:ext cx="2073156" cy="7736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showMasterSp="0">
  <p:cSld name="Title and Vertical Text">
    <p:spTree>
      <p:nvGrpSpPr>
        <p:cNvPr id="282" name="Shape 282"/>
        <p:cNvGrpSpPr/>
        <p:nvPr/>
      </p:nvGrpSpPr>
      <p:grpSpPr>
        <a:xfrm>
          <a:off x="0" y="0"/>
          <a:ext cx="0" cy="0"/>
          <a:chOff x="0" y="0"/>
          <a:chExt cx="0" cy="0"/>
        </a:xfrm>
      </p:grpSpPr>
      <p:sp>
        <p:nvSpPr>
          <p:cNvPr id="283" name="Google Shape;283;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 name="Google Shape;284;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grpSp>
        <p:nvGrpSpPr>
          <p:cNvPr id="286" name="Google Shape;286;p58"/>
          <p:cNvGrpSpPr/>
          <p:nvPr/>
        </p:nvGrpSpPr>
        <p:grpSpPr>
          <a:xfrm>
            <a:off x="1505874" y="1478705"/>
            <a:ext cx="9144477" cy="77100"/>
            <a:chOff x="1457173" y="851529"/>
            <a:chExt cx="9144477" cy="77100"/>
          </a:xfrm>
        </p:grpSpPr>
        <p:sp>
          <p:nvSpPr>
            <p:cNvPr id="287" name="Google Shape;287;p58"/>
            <p:cNvSpPr/>
            <p:nvPr/>
          </p:nvSpPr>
          <p:spPr>
            <a:xfrm>
              <a:off x="7180456" y="851529"/>
              <a:ext cx="17103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sp>
          <p:nvSpPr>
            <p:cNvPr id="288" name="Google Shape;288;p58"/>
            <p:cNvSpPr/>
            <p:nvPr/>
          </p:nvSpPr>
          <p:spPr>
            <a:xfrm>
              <a:off x="8891350" y="851529"/>
              <a:ext cx="1710300" cy="77100"/>
            </a:xfrm>
            <a:prstGeom prst="rect">
              <a:avLst/>
            </a:prstGeom>
            <a:solidFill>
              <a:srgbClr val="650506"/>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sp>
          <p:nvSpPr>
            <p:cNvPr id="289" name="Google Shape;289;p58"/>
            <p:cNvSpPr/>
            <p:nvPr/>
          </p:nvSpPr>
          <p:spPr>
            <a:xfrm>
              <a:off x="1457173" y="851529"/>
              <a:ext cx="17103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sp>
          <p:nvSpPr>
            <p:cNvPr id="290" name="Google Shape;290;p58"/>
            <p:cNvSpPr/>
            <p:nvPr/>
          </p:nvSpPr>
          <p:spPr>
            <a:xfrm>
              <a:off x="3167598" y="851529"/>
              <a:ext cx="17103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grpSp>
      <p:sp>
        <p:nvSpPr>
          <p:cNvPr id="291" name="Google Shape;291;p58"/>
          <p:cNvSpPr/>
          <p:nvPr/>
        </p:nvSpPr>
        <p:spPr>
          <a:xfrm>
            <a:off x="-39753" y="6303003"/>
            <a:ext cx="12235732" cy="724011"/>
          </a:xfrm>
          <a:prstGeom prst="rect">
            <a:avLst/>
          </a:prstGeom>
          <a:solidFill>
            <a:srgbClr val="0A688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92" name="Google Shape;292;p58"/>
          <p:cNvGrpSpPr/>
          <p:nvPr/>
        </p:nvGrpSpPr>
        <p:grpSpPr>
          <a:xfrm>
            <a:off x="679568" y="6365200"/>
            <a:ext cx="10820163" cy="487908"/>
            <a:chOff x="528814" y="6238068"/>
            <a:chExt cx="10820163" cy="487908"/>
          </a:xfrm>
        </p:grpSpPr>
        <p:pic>
          <p:nvPicPr>
            <p:cNvPr id="293" name="Google Shape;293;p58"/>
            <p:cNvPicPr preferRelativeResize="0"/>
            <p:nvPr/>
          </p:nvPicPr>
          <p:blipFill rotWithShape="1">
            <a:blip r:embed="rId2">
              <a:alphaModFix/>
            </a:blip>
            <a:srcRect b="0" l="0" r="0" t="0"/>
            <a:stretch/>
          </p:blipFill>
          <p:spPr>
            <a:xfrm>
              <a:off x="528814" y="6238068"/>
              <a:ext cx="1925885" cy="487908"/>
            </a:xfrm>
            <a:prstGeom prst="rect">
              <a:avLst/>
            </a:prstGeom>
            <a:noFill/>
            <a:ln>
              <a:noFill/>
            </a:ln>
          </p:spPr>
        </p:pic>
        <p:cxnSp>
          <p:nvCxnSpPr>
            <p:cNvPr id="294" name="Google Shape;294;p58"/>
            <p:cNvCxnSpPr/>
            <p:nvPr/>
          </p:nvCxnSpPr>
          <p:spPr>
            <a:xfrm>
              <a:off x="901337" y="6598143"/>
              <a:ext cx="10371909" cy="0"/>
            </a:xfrm>
            <a:prstGeom prst="straightConnector1">
              <a:avLst/>
            </a:prstGeom>
            <a:noFill/>
            <a:ln cap="flat" cmpd="sng" w="9525">
              <a:solidFill>
                <a:schemeClr val="lt1"/>
              </a:solidFill>
              <a:prstDash val="solid"/>
              <a:miter lim="800000"/>
              <a:headEnd len="sm" w="sm" type="none"/>
              <a:tailEnd len="sm" w="sm" type="none"/>
            </a:ln>
          </p:spPr>
        </p:cxnSp>
        <p:grpSp>
          <p:nvGrpSpPr>
            <p:cNvPr id="295" name="Google Shape;295;p58"/>
            <p:cNvGrpSpPr/>
            <p:nvPr/>
          </p:nvGrpSpPr>
          <p:grpSpPr>
            <a:xfrm>
              <a:off x="7802880" y="6286832"/>
              <a:ext cx="3546097" cy="230832"/>
              <a:chOff x="7802880" y="6286832"/>
              <a:chExt cx="3546097" cy="230832"/>
            </a:xfrm>
          </p:grpSpPr>
          <p:sp>
            <p:nvSpPr>
              <p:cNvPr id="296" name="Google Shape;296;p58"/>
              <p:cNvSpPr txBox="1"/>
              <p:nvPr/>
            </p:nvSpPr>
            <p:spPr>
              <a:xfrm>
                <a:off x="7802880" y="6286832"/>
                <a:ext cx="3546097" cy="2308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900">
                    <a:solidFill>
                      <a:schemeClr val="lt1"/>
                    </a:solidFill>
                    <a:latin typeface="Century Gothic"/>
                    <a:ea typeface="Century Gothic"/>
                    <a:cs typeface="Century Gothic"/>
                    <a:sym typeface="Century Gothic"/>
                  </a:rPr>
                  <a:t>KNOWLEDGE             INTEGRITY            IMPACT</a:t>
                </a:r>
                <a:endParaRPr/>
              </a:p>
            </p:txBody>
          </p:sp>
          <p:sp>
            <p:nvSpPr>
              <p:cNvPr id="297" name="Google Shape;297;p58"/>
              <p:cNvSpPr/>
              <p:nvPr/>
            </p:nvSpPr>
            <p:spPr>
              <a:xfrm>
                <a:off x="8609870"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98" name="Google Shape;298;p58"/>
              <p:cNvSpPr/>
              <p:nvPr/>
            </p:nvSpPr>
            <p:spPr>
              <a:xfrm>
                <a:off x="9748239"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99" name="Google Shape;299;p58"/>
              <p:cNvSpPr/>
              <p:nvPr/>
            </p:nvSpPr>
            <p:spPr>
              <a:xfrm>
                <a:off x="10668414"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grpSp>
      <p:sp>
        <p:nvSpPr>
          <p:cNvPr id="300" name="Google Shape;300;p58"/>
          <p:cNvSpPr txBox="1"/>
          <p:nvPr/>
        </p:nvSpPr>
        <p:spPr>
          <a:xfrm>
            <a:off x="5378631" y="1165756"/>
            <a:ext cx="1398494" cy="22159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3800">
                <a:solidFill>
                  <a:srgbClr val="0A688D"/>
                </a:solidFill>
                <a:latin typeface="Century Gothic"/>
                <a:ea typeface="Century Gothic"/>
                <a:cs typeface="Century Gothic"/>
                <a:sym typeface="Century Gothic"/>
              </a:rPr>
              <a:t>“</a:t>
            </a:r>
            <a:endParaRPr b="1" sz="23900">
              <a:solidFill>
                <a:srgbClr val="0A688D"/>
              </a:solidFill>
              <a:latin typeface="Century Gothic"/>
              <a:ea typeface="Century Gothic"/>
              <a:cs typeface="Century Gothic"/>
              <a:sym typeface="Century Gothic"/>
            </a:endParaRPr>
          </a:p>
        </p:txBody>
      </p:sp>
      <p:sp>
        <p:nvSpPr>
          <p:cNvPr id="301" name="Google Shape;301;p58"/>
          <p:cNvSpPr txBox="1"/>
          <p:nvPr/>
        </p:nvSpPr>
        <p:spPr>
          <a:xfrm>
            <a:off x="5378631" y="4469044"/>
            <a:ext cx="1398494" cy="22159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3800">
                <a:solidFill>
                  <a:srgbClr val="0A688D"/>
                </a:solidFill>
                <a:latin typeface="Century Gothic"/>
                <a:ea typeface="Century Gothic"/>
                <a:cs typeface="Century Gothic"/>
                <a:sym typeface="Century Gothic"/>
              </a:rPr>
              <a:t>“</a:t>
            </a:r>
            <a:endParaRPr b="1" sz="23900">
              <a:solidFill>
                <a:srgbClr val="0A688D"/>
              </a:solidFill>
              <a:latin typeface="Century Gothic"/>
              <a:ea typeface="Century Gothic"/>
              <a:cs typeface="Century Gothic"/>
              <a:sym typeface="Century Gothic"/>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302" name="Shape 302"/>
        <p:cNvGrpSpPr/>
        <p:nvPr/>
      </p:nvGrpSpPr>
      <p:grpSpPr>
        <a:xfrm>
          <a:off x="0" y="0"/>
          <a:ext cx="0" cy="0"/>
          <a:chOff x="0" y="0"/>
          <a:chExt cx="0" cy="0"/>
        </a:xfrm>
      </p:grpSpPr>
      <p:sp>
        <p:nvSpPr>
          <p:cNvPr id="303" name="Google Shape;303;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4" name="Google Shape;304;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5" name="Google Shape;305;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grpSp>
        <p:nvGrpSpPr>
          <p:cNvPr id="306" name="Google Shape;306;p64"/>
          <p:cNvGrpSpPr/>
          <p:nvPr/>
        </p:nvGrpSpPr>
        <p:grpSpPr>
          <a:xfrm>
            <a:off x="1505874" y="802630"/>
            <a:ext cx="9144477" cy="77100"/>
            <a:chOff x="1457173" y="851529"/>
            <a:chExt cx="9144477" cy="77100"/>
          </a:xfrm>
        </p:grpSpPr>
        <p:sp>
          <p:nvSpPr>
            <p:cNvPr id="307" name="Google Shape;307;p64"/>
            <p:cNvSpPr/>
            <p:nvPr/>
          </p:nvSpPr>
          <p:spPr>
            <a:xfrm>
              <a:off x="7180456" y="851529"/>
              <a:ext cx="17103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sp>
          <p:nvSpPr>
            <p:cNvPr id="308" name="Google Shape;308;p64"/>
            <p:cNvSpPr/>
            <p:nvPr/>
          </p:nvSpPr>
          <p:spPr>
            <a:xfrm>
              <a:off x="8891350" y="851529"/>
              <a:ext cx="1710300" cy="77100"/>
            </a:xfrm>
            <a:prstGeom prst="rect">
              <a:avLst/>
            </a:prstGeom>
            <a:solidFill>
              <a:srgbClr val="650506"/>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sp>
          <p:nvSpPr>
            <p:cNvPr id="309" name="Google Shape;309;p64"/>
            <p:cNvSpPr/>
            <p:nvPr/>
          </p:nvSpPr>
          <p:spPr>
            <a:xfrm>
              <a:off x="1457173" y="851529"/>
              <a:ext cx="17103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sp>
          <p:nvSpPr>
            <p:cNvPr id="310" name="Google Shape;310;p64"/>
            <p:cNvSpPr/>
            <p:nvPr/>
          </p:nvSpPr>
          <p:spPr>
            <a:xfrm>
              <a:off x="3167598" y="851529"/>
              <a:ext cx="17103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grpSp>
      <p:sp>
        <p:nvSpPr>
          <p:cNvPr id="311" name="Google Shape;311;p64"/>
          <p:cNvSpPr/>
          <p:nvPr/>
        </p:nvSpPr>
        <p:spPr>
          <a:xfrm>
            <a:off x="-1" y="6303003"/>
            <a:ext cx="12195979" cy="554997"/>
          </a:xfrm>
          <a:prstGeom prst="rect">
            <a:avLst/>
          </a:prstGeom>
          <a:solidFill>
            <a:srgbClr val="0A688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312" name="Google Shape;312;p64"/>
          <p:cNvGrpSpPr/>
          <p:nvPr/>
        </p:nvGrpSpPr>
        <p:grpSpPr>
          <a:xfrm>
            <a:off x="679568" y="6365200"/>
            <a:ext cx="10820163" cy="487908"/>
            <a:chOff x="528814" y="6238068"/>
            <a:chExt cx="10820163" cy="487908"/>
          </a:xfrm>
        </p:grpSpPr>
        <p:pic>
          <p:nvPicPr>
            <p:cNvPr id="313" name="Google Shape;313;p64"/>
            <p:cNvPicPr preferRelativeResize="0"/>
            <p:nvPr/>
          </p:nvPicPr>
          <p:blipFill rotWithShape="1">
            <a:blip r:embed="rId2">
              <a:alphaModFix/>
            </a:blip>
            <a:srcRect b="0" l="0" r="0" t="0"/>
            <a:stretch/>
          </p:blipFill>
          <p:spPr>
            <a:xfrm>
              <a:off x="528814" y="6238068"/>
              <a:ext cx="1925885" cy="487908"/>
            </a:xfrm>
            <a:prstGeom prst="rect">
              <a:avLst/>
            </a:prstGeom>
            <a:noFill/>
            <a:ln>
              <a:noFill/>
            </a:ln>
          </p:spPr>
        </p:pic>
        <p:cxnSp>
          <p:nvCxnSpPr>
            <p:cNvPr id="314" name="Google Shape;314;p64"/>
            <p:cNvCxnSpPr/>
            <p:nvPr/>
          </p:nvCxnSpPr>
          <p:spPr>
            <a:xfrm>
              <a:off x="901337" y="6598143"/>
              <a:ext cx="10371909" cy="0"/>
            </a:xfrm>
            <a:prstGeom prst="straightConnector1">
              <a:avLst/>
            </a:prstGeom>
            <a:noFill/>
            <a:ln cap="flat" cmpd="sng" w="9525">
              <a:solidFill>
                <a:schemeClr val="lt1"/>
              </a:solidFill>
              <a:prstDash val="solid"/>
              <a:miter lim="800000"/>
              <a:headEnd len="sm" w="sm" type="none"/>
              <a:tailEnd len="sm" w="sm" type="none"/>
            </a:ln>
          </p:spPr>
        </p:cxnSp>
        <p:grpSp>
          <p:nvGrpSpPr>
            <p:cNvPr id="315" name="Google Shape;315;p64"/>
            <p:cNvGrpSpPr/>
            <p:nvPr/>
          </p:nvGrpSpPr>
          <p:grpSpPr>
            <a:xfrm>
              <a:off x="7802880" y="6286832"/>
              <a:ext cx="3546097" cy="230832"/>
              <a:chOff x="7802880" y="6286832"/>
              <a:chExt cx="3546097" cy="230832"/>
            </a:xfrm>
          </p:grpSpPr>
          <p:sp>
            <p:nvSpPr>
              <p:cNvPr id="316" name="Google Shape;316;p64"/>
              <p:cNvSpPr txBox="1"/>
              <p:nvPr/>
            </p:nvSpPr>
            <p:spPr>
              <a:xfrm>
                <a:off x="7802880" y="6286832"/>
                <a:ext cx="3546097" cy="2308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900">
                    <a:solidFill>
                      <a:schemeClr val="lt1"/>
                    </a:solidFill>
                    <a:latin typeface="Century Gothic"/>
                    <a:ea typeface="Century Gothic"/>
                    <a:cs typeface="Century Gothic"/>
                    <a:sym typeface="Century Gothic"/>
                  </a:rPr>
                  <a:t>KNOWLEDGE             INTEGRITY            IMPACT</a:t>
                </a:r>
                <a:endParaRPr/>
              </a:p>
            </p:txBody>
          </p:sp>
          <p:sp>
            <p:nvSpPr>
              <p:cNvPr id="317" name="Google Shape;317;p64"/>
              <p:cNvSpPr/>
              <p:nvPr/>
            </p:nvSpPr>
            <p:spPr>
              <a:xfrm>
                <a:off x="8609870"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18" name="Google Shape;318;p64"/>
              <p:cNvSpPr/>
              <p:nvPr/>
            </p:nvSpPr>
            <p:spPr>
              <a:xfrm>
                <a:off x="9748239"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19" name="Google Shape;319;p64"/>
              <p:cNvSpPr/>
              <p:nvPr/>
            </p:nvSpPr>
            <p:spPr>
              <a:xfrm>
                <a:off x="10668414"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grpSp>
      <p:pic>
        <p:nvPicPr>
          <p:cNvPr id="320" name="Google Shape;320;p64"/>
          <p:cNvPicPr preferRelativeResize="0"/>
          <p:nvPr/>
        </p:nvPicPr>
        <p:blipFill rotWithShape="1">
          <a:blip r:embed="rId3">
            <a:alphaModFix/>
          </a:blip>
          <a:srcRect b="0" l="0" r="0" t="0"/>
          <a:stretch/>
        </p:blipFill>
        <p:spPr>
          <a:xfrm>
            <a:off x="3866177" y="-2847804"/>
            <a:ext cx="4423402" cy="4423402"/>
          </a:xfrm>
          <a:prstGeom prst="rect">
            <a:avLst/>
          </a:prstGeom>
          <a:blipFill rotWithShape="1">
            <a:blip r:embed="rId4">
              <a:alphaModFix amt="0"/>
            </a:blip>
            <a:stretch>
              <a:fillRect b="0" l="0" r="0" t="0"/>
            </a:stretch>
          </a:blipFill>
          <a:ln>
            <a:noFill/>
          </a:ln>
        </p:spPr>
      </p:pic>
      <p:sp>
        <p:nvSpPr>
          <p:cNvPr id="321" name="Google Shape;321;p64"/>
          <p:cNvSpPr/>
          <p:nvPr/>
        </p:nvSpPr>
        <p:spPr>
          <a:xfrm>
            <a:off x="0" y="-2537827"/>
            <a:ext cx="12195978" cy="2537827"/>
          </a:xfrm>
          <a:prstGeom prst="rect">
            <a:avLst/>
          </a:prstGeom>
          <a:solidFill>
            <a:srgbClr val="E6E6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322" name="Shape 322"/>
        <p:cNvGrpSpPr/>
        <p:nvPr/>
      </p:nvGrpSpPr>
      <p:grpSpPr>
        <a:xfrm>
          <a:off x="0" y="0"/>
          <a:ext cx="0" cy="0"/>
          <a:chOff x="0" y="0"/>
          <a:chExt cx="0" cy="0"/>
        </a:xfrm>
      </p:grpSpPr>
      <p:sp>
        <p:nvSpPr>
          <p:cNvPr id="323" name="Google Shape;323;p65"/>
          <p:cNvSpPr txBox="1"/>
          <p:nvPr>
            <p:ph idx="1" type="body"/>
          </p:nvPr>
        </p:nvSpPr>
        <p:spPr>
          <a:xfrm>
            <a:off x="831850" y="1687595"/>
            <a:ext cx="10515600" cy="440205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4" name="Google Shape;324;p65"/>
          <p:cNvSpPr/>
          <p:nvPr/>
        </p:nvSpPr>
        <p:spPr>
          <a:xfrm>
            <a:off x="-39753" y="6303003"/>
            <a:ext cx="12235732" cy="724011"/>
          </a:xfrm>
          <a:prstGeom prst="rect">
            <a:avLst/>
          </a:prstGeom>
          <a:solidFill>
            <a:srgbClr val="0A688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325" name="Google Shape;325;p65"/>
          <p:cNvGrpSpPr/>
          <p:nvPr/>
        </p:nvGrpSpPr>
        <p:grpSpPr>
          <a:xfrm>
            <a:off x="679568" y="6365200"/>
            <a:ext cx="10820163" cy="487908"/>
            <a:chOff x="528814" y="6238068"/>
            <a:chExt cx="10820163" cy="487908"/>
          </a:xfrm>
        </p:grpSpPr>
        <p:pic>
          <p:nvPicPr>
            <p:cNvPr id="326" name="Google Shape;326;p65"/>
            <p:cNvPicPr preferRelativeResize="0"/>
            <p:nvPr/>
          </p:nvPicPr>
          <p:blipFill rotWithShape="1">
            <a:blip r:embed="rId2">
              <a:alphaModFix/>
            </a:blip>
            <a:srcRect b="0" l="0" r="0" t="0"/>
            <a:stretch/>
          </p:blipFill>
          <p:spPr>
            <a:xfrm>
              <a:off x="528814" y="6238068"/>
              <a:ext cx="1925885" cy="487908"/>
            </a:xfrm>
            <a:prstGeom prst="rect">
              <a:avLst/>
            </a:prstGeom>
            <a:noFill/>
            <a:ln>
              <a:noFill/>
            </a:ln>
          </p:spPr>
        </p:pic>
        <p:cxnSp>
          <p:nvCxnSpPr>
            <p:cNvPr id="327" name="Google Shape;327;p65"/>
            <p:cNvCxnSpPr/>
            <p:nvPr/>
          </p:nvCxnSpPr>
          <p:spPr>
            <a:xfrm>
              <a:off x="901337" y="6598143"/>
              <a:ext cx="10371909" cy="0"/>
            </a:xfrm>
            <a:prstGeom prst="straightConnector1">
              <a:avLst/>
            </a:prstGeom>
            <a:noFill/>
            <a:ln cap="flat" cmpd="sng" w="9525">
              <a:solidFill>
                <a:schemeClr val="lt1"/>
              </a:solidFill>
              <a:prstDash val="solid"/>
              <a:miter lim="800000"/>
              <a:headEnd len="sm" w="sm" type="none"/>
              <a:tailEnd len="sm" w="sm" type="none"/>
            </a:ln>
          </p:spPr>
        </p:cxnSp>
        <p:grpSp>
          <p:nvGrpSpPr>
            <p:cNvPr id="328" name="Google Shape;328;p65"/>
            <p:cNvGrpSpPr/>
            <p:nvPr/>
          </p:nvGrpSpPr>
          <p:grpSpPr>
            <a:xfrm>
              <a:off x="7802880" y="6286832"/>
              <a:ext cx="3546097" cy="230832"/>
              <a:chOff x="7802880" y="6286832"/>
              <a:chExt cx="3546097" cy="230832"/>
            </a:xfrm>
          </p:grpSpPr>
          <p:sp>
            <p:nvSpPr>
              <p:cNvPr id="329" name="Google Shape;329;p65"/>
              <p:cNvSpPr txBox="1"/>
              <p:nvPr/>
            </p:nvSpPr>
            <p:spPr>
              <a:xfrm>
                <a:off x="7802880" y="6286832"/>
                <a:ext cx="3546097" cy="2308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900">
                    <a:solidFill>
                      <a:schemeClr val="lt1"/>
                    </a:solidFill>
                    <a:latin typeface="Century Gothic"/>
                    <a:ea typeface="Century Gothic"/>
                    <a:cs typeface="Century Gothic"/>
                    <a:sym typeface="Century Gothic"/>
                  </a:rPr>
                  <a:t>KNOWLEDGE             INTEGRITY            IMPACT</a:t>
                </a:r>
                <a:endParaRPr/>
              </a:p>
            </p:txBody>
          </p:sp>
          <p:sp>
            <p:nvSpPr>
              <p:cNvPr id="330" name="Google Shape;330;p65"/>
              <p:cNvSpPr/>
              <p:nvPr/>
            </p:nvSpPr>
            <p:spPr>
              <a:xfrm>
                <a:off x="8609870"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31" name="Google Shape;331;p65"/>
              <p:cNvSpPr/>
              <p:nvPr/>
            </p:nvSpPr>
            <p:spPr>
              <a:xfrm>
                <a:off x="9748239"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32" name="Google Shape;332;p65"/>
              <p:cNvSpPr/>
              <p:nvPr/>
            </p:nvSpPr>
            <p:spPr>
              <a:xfrm>
                <a:off x="10668414" y="6345642"/>
                <a:ext cx="111034" cy="113212"/>
              </a:xfrm>
              <a:prstGeom prst="rect">
                <a:avLst/>
              </a:prstGeom>
              <a:solidFill>
                <a:schemeClr val="accent1"/>
              </a:solidFill>
              <a:ln cap="flat" cmpd="sng" w="12700">
                <a:solidFill>
                  <a:srgbClr val="2D8AA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grpSp>
      <p:grpSp>
        <p:nvGrpSpPr>
          <p:cNvPr id="333" name="Google Shape;333;p65"/>
          <p:cNvGrpSpPr/>
          <p:nvPr/>
        </p:nvGrpSpPr>
        <p:grpSpPr>
          <a:xfrm>
            <a:off x="0" y="149580"/>
            <a:ext cx="12414000" cy="77361"/>
            <a:chOff x="0" y="149580"/>
            <a:chExt cx="12414000" cy="77361"/>
          </a:xfrm>
        </p:grpSpPr>
        <p:sp>
          <p:nvSpPr>
            <p:cNvPr id="334" name="Google Shape;334;p65"/>
            <p:cNvSpPr/>
            <p:nvPr/>
          </p:nvSpPr>
          <p:spPr>
            <a:xfrm>
              <a:off x="0" y="149580"/>
              <a:ext cx="4076822" cy="77361"/>
            </a:xfrm>
            <a:prstGeom prst="rect">
              <a:avLst/>
            </a:prstGeom>
            <a:solidFill>
              <a:srgbClr val="0F9C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35" name="Google Shape;335;p65"/>
            <p:cNvSpPr/>
            <p:nvPr/>
          </p:nvSpPr>
          <p:spPr>
            <a:xfrm>
              <a:off x="4166144" y="149580"/>
              <a:ext cx="4076822" cy="77361"/>
            </a:xfrm>
            <a:prstGeom prst="rect">
              <a:avLst/>
            </a:prstGeom>
            <a:solidFill>
              <a:srgbClr val="0F9C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36" name="Google Shape;336;p65"/>
            <p:cNvSpPr/>
            <p:nvPr/>
          </p:nvSpPr>
          <p:spPr>
            <a:xfrm>
              <a:off x="8337178" y="149580"/>
              <a:ext cx="4076822" cy="77361"/>
            </a:xfrm>
            <a:prstGeom prst="rect">
              <a:avLst/>
            </a:prstGeom>
            <a:solidFill>
              <a:srgbClr val="0F9C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sp>
        <p:nvSpPr>
          <p:cNvPr id="337" name="Google Shape;337;p65"/>
          <p:cNvSpPr/>
          <p:nvPr/>
        </p:nvSpPr>
        <p:spPr>
          <a:xfrm>
            <a:off x="-39753" y="270922"/>
            <a:ext cx="12235732" cy="1056597"/>
          </a:xfrm>
          <a:prstGeom prst="rect">
            <a:avLst/>
          </a:prstGeom>
          <a:solidFill>
            <a:srgbClr val="0A688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38" name="Google Shape;338;p65"/>
          <p:cNvSpPr txBox="1"/>
          <p:nvPr>
            <p:ph type="title"/>
          </p:nvPr>
        </p:nvSpPr>
        <p:spPr>
          <a:xfrm>
            <a:off x="837317" y="400967"/>
            <a:ext cx="10515600" cy="75483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000"/>
              <a:buFont typeface="Century Gothic"/>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39" name="Shape 339"/>
        <p:cNvGrpSpPr/>
        <p:nvPr/>
      </p:nvGrpSpPr>
      <p:grpSpPr>
        <a:xfrm>
          <a:off x="0" y="0"/>
          <a:ext cx="0" cy="0"/>
          <a:chOff x="0" y="0"/>
          <a:chExt cx="0" cy="0"/>
        </a:xfrm>
      </p:grpSpPr>
      <p:sp>
        <p:nvSpPr>
          <p:cNvPr id="340" name="Google Shape;340;p78"/>
          <p:cNvSpPr/>
          <p:nvPr/>
        </p:nvSpPr>
        <p:spPr>
          <a:xfrm>
            <a:off x="-39753" y="-51683"/>
            <a:ext cx="12235732" cy="6909683"/>
          </a:xfrm>
          <a:prstGeom prst="rect">
            <a:avLst/>
          </a:prstGeom>
          <a:solidFill>
            <a:srgbClr val="0A688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41" name="Google Shape;341;p78"/>
          <p:cNvSpPr/>
          <p:nvPr/>
        </p:nvSpPr>
        <p:spPr>
          <a:xfrm>
            <a:off x="7180729" y="269109"/>
            <a:ext cx="6320118" cy="6333565"/>
          </a:xfrm>
          <a:prstGeom prst="rect">
            <a:avLst/>
          </a:prstGeom>
          <a:blipFill rotWithShape="1">
            <a:blip r:embed="rId2">
              <a:alphaModFix amt="67000"/>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42" name="Google Shape;34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3" name="Google Shape;34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4" name="Google Shape;34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345" name="Google Shape;345;p78"/>
          <p:cNvPicPr preferRelativeResize="0"/>
          <p:nvPr/>
        </p:nvPicPr>
        <p:blipFill rotWithShape="1">
          <a:blip r:embed="rId3">
            <a:alphaModFix/>
          </a:blip>
          <a:srcRect b="0" l="0" r="0" t="0"/>
          <a:stretch/>
        </p:blipFill>
        <p:spPr>
          <a:xfrm>
            <a:off x="440890" y="483244"/>
            <a:ext cx="2684166" cy="680012"/>
          </a:xfrm>
          <a:prstGeom prst="rect">
            <a:avLst/>
          </a:prstGeom>
          <a:noFill/>
          <a:ln>
            <a:noFill/>
          </a:ln>
        </p:spPr>
      </p:pic>
    </p:spTree>
  </p:cSld>
  <p:clrMapOvr>
    <a:masterClrMapping/>
  </p:clrMapOvr>
  <p:extLst>
    <p:ext uri="{DCECCB84-F9BA-43D5-87BE-67443E8EF086}">
      <p15:sldGuideLst>
        <p15:guide id="1" orient="horz" pos="4176">
          <p15:clr>
            <a:srgbClr val="FBAE40"/>
          </p15:clr>
        </p15:guide>
        <p15:guide id="2" pos="144">
          <p15:clr>
            <a:srgbClr val="FBAE40"/>
          </p15:clr>
        </p15:guide>
        <p15:guide id="3" pos="7536">
          <p15:clr>
            <a:srgbClr val="FBAE40"/>
          </p15:clr>
        </p15:guide>
        <p15:guide id="4" orient="horz" pos="144">
          <p15:clr>
            <a:srgbClr val="FBAE40"/>
          </p15:clr>
        </p15:guide>
        <p15:guide id="5" orient="horz" pos="576">
          <p15:clr>
            <a:srgbClr val="FBAE40"/>
          </p15:clr>
        </p15:guide>
        <p15:guide id="6" pos="33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p:cSld name="Content with Caption">
    <p:spTree>
      <p:nvGrpSpPr>
        <p:cNvPr id="346" name="Shape 346"/>
        <p:cNvGrpSpPr/>
        <p:nvPr/>
      </p:nvGrpSpPr>
      <p:grpSpPr>
        <a:xfrm>
          <a:off x="0" y="0"/>
          <a:ext cx="0" cy="0"/>
          <a:chOff x="0" y="0"/>
          <a:chExt cx="0" cy="0"/>
        </a:xfrm>
      </p:grpSpPr>
      <p:sp>
        <p:nvSpPr>
          <p:cNvPr id="347" name="Google Shape;347;p79"/>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48" name="Google Shape;348;p79"/>
          <p:cNvSpPr/>
          <p:nvPr/>
        </p:nvSpPr>
        <p:spPr>
          <a:xfrm>
            <a:off x="1897257" y="6701970"/>
            <a:ext cx="7535243"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49" name="Google Shape;349;p79"/>
          <p:cNvSpPr/>
          <p:nvPr/>
        </p:nvSpPr>
        <p:spPr>
          <a:xfrm>
            <a:off x="9432500" y="6701970"/>
            <a:ext cx="1413164"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50" name="Google Shape;350;p79"/>
          <p:cNvSpPr/>
          <p:nvPr/>
        </p:nvSpPr>
        <p:spPr>
          <a:xfrm>
            <a:off x="10845664"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51" name="Google Shape;351;p79"/>
          <p:cNvSpPr/>
          <p:nvPr>
            <p:ph idx="2" type="pic"/>
          </p:nvPr>
        </p:nvSpPr>
        <p:spPr>
          <a:xfrm>
            <a:off x="6038952" y="0"/>
            <a:ext cx="6153048" cy="6701969"/>
          </a:xfrm>
          <a:prstGeom prst="rect">
            <a:avLst/>
          </a:prstGeom>
          <a:noFill/>
          <a:ln>
            <a:noFill/>
          </a:ln>
        </p:spPr>
      </p:sp>
      <p:sp>
        <p:nvSpPr>
          <p:cNvPr id="352" name="Google Shape;352;p79"/>
          <p:cNvSpPr txBox="1"/>
          <p:nvPr>
            <p:ph idx="1" type="body"/>
          </p:nvPr>
        </p:nvSpPr>
        <p:spPr>
          <a:xfrm>
            <a:off x="839788" y="1445190"/>
            <a:ext cx="4472344"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p:cSld name="Picture with Caption">
    <p:spTree>
      <p:nvGrpSpPr>
        <p:cNvPr id="353" name="Shape 353"/>
        <p:cNvGrpSpPr/>
        <p:nvPr/>
      </p:nvGrpSpPr>
      <p:grpSpPr>
        <a:xfrm>
          <a:off x="0" y="0"/>
          <a:ext cx="0" cy="0"/>
          <a:chOff x="0" y="0"/>
          <a:chExt cx="0" cy="0"/>
        </a:xfrm>
      </p:grpSpPr>
      <p:sp>
        <p:nvSpPr>
          <p:cNvPr id="354" name="Google Shape;354;p80"/>
          <p:cNvSpPr/>
          <p:nvPr/>
        </p:nvSpPr>
        <p:spPr>
          <a:xfrm>
            <a:off x="-1" y="-1"/>
            <a:ext cx="12195979" cy="5111931"/>
          </a:xfrm>
          <a:prstGeom prst="rect">
            <a:avLst/>
          </a:prstGeom>
          <a:solidFill>
            <a:srgbClr val="0E8CB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355" name="Google Shape;355;p80"/>
          <p:cNvGrpSpPr/>
          <p:nvPr/>
        </p:nvGrpSpPr>
        <p:grpSpPr>
          <a:xfrm>
            <a:off x="0" y="4958297"/>
            <a:ext cx="12195979" cy="153634"/>
            <a:chOff x="0" y="6701970"/>
            <a:chExt cx="12918820" cy="153590"/>
          </a:xfrm>
        </p:grpSpPr>
        <p:sp>
          <p:nvSpPr>
            <p:cNvPr id="356" name="Google Shape;356;p80"/>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57" name="Google Shape;357;p80"/>
            <p:cNvSpPr/>
            <p:nvPr/>
          </p:nvSpPr>
          <p:spPr>
            <a:xfrm>
              <a:off x="1897257" y="6701970"/>
              <a:ext cx="7535243"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58" name="Google Shape;358;p80"/>
            <p:cNvSpPr/>
            <p:nvPr/>
          </p:nvSpPr>
          <p:spPr>
            <a:xfrm>
              <a:off x="9432500" y="6701970"/>
              <a:ext cx="1413164"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59" name="Google Shape;359;p80"/>
            <p:cNvSpPr/>
            <p:nvPr/>
          </p:nvSpPr>
          <p:spPr>
            <a:xfrm>
              <a:off x="10845664"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pic>
        <p:nvPicPr>
          <p:cNvPr id="360" name="Google Shape;360;p80"/>
          <p:cNvPicPr preferRelativeResize="0"/>
          <p:nvPr/>
        </p:nvPicPr>
        <p:blipFill rotWithShape="1">
          <a:blip r:embed="rId2">
            <a:alphaModFix/>
          </a:blip>
          <a:srcRect b="0" l="0" r="0" t="0"/>
          <a:stretch/>
        </p:blipFill>
        <p:spPr>
          <a:xfrm>
            <a:off x="5663564" y="5569074"/>
            <a:ext cx="856176" cy="856176"/>
          </a:xfrm>
          <a:prstGeom prst="rect">
            <a:avLst/>
          </a:prstGeom>
          <a:blipFill rotWithShape="1">
            <a:blip r:embed="rId3">
              <a:alphaModFix amt="0"/>
            </a:blip>
            <a:stretch>
              <a:fillRect b="0" l="0" r="0" t="0"/>
            </a:stretch>
          </a:blip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p:cSld name="Vertical Title and Text">
    <p:spTree>
      <p:nvGrpSpPr>
        <p:cNvPr id="361" name="Shape 361"/>
        <p:cNvGrpSpPr/>
        <p:nvPr/>
      </p:nvGrpSpPr>
      <p:grpSpPr>
        <a:xfrm>
          <a:off x="0" y="0"/>
          <a:ext cx="0" cy="0"/>
          <a:chOff x="0" y="0"/>
          <a:chExt cx="0" cy="0"/>
        </a:xfrm>
      </p:grpSpPr>
      <p:sp>
        <p:nvSpPr>
          <p:cNvPr id="362" name="Google Shape;362;p81"/>
          <p:cNvSpPr txBox="1"/>
          <p:nvPr>
            <p:ph idx="1" type="body"/>
          </p:nvPr>
        </p:nvSpPr>
        <p:spPr>
          <a:xfrm>
            <a:off x="715954" y="3378881"/>
            <a:ext cx="5181600" cy="317440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3" name="Google Shape;363;p81"/>
          <p:cNvSpPr txBox="1"/>
          <p:nvPr>
            <p:ph idx="2" type="body"/>
          </p:nvPr>
        </p:nvSpPr>
        <p:spPr>
          <a:xfrm>
            <a:off x="6319710" y="3378881"/>
            <a:ext cx="5181600" cy="317440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64" name="Google Shape;364;p81"/>
          <p:cNvGrpSpPr/>
          <p:nvPr/>
        </p:nvGrpSpPr>
        <p:grpSpPr>
          <a:xfrm>
            <a:off x="0" y="6704366"/>
            <a:ext cx="12195979" cy="153634"/>
            <a:chOff x="0" y="6701970"/>
            <a:chExt cx="12918820" cy="153590"/>
          </a:xfrm>
        </p:grpSpPr>
        <p:sp>
          <p:nvSpPr>
            <p:cNvPr id="365" name="Google Shape;365;p81"/>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66" name="Google Shape;366;p81"/>
            <p:cNvSpPr/>
            <p:nvPr/>
          </p:nvSpPr>
          <p:spPr>
            <a:xfrm>
              <a:off x="1897257" y="6701970"/>
              <a:ext cx="7535243"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67" name="Google Shape;367;p81"/>
            <p:cNvSpPr/>
            <p:nvPr/>
          </p:nvSpPr>
          <p:spPr>
            <a:xfrm>
              <a:off x="9432500" y="6701970"/>
              <a:ext cx="1413164"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68" name="Google Shape;368;p81"/>
            <p:cNvSpPr/>
            <p:nvPr/>
          </p:nvSpPr>
          <p:spPr>
            <a:xfrm>
              <a:off x="10845664"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pic>
        <p:nvPicPr>
          <p:cNvPr id="369" name="Google Shape;369;p81"/>
          <p:cNvPicPr preferRelativeResize="0"/>
          <p:nvPr/>
        </p:nvPicPr>
        <p:blipFill rotWithShape="1">
          <a:blip r:embed="rId2">
            <a:alphaModFix/>
          </a:blip>
          <a:srcRect b="0" l="0" r="0" t="0"/>
          <a:stretch/>
        </p:blipFill>
        <p:spPr>
          <a:xfrm>
            <a:off x="238050" y="5979818"/>
            <a:ext cx="722152" cy="722152"/>
          </a:xfrm>
          <a:prstGeom prst="rect">
            <a:avLst/>
          </a:prstGeom>
          <a:blipFill rotWithShape="1">
            <a:blip r:embed="rId3">
              <a:alphaModFix amt="0"/>
            </a:blip>
            <a:stretch>
              <a:fillRect b="0" l="0" r="0" t="0"/>
            </a:stretch>
          </a:blip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Vertical Title and Text" showMasterSp="0">
  <p:cSld name="2_Vertical Title and Text">
    <p:spTree>
      <p:nvGrpSpPr>
        <p:cNvPr id="370" name="Shape 370"/>
        <p:cNvGrpSpPr/>
        <p:nvPr/>
      </p:nvGrpSpPr>
      <p:grpSpPr>
        <a:xfrm>
          <a:off x="0" y="0"/>
          <a:ext cx="0" cy="0"/>
          <a:chOff x="0" y="0"/>
          <a:chExt cx="0" cy="0"/>
        </a:xfrm>
      </p:grpSpPr>
      <p:sp>
        <p:nvSpPr>
          <p:cNvPr id="371" name="Google Shape;371;p82"/>
          <p:cNvSpPr/>
          <p:nvPr/>
        </p:nvSpPr>
        <p:spPr>
          <a:xfrm>
            <a:off x="0" y="0"/>
            <a:ext cx="12192000" cy="670197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372" name="Google Shape;372;p82"/>
          <p:cNvGrpSpPr/>
          <p:nvPr/>
        </p:nvGrpSpPr>
        <p:grpSpPr>
          <a:xfrm>
            <a:off x="0" y="6704366"/>
            <a:ext cx="12195979" cy="153634"/>
            <a:chOff x="0" y="6701970"/>
            <a:chExt cx="12918820" cy="153590"/>
          </a:xfrm>
        </p:grpSpPr>
        <p:sp>
          <p:nvSpPr>
            <p:cNvPr id="373" name="Google Shape;373;p82"/>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74" name="Google Shape;374;p82"/>
            <p:cNvSpPr/>
            <p:nvPr/>
          </p:nvSpPr>
          <p:spPr>
            <a:xfrm>
              <a:off x="1897257" y="6701970"/>
              <a:ext cx="7535243"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75" name="Google Shape;375;p82"/>
            <p:cNvSpPr/>
            <p:nvPr/>
          </p:nvSpPr>
          <p:spPr>
            <a:xfrm>
              <a:off x="9432500" y="6701970"/>
              <a:ext cx="1413164"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76" name="Google Shape;376;p82"/>
            <p:cNvSpPr/>
            <p:nvPr/>
          </p:nvSpPr>
          <p:spPr>
            <a:xfrm>
              <a:off x="10845664"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pic>
        <p:nvPicPr>
          <p:cNvPr id="377" name="Google Shape;377;p82"/>
          <p:cNvPicPr preferRelativeResize="0"/>
          <p:nvPr/>
        </p:nvPicPr>
        <p:blipFill rotWithShape="1">
          <a:blip r:embed="rId2">
            <a:alphaModFix/>
          </a:blip>
          <a:srcRect b="0" l="0" r="0" t="0"/>
          <a:stretch/>
        </p:blipFill>
        <p:spPr>
          <a:xfrm>
            <a:off x="238050" y="5979818"/>
            <a:ext cx="722152" cy="722152"/>
          </a:xfrm>
          <a:prstGeom prst="rect">
            <a:avLst/>
          </a:prstGeom>
          <a:blipFill rotWithShape="1">
            <a:blip r:embed="rId3">
              <a:alphaModFix amt="0"/>
            </a:blip>
            <a:stretch>
              <a:fillRect b="0" l="0" r="0" t="0"/>
            </a:stretch>
          </a:blip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Vertical Title and Text" showMasterSp="0">
  <p:cSld name="1_Vertical Title and Text">
    <p:spTree>
      <p:nvGrpSpPr>
        <p:cNvPr id="378" name="Shape 378"/>
        <p:cNvGrpSpPr/>
        <p:nvPr/>
      </p:nvGrpSpPr>
      <p:grpSpPr>
        <a:xfrm>
          <a:off x="0" y="0"/>
          <a:ext cx="0" cy="0"/>
          <a:chOff x="0" y="0"/>
          <a:chExt cx="0" cy="0"/>
        </a:xfrm>
      </p:grpSpPr>
      <p:sp>
        <p:nvSpPr>
          <p:cNvPr id="379" name="Google Shape;379;p83"/>
          <p:cNvSpPr/>
          <p:nvPr/>
        </p:nvSpPr>
        <p:spPr>
          <a:xfrm>
            <a:off x="0" y="-56710"/>
            <a:ext cx="12192000" cy="6748131"/>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622C08"/>
              </a:solidFill>
              <a:latin typeface="Century Gothic"/>
              <a:ea typeface="Century Gothic"/>
              <a:cs typeface="Century Gothic"/>
              <a:sym typeface="Century Gothic"/>
            </a:endParaRPr>
          </a:p>
        </p:txBody>
      </p:sp>
      <p:sp>
        <p:nvSpPr>
          <p:cNvPr id="380" name="Google Shape;380;p83"/>
          <p:cNvSpPr txBox="1"/>
          <p:nvPr/>
        </p:nvSpPr>
        <p:spPr>
          <a:xfrm>
            <a:off x="1135765" y="2427304"/>
            <a:ext cx="5561100" cy="1159800"/>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chemeClr val="lt1"/>
              </a:buClr>
              <a:buSzPts val="11500"/>
              <a:buFont typeface="Century Gothic"/>
              <a:buNone/>
            </a:pPr>
            <a:r>
              <a:rPr lang="en-US" sz="11500">
                <a:solidFill>
                  <a:schemeClr val="lt1"/>
                </a:solidFill>
                <a:latin typeface="Century Gothic"/>
                <a:ea typeface="Century Gothic"/>
                <a:cs typeface="Century Gothic"/>
                <a:sym typeface="Century Gothic"/>
              </a:rPr>
              <a:t>Thanks!</a:t>
            </a:r>
            <a:endParaRPr/>
          </a:p>
        </p:txBody>
      </p:sp>
      <p:sp>
        <p:nvSpPr>
          <p:cNvPr id="381" name="Google Shape;381;p83"/>
          <p:cNvSpPr txBox="1"/>
          <p:nvPr/>
        </p:nvSpPr>
        <p:spPr>
          <a:xfrm>
            <a:off x="1135765" y="3455423"/>
            <a:ext cx="5561100" cy="7848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600"/>
              </a:spcBef>
              <a:spcAft>
                <a:spcPts val="0"/>
              </a:spcAft>
              <a:buClr>
                <a:schemeClr val="lt1"/>
              </a:buClr>
              <a:buSzPts val="4800"/>
              <a:buFont typeface="Arial"/>
              <a:buNone/>
            </a:pPr>
            <a:r>
              <a:rPr b="1" lang="en-US" sz="4800">
                <a:solidFill>
                  <a:schemeClr val="lt1"/>
                </a:solidFill>
                <a:latin typeface="Century Gothic"/>
                <a:ea typeface="Century Gothic"/>
                <a:cs typeface="Century Gothic"/>
                <a:sym typeface="Century Gothic"/>
              </a:rPr>
              <a:t>Any questions?</a:t>
            </a:r>
            <a:endParaRPr/>
          </a:p>
        </p:txBody>
      </p:sp>
      <p:grpSp>
        <p:nvGrpSpPr>
          <p:cNvPr id="382" name="Google Shape;382;p83"/>
          <p:cNvGrpSpPr/>
          <p:nvPr/>
        </p:nvGrpSpPr>
        <p:grpSpPr>
          <a:xfrm>
            <a:off x="0" y="6704366"/>
            <a:ext cx="12195979" cy="153634"/>
            <a:chOff x="0" y="6701970"/>
            <a:chExt cx="12918820" cy="153590"/>
          </a:xfrm>
        </p:grpSpPr>
        <p:sp>
          <p:nvSpPr>
            <p:cNvPr id="383" name="Google Shape;383;p83"/>
            <p:cNvSpPr/>
            <p:nvPr/>
          </p:nvSpPr>
          <p:spPr>
            <a:xfrm>
              <a:off x="0" y="6701970"/>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84" name="Google Shape;384;p83"/>
            <p:cNvSpPr/>
            <p:nvPr/>
          </p:nvSpPr>
          <p:spPr>
            <a:xfrm>
              <a:off x="1897257" y="6701970"/>
              <a:ext cx="7535243"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85" name="Google Shape;385;p83"/>
            <p:cNvSpPr/>
            <p:nvPr/>
          </p:nvSpPr>
          <p:spPr>
            <a:xfrm>
              <a:off x="9432500" y="6701970"/>
              <a:ext cx="1413164" cy="15359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86" name="Google Shape;386;p83"/>
            <p:cNvSpPr/>
            <p:nvPr/>
          </p:nvSpPr>
          <p:spPr>
            <a:xfrm>
              <a:off x="10845664" y="6701970"/>
              <a:ext cx="2073156" cy="15359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sp>
        <p:nvSpPr>
          <p:cNvPr id="387" name="Google Shape;387;p83"/>
          <p:cNvSpPr/>
          <p:nvPr/>
        </p:nvSpPr>
        <p:spPr>
          <a:xfrm>
            <a:off x="7180729" y="269109"/>
            <a:ext cx="6320118" cy="6333565"/>
          </a:xfrm>
          <a:prstGeom prst="rect">
            <a:avLst/>
          </a:prstGeom>
          <a:blipFill rotWithShape="1">
            <a:blip r:embed="rId2">
              <a:alphaModFix amt="67000"/>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388" name="Shape 388"/>
        <p:cNvGrpSpPr/>
        <p:nvPr/>
      </p:nvGrpSpPr>
      <p:grpSpPr>
        <a:xfrm>
          <a:off x="0" y="0"/>
          <a:ext cx="0" cy="0"/>
          <a:chOff x="0" y="0"/>
          <a:chExt cx="0" cy="0"/>
        </a:xfrm>
      </p:grpSpPr>
      <p:sp>
        <p:nvSpPr>
          <p:cNvPr id="389" name="Google Shape;389;p8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1400"/>
              <a:buFont typeface="Century Gothic"/>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90" name="Google Shape;390;p8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91" name="Google Shape;391;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98989"/>
              </a:buClr>
              <a:buSzPts val="1400"/>
              <a:buFont typeface="Century Gothic"/>
              <a:buNone/>
              <a:defRPr sz="1200">
                <a:solidFill>
                  <a:srgbClr val="898989"/>
                </a:solidFill>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p:txBody>
      </p:sp>
      <p:sp>
        <p:nvSpPr>
          <p:cNvPr id="392" name="Google Shape;392;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p:txBody>
      </p:sp>
      <p:sp>
        <p:nvSpPr>
          <p:cNvPr id="393" name="Google Shape;393;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s slide layout">
  <p:cSld name="2_Contents slide layout">
    <p:spTree>
      <p:nvGrpSpPr>
        <p:cNvPr id="394" name="Shape 394"/>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s slide layout">
  <p:cSld name="1_Contents slide layout">
    <p:spTree>
      <p:nvGrpSpPr>
        <p:cNvPr id="395" name="Shape 395"/>
        <p:cNvGrpSpPr/>
        <p:nvPr/>
      </p:nvGrpSpPr>
      <p:grpSpPr>
        <a:xfrm>
          <a:off x="0" y="0"/>
          <a:ext cx="0" cy="0"/>
          <a:chOff x="0" y="0"/>
          <a:chExt cx="0" cy="0"/>
        </a:xfrm>
      </p:grpSpPr>
      <p:sp>
        <p:nvSpPr>
          <p:cNvPr id="396" name="Google Shape;396;p86"/>
          <p:cNvSpPr/>
          <p:nvPr/>
        </p:nvSpPr>
        <p:spPr>
          <a:xfrm rot="1200000">
            <a:off x="-311854" y="-189268"/>
            <a:ext cx="714157" cy="2226584"/>
          </a:xfrm>
          <a:custGeom>
            <a:rect b="b" l="l" r="r" t="t"/>
            <a:pathLst>
              <a:path extrusionOk="0" h="2226584" w="714157">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97" name="Google Shape;397;p86"/>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rgbClr val="262626"/>
              </a:buClr>
              <a:buSzPts val="5400"/>
              <a:buNone/>
              <a:defRPr b="0" sz="5400">
                <a:solidFill>
                  <a:srgbClr val="262626"/>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3.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9.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21" Type="http://schemas.openxmlformats.org/officeDocument/2006/relationships/theme" Target="../theme/theme2.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 Type="http://schemas.openxmlformats.org/officeDocument/2006/relationships/image" Target="../media/image3.png"/><Relationship Id="rId2" Type="http://schemas.openxmlformats.org/officeDocument/2006/relationships/image" Target="../media/image9.png"/><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5" Type="http://schemas.openxmlformats.org/officeDocument/2006/relationships/slideLayout" Target="../slideLayouts/slideLayout24.xml"/><Relationship Id="rId19" Type="http://schemas.openxmlformats.org/officeDocument/2006/relationships/slideLayout" Target="../slideLayouts/slideLayout38.xml"/><Relationship Id="rId6" Type="http://schemas.openxmlformats.org/officeDocument/2006/relationships/slideLayout" Target="../slideLayouts/slideLayout25.xml"/><Relationship Id="rId18" Type="http://schemas.openxmlformats.org/officeDocument/2006/relationships/slideLayout" Target="../slideLayouts/slideLayout37.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1" name="Shape 211"/>
        <p:cNvGrpSpPr/>
        <p:nvPr/>
      </p:nvGrpSpPr>
      <p:grpSpPr>
        <a:xfrm>
          <a:off x="0" y="0"/>
          <a:ext cx="0" cy="0"/>
          <a:chOff x="0" y="0"/>
          <a:chExt cx="0" cy="0"/>
        </a:xfrm>
      </p:grpSpPr>
      <p:sp>
        <p:nvSpPr>
          <p:cNvPr id="212" name="Google Shape;212;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Gothic"/>
              <a:buNone/>
              <a:defRPr b="0" i="0" sz="4400" u="none" cap="none" strike="noStrik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3" name="Google Shape;213;p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214" name="Google Shape;214;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215" name="Google Shape;215;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216" name="Google Shape;216;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entury Gothic"/>
                <a:ea typeface="Century Gothic"/>
                <a:cs typeface="Century Gothic"/>
                <a:sym typeface="Century Gothic"/>
              </a:defRPr>
            </a:lvl1pPr>
            <a:lvl2pPr indent="0" lvl="1" marL="0" marR="0" rtl="0" algn="r">
              <a:spcBef>
                <a:spcPts val="0"/>
              </a:spcBef>
              <a:buNone/>
              <a:defRPr sz="1200">
                <a:solidFill>
                  <a:srgbClr val="888888"/>
                </a:solidFill>
                <a:latin typeface="Century Gothic"/>
                <a:ea typeface="Century Gothic"/>
                <a:cs typeface="Century Gothic"/>
                <a:sym typeface="Century Gothic"/>
              </a:defRPr>
            </a:lvl2pPr>
            <a:lvl3pPr indent="0" lvl="2" marL="0" marR="0" rtl="0" algn="r">
              <a:spcBef>
                <a:spcPts val="0"/>
              </a:spcBef>
              <a:buNone/>
              <a:defRPr sz="1200">
                <a:solidFill>
                  <a:srgbClr val="888888"/>
                </a:solidFill>
                <a:latin typeface="Century Gothic"/>
                <a:ea typeface="Century Gothic"/>
                <a:cs typeface="Century Gothic"/>
                <a:sym typeface="Century Gothic"/>
              </a:defRPr>
            </a:lvl3pPr>
            <a:lvl4pPr indent="0" lvl="3" marL="0" marR="0" rtl="0" algn="r">
              <a:spcBef>
                <a:spcPts val="0"/>
              </a:spcBef>
              <a:buNone/>
              <a:defRPr sz="1200">
                <a:solidFill>
                  <a:srgbClr val="888888"/>
                </a:solidFill>
                <a:latin typeface="Century Gothic"/>
                <a:ea typeface="Century Gothic"/>
                <a:cs typeface="Century Gothic"/>
                <a:sym typeface="Century Gothic"/>
              </a:defRPr>
            </a:lvl4pPr>
            <a:lvl5pPr indent="0" lvl="4" marL="0" marR="0" rtl="0" algn="r">
              <a:spcBef>
                <a:spcPts val="0"/>
              </a:spcBef>
              <a:buNone/>
              <a:defRPr sz="1200">
                <a:solidFill>
                  <a:srgbClr val="888888"/>
                </a:solidFill>
                <a:latin typeface="Century Gothic"/>
                <a:ea typeface="Century Gothic"/>
                <a:cs typeface="Century Gothic"/>
                <a:sym typeface="Century Gothic"/>
              </a:defRPr>
            </a:lvl5pPr>
            <a:lvl6pPr indent="0" lvl="5" marL="0" marR="0" rtl="0" algn="r">
              <a:spcBef>
                <a:spcPts val="0"/>
              </a:spcBef>
              <a:buNone/>
              <a:defRPr sz="1200">
                <a:solidFill>
                  <a:srgbClr val="888888"/>
                </a:solidFill>
                <a:latin typeface="Century Gothic"/>
                <a:ea typeface="Century Gothic"/>
                <a:cs typeface="Century Gothic"/>
                <a:sym typeface="Century Gothic"/>
              </a:defRPr>
            </a:lvl6pPr>
            <a:lvl7pPr indent="0" lvl="6" marL="0" marR="0" rtl="0" algn="r">
              <a:spcBef>
                <a:spcPts val="0"/>
              </a:spcBef>
              <a:buNone/>
              <a:defRPr sz="1200">
                <a:solidFill>
                  <a:srgbClr val="888888"/>
                </a:solidFill>
                <a:latin typeface="Century Gothic"/>
                <a:ea typeface="Century Gothic"/>
                <a:cs typeface="Century Gothic"/>
                <a:sym typeface="Century Gothic"/>
              </a:defRPr>
            </a:lvl7pPr>
            <a:lvl8pPr indent="0" lvl="7" marL="0" marR="0" rtl="0" algn="r">
              <a:spcBef>
                <a:spcPts val="0"/>
              </a:spcBef>
              <a:buNone/>
              <a:defRPr sz="1200">
                <a:solidFill>
                  <a:srgbClr val="888888"/>
                </a:solidFill>
                <a:latin typeface="Century Gothic"/>
                <a:ea typeface="Century Gothic"/>
                <a:cs typeface="Century Gothic"/>
                <a:sym typeface="Century Gothic"/>
              </a:defRPr>
            </a:lvl8pPr>
            <a:lvl9pPr indent="0" lvl="8" marL="0" marR="0" rtl="0" algn="r">
              <a:spcBef>
                <a:spcPts val="0"/>
              </a:spcBef>
              <a:buNone/>
              <a:defRPr sz="1200">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217" name="Google Shape;217;p48"/>
          <p:cNvSpPr/>
          <p:nvPr/>
        </p:nvSpPr>
        <p:spPr>
          <a:xfrm>
            <a:off x="-39753" y="-51683"/>
            <a:ext cx="12235732" cy="6909683"/>
          </a:xfrm>
          <a:prstGeom prst="rect">
            <a:avLst/>
          </a:prstGeom>
          <a:solidFill>
            <a:srgbClr val="0A688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218" name="Google Shape;218;p48"/>
          <p:cNvPicPr preferRelativeResize="0"/>
          <p:nvPr/>
        </p:nvPicPr>
        <p:blipFill rotWithShape="1">
          <a:blip r:embed="rId1">
            <a:alphaModFix/>
          </a:blip>
          <a:srcRect b="0" l="0" r="0" t="0"/>
          <a:stretch/>
        </p:blipFill>
        <p:spPr>
          <a:xfrm>
            <a:off x="440890" y="483244"/>
            <a:ext cx="2684166" cy="680012"/>
          </a:xfrm>
          <a:prstGeom prst="rect">
            <a:avLst/>
          </a:prstGeom>
          <a:noFill/>
          <a:ln>
            <a:noFill/>
          </a:ln>
        </p:spPr>
      </p:pic>
      <p:sp>
        <p:nvSpPr>
          <p:cNvPr id="219" name="Google Shape;219;p48"/>
          <p:cNvSpPr/>
          <p:nvPr/>
        </p:nvSpPr>
        <p:spPr>
          <a:xfrm>
            <a:off x="7180729" y="269109"/>
            <a:ext cx="6320118" cy="6333565"/>
          </a:xfrm>
          <a:prstGeom prst="rect">
            <a:avLst/>
          </a:prstGeom>
          <a:blipFill rotWithShape="1">
            <a:blip r:embed="rId2">
              <a:alphaModFix amt="67000"/>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 accent1="accent1" accent2="accent2" accent3="accent3" accent4="accent4" accent5="accent5" accent6="accent6" bg1="lt1" bg2="dk2" tx1="dk1" tx2="lt2" folHlink="folHlink" hlink="hlink"/>
  <p:sldLayoutIdLst>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44.png"/><Relationship Id="rId5" Type="http://schemas.openxmlformats.org/officeDocument/2006/relationships/image" Target="../media/image108.png"/><Relationship Id="rId6"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10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27.png"/><Relationship Id="rId5"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35.png"/><Relationship Id="rId5" Type="http://schemas.openxmlformats.org/officeDocument/2006/relationships/image" Target="../media/image3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chart" Target="../charts/chart1.xml"/><Relationship Id="rId5" Type="http://schemas.openxmlformats.org/officeDocument/2006/relationships/chart" Target="../charts/char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6.xml"/><Relationship Id="rId3" Type="http://schemas.openxmlformats.org/officeDocument/2006/relationships/image" Target="../media/image28.png"/><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0" Type="http://schemas.openxmlformats.org/officeDocument/2006/relationships/image" Target="../media/image52.jpg"/><Relationship Id="rId11" Type="http://schemas.openxmlformats.org/officeDocument/2006/relationships/image" Target="../media/image38.jpg"/><Relationship Id="rId10" Type="http://schemas.openxmlformats.org/officeDocument/2006/relationships/image" Target="../media/image56.png"/><Relationship Id="rId21" Type="http://schemas.openxmlformats.org/officeDocument/2006/relationships/image" Target="../media/image50.png"/><Relationship Id="rId13" Type="http://schemas.openxmlformats.org/officeDocument/2006/relationships/image" Target="../media/image46.jpg"/><Relationship Id="rId12" Type="http://schemas.openxmlformats.org/officeDocument/2006/relationships/image" Target="../media/image40.png"/><Relationship Id="rId1" Type="http://schemas.openxmlformats.org/officeDocument/2006/relationships/slideLayout" Target="../slideLayouts/slideLayout27.xml"/><Relationship Id="rId2" Type="http://schemas.openxmlformats.org/officeDocument/2006/relationships/notesSlide" Target="../notesSlides/notesSlide18.xml"/><Relationship Id="rId3" Type="http://schemas.openxmlformats.org/officeDocument/2006/relationships/image" Target="../media/image26.png"/><Relationship Id="rId4" Type="http://schemas.openxmlformats.org/officeDocument/2006/relationships/image" Target="../media/image29.png"/><Relationship Id="rId9" Type="http://schemas.openxmlformats.org/officeDocument/2006/relationships/image" Target="../media/image36.jpg"/><Relationship Id="rId15" Type="http://schemas.openxmlformats.org/officeDocument/2006/relationships/image" Target="../media/image48.png"/><Relationship Id="rId14" Type="http://schemas.openxmlformats.org/officeDocument/2006/relationships/image" Target="../media/image43.png"/><Relationship Id="rId17" Type="http://schemas.openxmlformats.org/officeDocument/2006/relationships/image" Target="../media/image41.jpg"/><Relationship Id="rId16" Type="http://schemas.openxmlformats.org/officeDocument/2006/relationships/image" Target="../media/image39.png"/><Relationship Id="rId5" Type="http://schemas.openxmlformats.org/officeDocument/2006/relationships/image" Target="../media/image30.png"/><Relationship Id="rId19" Type="http://schemas.openxmlformats.org/officeDocument/2006/relationships/image" Target="../media/image45.png"/><Relationship Id="rId6" Type="http://schemas.openxmlformats.org/officeDocument/2006/relationships/image" Target="../media/image33.jpg"/><Relationship Id="rId18" Type="http://schemas.openxmlformats.org/officeDocument/2006/relationships/image" Target="../media/image42.png"/><Relationship Id="rId7" Type="http://schemas.openxmlformats.org/officeDocument/2006/relationships/image" Target="../media/image53.png"/><Relationship Id="rId8"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7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4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51.jpg"/><Relationship Id="rId4" Type="http://schemas.openxmlformats.org/officeDocument/2006/relationships/image" Target="../media/image71.png"/><Relationship Id="rId5" Type="http://schemas.openxmlformats.org/officeDocument/2006/relationships/image" Target="../media/image4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5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57.jpg"/><Relationship Id="rId4" Type="http://schemas.openxmlformats.org/officeDocument/2006/relationships/image" Target="../media/image97.jpg"/><Relationship Id="rId5" Type="http://schemas.openxmlformats.org/officeDocument/2006/relationships/image" Target="../media/image54.jpg"/><Relationship Id="rId6" Type="http://schemas.openxmlformats.org/officeDocument/2006/relationships/image" Target="../media/image5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59.png"/><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1" Type="http://schemas.openxmlformats.org/officeDocument/2006/relationships/image" Target="../media/image66.png"/><Relationship Id="rId10" Type="http://schemas.openxmlformats.org/officeDocument/2006/relationships/image" Target="../media/image63.png"/><Relationship Id="rId13" Type="http://schemas.openxmlformats.org/officeDocument/2006/relationships/image" Target="../media/image64.png"/><Relationship Id="rId12" Type="http://schemas.openxmlformats.org/officeDocument/2006/relationships/image" Target="../media/image61.jpg"/><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62.png"/><Relationship Id="rId4" Type="http://schemas.openxmlformats.org/officeDocument/2006/relationships/image" Target="../media/image74.png"/><Relationship Id="rId9" Type="http://schemas.openxmlformats.org/officeDocument/2006/relationships/image" Target="../media/image65.png"/><Relationship Id="rId1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73.png"/><Relationship Id="rId7" Type="http://schemas.openxmlformats.org/officeDocument/2006/relationships/image" Target="../media/image60.png"/><Relationship Id="rId8" Type="http://schemas.openxmlformats.org/officeDocument/2006/relationships/image" Target="../media/image7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 Id="rId3" Type="http://schemas.openxmlformats.org/officeDocument/2006/relationships/image" Target="../media/image70.png"/><Relationship Id="rId4" Type="http://schemas.openxmlformats.org/officeDocument/2006/relationships/image" Target="../media/image80.png"/><Relationship Id="rId5" Type="http://schemas.openxmlformats.org/officeDocument/2006/relationships/image" Target="../media/image83.png"/><Relationship Id="rId6" Type="http://schemas.openxmlformats.org/officeDocument/2006/relationships/image" Target="../media/image7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87.png"/><Relationship Id="rId4" Type="http://schemas.openxmlformats.org/officeDocument/2006/relationships/image" Target="../media/image102.jpg"/><Relationship Id="rId5" Type="http://schemas.openxmlformats.org/officeDocument/2006/relationships/image" Target="../media/image88.jpg"/><Relationship Id="rId6" Type="http://schemas.openxmlformats.org/officeDocument/2006/relationships/image" Target="../media/image8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 Id="rId3" Type="http://schemas.openxmlformats.org/officeDocument/2006/relationships/image" Target="../media/image75.png"/><Relationship Id="rId4" Type="http://schemas.openxmlformats.org/officeDocument/2006/relationships/image" Target="../media/image76.jpg"/><Relationship Id="rId5" Type="http://schemas.openxmlformats.org/officeDocument/2006/relationships/image" Target="../media/image81.png"/><Relationship Id="rId6" Type="http://schemas.openxmlformats.org/officeDocument/2006/relationships/image" Target="../media/image8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3.xml"/><Relationship Id="rId3" Type="http://schemas.openxmlformats.org/officeDocument/2006/relationships/image" Target="../media/image82.png"/><Relationship Id="rId4" Type="http://schemas.openxmlformats.org/officeDocument/2006/relationships/image" Target="../media/image8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5.xml"/><Relationship Id="rId3" Type="http://schemas.openxmlformats.org/officeDocument/2006/relationships/image" Target="../media/image7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6.xml"/><Relationship Id="rId3" Type="http://schemas.openxmlformats.org/officeDocument/2006/relationships/image" Target="../media/image9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 Id="rId3" Type="http://schemas.openxmlformats.org/officeDocument/2006/relationships/image" Target="../media/image86.png"/><Relationship Id="rId4" Type="http://schemas.openxmlformats.org/officeDocument/2006/relationships/image" Target="../media/image9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 Id="rId3" Type="http://schemas.openxmlformats.org/officeDocument/2006/relationships/image" Target="../media/image9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90.jpg"/><Relationship Id="rId4" Type="http://schemas.openxmlformats.org/officeDocument/2006/relationships/image" Target="../media/image96.jpg"/><Relationship Id="rId5" Type="http://schemas.openxmlformats.org/officeDocument/2006/relationships/image" Target="../media/image100.png"/><Relationship Id="rId6" Type="http://schemas.openxmlformats.org/officeDocument/2006/relationships/image" Target="../media/image9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93.png"/><Relationship Id="rId4" Type="http://schemas.openxmlformats.org/officeDocument/2006/relationships/image" Target="../media/image9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105.png"/><Relationship Id="rId4" Type="http://schemas.openxmlformats.org/officeDocument/2006/relationships/image" Target="../media/image9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10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5.xml"/><Relationship Id="rId3" Type="http://schemas.openxmlformats.org/officeDocument/2006/relationships/image" Target="../media/image106.png"/><Relationship Id="rId4" Type="http://schemas.openxmlformats.org/officeDocument/2006/relationships/image" Target="../media/image103.png"/><Relationship Id="rId5" Type="http://schemas.openxmlformats.org/officeDocument/2006/relationships/image" Target="../media/image10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1"/>
          <p:cNvSpPr txBox="1"/>
          <p:nvPr/>
        </p:nvSpPr>
        <p:spPr>
          <a:xfrm>
            <a:off x="124713" y="3626719"/>
            <a:ext cx="7500395" cy="218521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400" u="none" cap="none" strike="noStrike">
                <a:solidFill>
                  <a:schemeClr val="lt1"/>
                </a:solidFill>
                <a:latin typeface="Calibri"/>
                <a:ea typeface="Calibri"/>
                <a:cs typeface="Calibri"/>
                <a:sym typeface="Calibri"/>
              </a:rPr>
              <a:t> </a:t>
            </a:r>
            <a:endParaRPr/>
          </a:p>
          <a:p>
            <a:pPr indent="0" lvl="0" marL="0" marR="0" rtl="0" algn="ctr">
              <a:spcBef>
                <a:spcPts val="0"/>
              </a:spcBef>
              <a:spcAft>
                <a:spcPts val="0"/>
              </a:spcAft>
              <a:buNone/>
            </a:pPr>
            <a:r>
              <a:rPr b="1" i="0" lang="en-US" sz="3200" u="none" cap="none" strike="noStrike">
                <a:solidFill>
                  <a:schemeClr val="lt1"/>
                </a:solidFill>
                <a:latin typeface="Calibri"/>
                <a:ea typeface="Calibri"/>
                <a:cs typeface="Calibri"/>
                <a:sym typeface="Calibri"/>
              </a:rPr>
              <a:t>A PRESENTATION ON RCEES</a:t>
            </a:r>
            <a:endParaRPr/>
          </a:p>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(FEBRUARY 2024)</a:t>
            </a:r>
            <a:endParaRPr/>
          </a:p>
          <a:p>
            <a:pPr indent="0" lvl="0" marL="0" marR="0" rtl="0" algn="ctr">
              <a:spcBef>
                <a:spcPts val="0"/>
              </a:spcBef>
              <a:spcAft>
                <a:spcPts val="0"/>
              </a:spcAft>
              <a:buNone/>
            </a:pPr>
            <a:r>
              <a:t/>
            </a:r>
            <a:endParaRPr b="1" i="0" sz="20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BY:</a:t>
            </a:r>
            <a:endParaRPr/>
          </a:p>
        </p:txBody>
      </p:sp>
      <p:sp>
        <p:nvSpPr>
          <p:cNvPr id="403" name="Google Shape;403;p1"/>
          <p:cNvSpPr txBox="1"/>
          <p:nvPr/>
        </p:nvSpPr>
        <p:spPr>
          <a:xfrm>
            <a:off x="988235" y="5811933"/>
            <a:ext cx="750039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800" u="none" cap="none" strike="noStrike">
                <a:solidFill>
                  <a:schemeClr val="lt1"/>
                </a:solidFill>
                <a:latin typeface="Calibri"/>
                <a:ea typeface="Calibri"/>
                <a:cs typeface="Calibri"/>
                <a:sym typeface="Calibri"/>
              </a:rPr>
              <a:t>REV. PROF. ING. ERIC ANTWI OFOSU</a:t>
            </a:r>
            <a:endParaRPr/>
          </a:p>
        </p:txBody>
      </p:sp>
      <p:pic>
        <p:nvPicPr>
          <p:cNvPr id="404" name="Google Shape;404;p1"/>
          <p:cNvPicPr preferRelativeResize="0"/>
          <p:nvPr/>
        </p:nvPicPr>
        <p:blipFill rotWithShape="1">
          <a:blip r:embed="rId3">
            <a:alphaModFix/>
          </a:blip>
          <a:srcRect b="0" l="0" r="0" t="0"/>
          <a:stretch/>
        </p:blipFill>
        <p:spPr>
          <a:xfrm>
            <a:off x="272142" y="1196872"/>
            <a:ext cx="7510965" cy="281027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2"/>
          <p:cNvSpPr txBox="1"/>
          <p:nvPr>
            <p:ph idx="2" type="body"/>
          </p:nvPr>
        </p:nvSpPr>
        <p:spPr>
          <a:xfrm>
            <a:off x="7986942" y="1113440"/>
            <a:ext cx="4121440" cy="5230209"/>
          </a:xfrm>
          <a:prstGeom prst="rect">
            <a:avLst/>
          </a:prstGeom>
          <a:noFill/>
          <a:ln>
            <a:noFill/>
          </a:ln>
        </p:spPr>
        <p:txBody>
          <a:bodyPr anchorCtr="0" anchor="t" bIns="45700" lIns="91425" spcFirstLastPara="1" rIns="91425" wrap="square" tIns="45700">
            <a:normAutofit/>
          </a:bodyPr>
          <a:lstStyle/>
          <a:p>
            <a:pPr indent="0" lvl="0" marL="228600" rtl="0" algn="l">
              <a:lnSpc>
                <a:spcPct val="90000"/>
              </a:lnSpc>
              <a:spcBef>
                <a:spcPts val="0"/>
              </a:spcBef>
              <a:spcAft>
                <a:spcPts val="0"/>
              </a:spcAft>
              <a:buClr>
                <a:schemeClr val="dk1"/>
              </a:buClr>
              <a:buSzPts val="2800"/>
              <a:buNone/>
            </a:pPr>
            <a:r>
              <a:rPr i="1" lang="en-US" u="sng"/>
              <a:t>ABOUT RCEES</a:t>
            </a:r>
            <a:endParaRPr/>
          </a:p>
          <a:p>
            <a:pPr indent="-342900" lvl="0" marL="571500" rtl="0" algn="l">
              <a:lnSpc>
                <a:spcPct val="90000"/>
              </a:lnSpc>
              <a:spcBef>
                <a:spcPts val="1000"/>
              </a:spcBef>
              <a:spcAft>
                <a:spcPts val="0"/>
              </a:spcAft>
              <a:buClr>
                <a:schemeClr val="dk1"/>
              </a:buClr>
              <a:buSzPts val="2800"/>
              <a:buFont typeface="Noto Sans Symbols"/>
              <a:buChar char="▪"/>
            </a:pPr>
            <a:r>
              <a:rPr i="1" lang="en-US"/>
              <a:t>Background</a:t>
            </a:r>
            <a:endParaRPr/>
          </a:p>
          <a:p>
            <a:pPr indent="-342900" lvl="0" marL="571500" rtl="0" algn="l">
              <a:lnSpc>
                <a:spcPct val="90000"/>
              </a:lnSpc>
              <a:spcBef>
                <a:spcPts val="1000"/>
              </a:spcBef>
              <a:spcAft>
                <a:spcPts val="0"/>
              </a:spcAft>
              <a:buClr>
                <a:schemeClr val="dk1"/>
              </a:buClr>
              <a:buSzPts val="2800"/>
              <a:buFont typeface="Noto Sans Symbols"/>
              <a:buChar char="▪"/>
            </a:pPr>
            <a:r>
              <a:rPr i="1" lang="en-US"/>
              <a:t>Partnerships</a:t>
            </a:r>
            <a:endParaRPr/>
          </a:p>
          <a:p>
            <a:pPr indent="-342900" lvl="0" marL="571500" rtl="0" algn="l">
              <a:lnSpc>
                <a:spcPct val="90000"/>
              </a:lnSpc>
              <a:spcBef>
                <a:spcPts val="1000"/>
              </a:spcBef>
              <a:spcAft>
                <a:spcPts val="0"/>
              </a:spcAft>
              <a:buClr>
                <a:schemeClr val="dk1"/>
              </a:buClr>
              <a:buSzPts val="2800"/>
              <a:buFont typeface="Noto Sans Symbols"/>
              <a:buChar char="▪"/>
            </a:pPr>
            <a:r>
              <a:rPr i="1" lang="en-US"/>
              <a:t>Postgraduate Education &amp; Short Courses</a:t>
            </a:r>
            <a:endParaRPr/>
          </a:p>
          <a:p>
            <a:pPr indent="-342900" lvl="0" marL="571500" rtl="0" algn="l">
              <a:lnSpc>
                <a:spcPct val="90000"/>
              </a:lnSpc>
              <a:spcBef>
                <a:spcPts val="1000"/>
              </a:spcBef>
              <a:spcAft>
                <a:spcPts val="0"/>
              </a:spcAft>
              <a:buClr>
                <a:schemeClr val="dk1"/>
              </a:buClr>
              <a:buSzPts val="2800"/>
              <a:buFont typeface="Noto Sans Symbols"/>
              <a:buChar char="▪"/>
            </a:pPr>
            <a:r>
              <a:rPr i="1" lang="en-US"/>
              <a:t>Research</a:t>
            </a:r>
            <a:endParaRPr/>
          </a:p>
          <a:p>
            <a:pPr indent="-342900" lvl="0" marL="571500" rtl="0" algn="l">
              <a:lnSpc>
                <a:spcPct val="90000"/>
              </a:lnSpc>
              <a:spcBef>
                <a:spcPts val="1000"/>
              </a:spcBef>
              <a:spcAft>
                <a:spcPts val="0"/>
              </a:spcAft>
              <a:buClr>
                <a:schemeClr val="dk1"/>
              </a:buClr>
              <a:buSzPts val="2800"/>
              <a:buFont typeface="Noto Sans Symbols"/>
              <a:buChar char="▪"/>
            </a:pPr>
            <a:r>
              <a:rPr i="1" lang="en-US"/>
              <a:t>Grants and Projects</a:t>
            </a:r>
            <a:endParaRPr/>
          </a:p>
          <a:p>
            <a:pPr indent="-165100" lvl="0" marL="571500" rtl="0" algn="l">
              <a:lnSpc>
                <a:spcPct val="90000"/>
              </a:lnSpc>
              <a:spcBef>
                <a:spcPts val="1000"/>
              </a:spcBef>
              <a:spcAft>
                <a:spcPts val="0"/>
              </a:spcAft>
              <a:buClr>
                <a:schemeClr val="dk1"/>
              </a:buClr>
              <a:buSzPts val="2800"/>
              <a:buFont typeface="Noto Sans Symbols"/>
              <a:buNone/>
            </a:pPr>
            <a:r>
              <a:t/>
            </a:r>
            <a:endParaRPr i="1"/>
          </a:p>
          <a:p>
            <a:pPr indent="-165100" lvl="0" marL="571500" rtl="0" algn="l">
              <a:lnSpc>
                <a:spcPct val="90000"/>
              </a:lnSpc>
              <a:spcBef>
                <a:spcPts val="1000"/>
              </a:spcBef>
              <a:spcAft>
                <a:spcPts val="0"/>
              </a:spcAft>
              <a:buClr>
                <a:schemeClr val="dk1"/>
              </a:buClr>
              <a:buSzPts val="2800"/>
              <a:buFont typeface="Noto Sans Symbols"/>
              <a:buNone/>
            </a:pPr>
            <a:r>
              <a:t/>
            </a:r>
            <a:endParaRPr i="1"/>
          </a:p>
          <a:p>
            <a:pPr indent="-165100" lvl="0" marL="571500" rtl="0" algn="l">
              <a:lnSpc>
                <a:spcPct val="90000"/>
              </a:lnSpc>
              <a:spcBef>
                <a:spcPts val="1000"/>
              </a:spcBef>
              <a:spcAft>
                <a:spcPts val="0"/>
              </a:spcAft>
              <a:buClr>
                <a:schemeClr val="dk1"/>
              </a:buClr>
              <a:buSzPts val="2800"/>
              <a:buFont typeface="Noto Sans Symbols"/>
              <a:buNone/>
            </a:pPr>
            <a:r>
              <a:t/>
            </a:r>
            <a:endParaRPr i="1"/>
          </a:p>
          <a:p>
            <a:pPr indent="-165100" lvl="0" marL="571500" rtl="0" algn="l">
              <a:lnSpc>
                <a:spcPct val="90000"/>
              </a:lnSpc>
              <a:spcBef>
                <a:spcPts val="1000"/>
              </a:spcBef>
              <a:spcAft>
                <a:spcPts val="0"/>
              </a:spcAft>
              <a:buClr>
                <a:schemeClr val="dk1"/>
              </a:buClr>
              <a:buSzPts val="2800"/>
              <a:buFont typeface="Noto Sans Symbols"/>
              <a:buNone/>
            </a:pPr>
            <a:r>
              <a:t/>
            </a:r>
            <a:endParaRPr i="1"/>
          </a:p>
          <a:p>
            <a:pPr indent="-165100" lvl="0" marL="571500" rtl="0" algn="l">
              <a:lnSpc>
                <a:spcPct val="90000"/>
              </a:lnSpc>
              <a:spcBef>
                <a:spcPts val="1000"/>
              </a:spcBef>
              <a:spcAft>
                <a:spcPts val="0"/>
              </a:spcAft>
              <a:buClr>
                <a:schemeClr val="dk1"/>
              </a:buClr>
              <a:buSzPts val="2800"/>
              <a:buFont typeface="Noto Sans Symbols"/>
              <a:buNone/>
            </a:pPr>
            <a:r>
              <a:t/>
            </a:r>
            <a:endParaRPr i="1"/>
          </a:p>
        </p:txBody>
      </p:sp>
      <p:pic>
        <p:nvPicPr>
          <p:cNvPr id="410" name="Google Shape;410;p2"/>
          <p:cNvPicPr preferRelativeResize="0"/>
          <p:nvPr>
            <p:ph idx="1" type="body"/>
          </p:nvPr>
        </p:nvPicPr>
        <p:blipFill rotWithShape="1">
          <a:blip r:embed="rId3">
            <a:alphaModFix/>
          </a:blip>
          <a:srcRect b="0" l="0" r="0" t="0"/>
          <a:stretch/>
        </p:blipFill>
        <p:spPr>
          <a:xfrm>
            <a:off x="377825" y="1996579"/>
            <a:ext cx="5640388" cy="3525242"/>
          </a:xfrm>
          <a:prstGeom prst="rect">
            <a:avLst/>
          </a:prstGeom>
          <a:noFill/>
          <a:ln>
            <a:noFill/>
          </a:ln>
        </p:spPr>
      </p:pic>
      <p:sp>
        <p:nvSpPr>
          <p:cNvPr id="411" name="Google Shape;411;p2"/>
          <p:cNvSpPr txBox="1"/>
          <p:nvPr/>
        </p:nvSpPr>
        <p:spPr>
          <a:xfrm>
            <a:off x="2908663" y="3923211"/>
            <a:ext cx="27519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IMPORT IMAGE HERE</a:t>
            </a:r>
            <a:endParaRPr/>
          </a:p>
        </p:txBody>
      </p:sp>
      <p:pic>
        <p:nvPicPr>
          <p:cNvPr id="412" name="Google Shape;412;p2"/>
          <p:cNvPicPr preferRelativeResize="0"/>
          <p:nvPr/>
        </p:nvPicPr>
        <p:blipFill rotWithShape="1">
          <a:blip r:embed="rId4">
            <a:alphaModFix/>
          </a:blip>
          <a:srcRect b="0" l="0" r="0" t="0"/>
          <a:stretch/>
        </p:blipFill>
        <p:spPr>
          <a:xfrm>
            <a:off x="0" y="2227385"/>
            <a:ext cx="7986942" cy="4630616"/>
          </a:xfrm>
          <a:prstGeom prst="rect">
            <a:avLst/>
          </a:prstGeom>
          <a:noFill/>
          <a:ln>
            <a:noFill/>
          </a:ln>
        </p:spPr>
      </p:pic>
      <p:pic>
        <p:nvPicPr>
          <p:cNvPr id="413" name="Google Shape;413;p2"/>
          <p:cNvPicPr preferRelativeResize="0"/>
          <p:nvPr/>
        </p:nvPicPr>
        <p:blipFill rotWithShape="1">
          <a:blip r:embed="rId5">
            <a:alphaModFix/>
          </a:blip>
          <a:srcRect b="0" l="0" r="0" t="0"/>
          <a:stretch/>
        </p:blipFill>
        <p:spPr>
          <a:xfrm>
            <a:off x="-63915" y="1113441"/>
            <a:ext cx="8050857" cy="2315559"/>
          </a:xfrm>
          <a:prstGeom prst="rect">
            <a:avLst/>
          </a:prstGeom>
          <a:noFill/>
          <a:ln>
            <a:noFill/>
          </a:ln>
        </p:spPr>
      </p:pic>
      <p:pic>
        <p:nvPicPr>
          <p:cNvPr id="414" name="Google Shape;414;p2"/>
          <p:cNvPicPr preferRelativeResize="0"/>
          <p:nvPr/>
        </p:nvPicPr>
        <p:blipFill rotWithShape="1">
          <a:blip r:embed="rId6">
            <a:alphaModFix/>
          </a:blip>
          <a:srcRect b="0" l="0" r="0" t="0"/>
          <a:stretch/>
        </p:blipFill>
        <p:spPr>
          <a:xfrm>
            <a:off x="4446554" y="724101"/>
            <a:ext cx="3298892" cy="100907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8" name="Shape 418"/>
        <p:cNvGrpSpPr/>
        <p:nvPr/>
      </p:nvGrpSpPr>
      <p:grpSpPr>
        <a:xfrm>
          <a:off x="0" y="0"/>
          <a:ext cx="0" cy="0"/>
          <a:chOff x="0" y="0"/>
          <a:chExt cx="0" cy="0"/>
        </a:xfrm>
      </p:grpSpPr>
      <p:sp>
        <p:nvSpPr>
          <p:cNvPr id="419" name="Google Shape;419;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20" name="Google Shape;420;p3"/>
          <p:cNvSpPr/>
          <p:nvPr/>
        </p:nvSpPr>
        <p:spPr>
          <a:xfrm flipH="1" rot="3967198">
            <a:off x="8631348" y="490493"/>
            <a:ext cx="2987899" cy="2987899"/>
          </a:xfrm>
          <a:prstGeom prst="arc">
            <a:avLst>
              <a:gd fmla="val 14441841"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alibri"/>
              <a:ea typeface="Calibri"/>
              <a:cs typeface="Calibri"/>
              <a:sym typeface="Calibri"/>
            </a:endParaRPr>
          </a:p>
        </p:txBody>
      </p:sp>
      <p:sp>
        <p:nvSpPr>
          <p:cNvPr id="421" name="Google Shape;421;p3"/>
          <p:cNvSpPr txBox="1"/>
          <p:nvPr/>
        </p:nvSpPr>
        <p:spPr>
          <a:xfrm>
            <a:off x="5894962" y="479494"/>
            <a:ext cx="5328209" cy="124045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b="1" lang="en-US" sz="4400">
                <a:solidFill>
                  <a:schemeClr val="dk1"/>
                </a:solidFill>
                <a:latin typeface="Century Gothic"/>
                <a:ea typeface="Century Gothic"/>
                <a:cs typeface="Century Gothic"/>
                <a:sym typeface="Century Gothic"/>
              </a:rPr>
              <a:t>BACKGROUND</a:t>
            </a:r>
            <a:endParaRPr b="1" sz="4400">
              <a:solidFill>
                <a:schemeClr val="dk1"/>
              </a:solidFill>
              <a:latin typeface="Century Gothic"/>
              <a:ea typeface="Century Gothic"/>
              <a:cs typeface="Century Gothic"/>
              <a:sym typeface="Century Gothic"/>
            </a:endParaRPr>
          </a:p>
        </p:txBody>
      </p:sp>
      <p:sp>
        <p:nvSpPr>
          <p:cNvPr id="422" name="Google Shape;422;p3"/>
          <p:cNvSpPr/>
          <p:nvPr/>
        </p:nvSpPr>
        <p:spPr>
          <a:xfrm flipH="1">
            <a:off x="0" y="5486400"/>
            <a:ext cx="2672863" cy="1371600"/>
          </a:xfrm>
          <a:custGeom>
            <a:rect b="b" l="l" r="r" t="t"/>
            <a:pathLst>
              <a:path extrusionOk="0" h="1371600" w="2672863">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423" name="Google Shape;423;p3"/>
          <p:cNvPicPr preferRelativeResize="0"/>
          <p:nvPr>
            <p:ph idx="2" type="pic"/>
          </p:nvPr>
        </p:nvPicPr>
        <p:blipFill rotWithShape="1">
          <a:blip r:embed="rId3">
            <a:alphaModFix/>
          </a:blip>
          <a:srcRect b="0" l="32964" r="32964" t="0"/>
          <a:stretch/>
        </p:blipFill>
        <p:spPr>
          <a:xfrm>
            <a:off x="1413256" y="511293"/>
            <a:ext cx="3357233" cy="5665670"/>
          </a:xfrm>
          <a:prstGeom prst="rect">
            <a:avLst/>
          </a:prstGeom>
          <a:solidFill>
            <a:srgbClr val="F2F2F2"/>
          </a:solidFill>
          <a:ln>
            <a:noFill/>
          </a:ln>
        </p:spPr>
      </p:pic>
      <p:sp>
        <p:nvSpPr>
          <p:cNvPr id="424" name="Google Shape;424;p3"/>
          <p:cNvSpPr txBox="1"/>
          <p:nvPr>
            <p:ph idx="4294967295" type="body"/>
          </p:nvPr>
        </p:nvSpPr>
        <p:spPr>
          <a:xfrm>
            <a:off x="5246915" y="1643744"/>
            <a:ext cx="6106886" cy="4533220"/>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lang="en-US" sz="2000">
                <a:latin typeface="Arial"/>
                <a:ea typeface="Arial"/>
                <a:cs typeface="Arial"/>
                <a:sym typeface="Arial"/>
              </a:rPr>
              <a:t>In response to the “call for proposals” by the Africa Centres of Excellence (ACE) for Development Impact, the University of Energy and Natural Resources submitted a proposal on establishing an ACE in the University in 2018.</a:t>
            </a:r>
            <a:endParaRPr/>
          </a:p>
          <a:p>
            <a:pPr indent="-111125" lvl="0" marL="228600" rtl="0" algn="l">
              <a:lnSpc>
                <a:spcPct val="90000"/>
              </a:lnSpc>
              <a:spcBef>
                <a:spcPts val="1000"/>
              </a:spcBef>
              <a:spcAft>
                <a:spcPts val="0"/>
              </a:spcAft>
              <a:buClr>
                <a:schemeClr val="dk1"/>
              </a:buClr>
              <a:buSzPct val="100000"/>
              <a:buNone/>
            </a:pPr>
            <a:r>
              <a:t/>
            </a:r>
            <a:endParaRPr sz="2000">
              <a:latin typeface="Arial"/>
              <a:ea typeface="Arial"/>
              <a:cs typeface="Arial"/>
              <a:sym typeface="Arial"/>
            </a:endParaRPr>
          </a:p>
          <a:p>
            <a:pPr indent="-228600" lvl="0" marL="228600" rtl="0" algn="l">
              <a:lnSpc>
                <a:spcPct val="90000"/>
              </a:lnSpc>
              <a:spcBef>
                <a:spcPts val="1000"/>
              </a:spcBef>
              <a:spcAft>
                <a:spcPts val="0"/>
              </a:spcAft>
              <a:buClr>
                <a:schemeClr val="dk1"/>
              </a:buClr>
              <a:buSzPct val="100000"/>
              <a:buChar char="•"/>
            </a:pPr>
            <a:r>
              <a:rPr lang="en-US" sz="2000">
                <a:latin typeface="Arial"/>
                <a:ea typeface="Arial"/>
                <a:cs typeface="Arial"/>
                <a:sym typeface="Arial"/>
              </a:rPr>
              <a:t>The centre name </a:t>
            </a:r>
            <a:r>
              <a:rPr b="1" lang="en-US" sz="2000">
                <a:latin typeface="Arial"/>
                <a:ea typeface="Arial"/>
                <a:cs typeface="Arial"/>
                <a:sym typeface="Arial"/>
              </a:rPr>
              <a:t>“Regional Centre for Energy and Environmental Sustainability (RCEES)</a:t>
            </a:r>
            <a:r>
              <a:rPr lang="en-US" sz="2000">
                <a:latin typeface="Arial"/>
                <a:ea typeface="Arial"/>
                <a:cs typeface="Arial"/>
                <a:sym typeface="Arial"/>
              </a:rPr>
              <a:t>” aptly indicates the focus of the centre, to deal with issues regarding power (energy), environmental/social safeguards and water</a:t>
            </a:r>
            <a:endParaRPr/>
          </a:p>
          <a:p>
            <a:pPr indent="-111125" lvl="0" marL="228600" rtl="0" algn="l">
              <a:lnSpc>
                <a:spcPct val="90000"/>
              </a:lnSpc>
              <a:spcBef>
                <a:spcPts val="1000"/>
              </a:spcBef>
              <a:spcAft>
                <a:spcPts val="0"/>
              </a:spcAft>
              <a:buClr>
                <a:schemeClr val="dk1"/>
              </a:buClr>
              <a:buSzPct val="100000"/>
              <a:buNone/>
            </a:pPr>
            <a:r>
              <a:t/>
            </a:r>
            <a:endParaRPr sz="2000">
              <a:latin typeface="Arial"/>
              <a:ea typeface="Arial"/>
              <a:cs typeface="Arial"/>
              <a:sym typeface="Arial"/>
            </a:endParaRPr>
          </a:p>
          <a:p>
            <a:pPr indent="-228600" lvl="0" marL="228600" rtl="0" algn="l">
              <a:lnSpc>
                <a:spcPct val="90000"/>
              </a:lnSpc>
              <a:spcBef>
                <a:spcPts val="1000"/>
              </a:spcBef>
              <a:spcAft>
                <a:spcPts val="0"/>
              </a:spcAft>
              <a:buClr>
                <a:schemeClr val="dk1"/>
              </a:buClr>
              <a:buSzPct val="100000"/>
              <a:buChar char="•"/>
            </a:pPr>
            <a:r>
              <a:rPr lang="en-US" sz="2000">
                <a:latin typeface="Arial"/>
                <a:ea typeface="Arial"/>
                <a:cs typeface="Arial"/>
                <a:sym typeface="Arial"/>
              </a:rPr>
              <a:t>The proposal was accepted as one of 8 centres of excellence in Ghana (44 across the region). </a:t>
            </a:r>
            <a:endParaRPr/>
          </a:p>
          <a:p>
            <a:pPr indent="-111125" lvl="0" marL="228600" rtl="0" algn="l">
              <a:lnSpc>
                <a:spcPct val="90000"/>
              </a:lnSpc>
              <a:spcBef>
                <a:spcPts val="1000"/>
              </a:spcBef>
              <a:spcAft>
                <a:spcPts val="0"/>
              </a:spcAft>
              <a:buClr>
                <a:schemeClr val="dk1"/>
              </a:buClr>
              <a:buSzPct val="100000"/>
              <a:buNone/>
            </a:pPr>
            <a:r>
              <a:t/>
            </a:r>
            <a:endParaRPr sz="2000">
              <a:latin typeface="Arial"/>
              <a:ea typeface="Arial"/>
              <a:cs typeface="Arial"/>
              <a:sym typeface="Arial"/>
            </a:endParaRPr>
          </a:p>
          <a:p>
            <a:pPr indent="-228600" lvl="0" marL="228600" rtl="0" algn="l">
              <a:lnSpc>
                <a:spcPct val="90000"/>
              </a:lnSpc>
              <a:spcBef>
                <a:spcPts val="1000"/>
              </a:spcBef>
              <a:spcAft>
                <a:spcPts val="0"/>
              </a:spcAft>
              <a:buClr>
                <a:schemeClr val="dk1"/>
              </a:buClr>
              <a:buSzPct val="100000"/>
              <a:buChar char="•"/>
            </a:pPr>
            <a:r>
              <a:rPr lang="en-US" sz="2000">
                <a:latin typeface="Arial"/>
                <a:ea typeface="Arial"/>
                <a:cs typeface="Arial"/>
                <a:sym typeface="Arial"/>
              </a:rPr>
              <a:t>The Centre was thus established in 2019</a:t>
            </a:r>
            <a:endParaRPr/>
          </a:p>
        </p:txBody>
      </p:sp>
      <p:sp>
        <p:nvSpPr>
          <p:cNvPr id="425" name="Google Shape;425;p3"/>
          <p:cNvSpPr txBox="1"/>
          <p:nvPr/>
        </p:nvSpPr>
        <p:spPr>
          <a:xfrm rot="-5400000">
            <a:off x="-2083117" y="2906913"/>
            <a:ext cx="6164031" cy="1044174"/>
          </a:xfrm>
          <a:prstGeom prst="rect">
            <a:avLst/>
          </a:prstGeom>
          <a:noFill/>
          <a:ln>
            <a:noFill/>
          </a:ln>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4400"/>
              <a:buFont typeface="Arial"/>
              <a:buNone/>
            </a:pPr>
            <a:r>
              <a:t/>
            </a:r>
            <a:endParaRPr b="1" sz="4400">
              <a:solidFill>
                <a:schemeClr val="lt1"/>
              </a:solidFill>
              <a:latin typeface="Century Gothic"/>
              <a:ea typeface="Century Gothic"/>
              <a:cs typeface="Century Gothic"/>
              <a:sym typeface="Century Gothic"/>
            </a:endParaRPr>
          </a:p>
        </p:txBody>
      </p:sp>
      <p:pic>
        <p:nvPicPr>
          <p:cNvPr id="426" name="Google Shape;426;p3"/>
          <p:cNvPicPr preferRelativeResize="0"/>
          <p:nvPr/>
        </p:nvPicPr>
        <p:blipFill rotWithShape="1">
          <a:blip r:embed="rId4">
            <a:alphaModFix/>
          </a:blip>
          <a:srcRect b="0" l="0" r="0" t="0"/>
          <a:stretch/>
        </p:blipFill>
        <p:spPr>
          <a:xfrm>
            <a:off x="9824568" y="6010766"/>
            <a:ext cx="2212723" cy="77845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0" name="Shape 430"/>
        <p:cNvGrpSpPr/>
        <p:nvPr/>
      </p:nvGrpSpPr>
      <p:grpSpPr>
        <a:xfrm>
          <a:off x="0" y="0"/>
          <a:ext cx="0" cy="0"/>
          <a:chOff x="0" y="0"/>
          <a:chExt cx="0" cy="0"/>
        </a:xfrm>
      </p:grpSpPr>
      <p:sp>
        <p:nvSpPr>
          <p:cNvPr id="431" name="Google Shape;431;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32" name="Google Shape;432;p4"/>
          <p:cNvSpPr txBox="1"/>
          <p:nvPr/>
        </p:nvSpPr>
        <p:spPr>
          <a:xfrm>
            <a:off x="239487" y="620486"/>
            <a:ext cx="3461656" cy="5813831"/>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b="1" lang="en-US" sz="4100">
                <a:solidFill>
                  <a:schemeClr val="dk1"/>
                </a:solidFill>
                <a:latin typeface="Century Gothic"/>
                <a:ea typeface="Century Gothic"/>
                <a:cs typeface="Century Gothic"/>
                <a:sym typeface="Century Gothic"/>
              </a:rPr>
              <a:t>Objectives of the ACE Impact Project</a:t>
            </a:r>
            <a:endParaRPr/>
          </a:p>
        </p:txBody>
      </p:sp>
      <p:sp>
        <p:nvSpPr>
          <p:cNvPr id="433" name="Google Shape;433;p4"/>
          <p:cNvSpPr/>
          <p:nvPr/>
        </p:nvSpPr>
        <p:spPr>
          <a:xfrm rot="6269068">
            <a:off x="8717845" y="3339275"/>
            <a:ext cx="2987899" cy="2987899"/>
          </a:xfrm>
          <a:prstGeom prst="arc">
            <a:avLst>
              <a:gd fmla="val 14441841"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alibri"/>
              <a:ea typeface="Calibri"/>
              <a:cs typeface="Calibri"/>
              <a:sym typeface="Calibri"/>
            </a:endParaRPr>
          </a:p>
        </p:txBody>
      </p:sp>
      <p:pic>
        <p:nvPicPr>
          <p:cNvPr id="434" name="Google Shape;434;p4"/>
          <p:cNvPicPr preferRelativeResize="0"/>
          <p:nvPr/>
        </p:nvPicPr>
        <p:blipFill rotWithShape="1">
          <a:blip r:embed="rId3">
            <a:alphaModFix/>
          </a:blip>
          <a:srcRect b="0" l="0" r="0" t="0"/>
          <a:stretch/>
        </p:blipFill>
        <p:spPr>
          <a:xfrm>
            <a:off x="4208835" y="204647"/>
            <a:ext cx="7362679" cy="2090917"/>
          </a:xfrm>
          <a:custGeom>
            <a:rect b="b" l="l" r="r" t="t"/>
            <a:pathLst>
              <a:path extrusionOk="0" h="2957472" w="10580201">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a:noFill/>
          <a:ln>
            <a:noFill/>
          </a:ln>
        </p:spPr>
      </p:pic>
      <p:grpSp>
        <p:nvGrpSpPr>
          <p:cNvPr id="435" name="Google Shape;435;p4"/>
          <p:cNvGrpSpPr/>
          <p:nvPr/>
        </p:nvGrpSpPr>
        <p:grpSpPr>
          <a:xfrm>
            <a:off x="3940805" y="2810119"/>
            <a:ext cx="7913561" cy="3841561"/>
            <a:chOff x="175" y="1670"/>
            <a:chExt cx="7913561" cy="3841561"/>
          </a:xfrm>
        </p:grpSpPr>
        <p:sp>
          <p:nvSpPr>
            <p:cNvPr id="436" name="Google Shape;436;p4"/>
            <p:cNvSpPr/>
            <p:nvPr/>
          </p:nvSpPr>
          <p:spPr>
            <a:xfrm>
              <a:off x="1106887" y="1670"/>
              <a:ext cx="6806849" cy="733122"/>
            </a:xfrm>
            <a:prstGeom prst="rect">
              <a:avLst/>
            </a:prstGeom>
            <a:gradFill>
              <a:gsLst>
                <a:gs pos="0">
                  <a:srgbClr val="915947"/>
                </a:gs>
                <a:gs pos="50000">
                  <a:srgbClr val="893B00"/>
                </a:gs>
                <a:gs pos="100000">
                  <a:srgbClr val="7D3200"/>
                </a:gs>
              </a:gsLst>
              <a:lin ang="5400000" scaled="0"/>
            </a:gradFill>
            <a:ln cap="flat" cmpd="sng" w="9525">
              <a:solidFill>
                <a:srgbClr val="833C08"/>
              </a:solidFill>
              <a:prstDash val="solid"/>
              <a:miter lim="800000"/>
              <a:headEnd len="sm" w="sm" type="none"/>
              <a:tailEnd len="sm" w="sm" type="none"/>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
            <p:cNvSpPr txBox="1"/>
            <p:nvPr/>
          </p:nvSpPr>
          <p:spPr>
            <a:xfrm>
              <a:off x="1106887" y="1670"/>
              <a:ext cx="6806849" cy="733122"/>
            </a:xfrm>
            <a:prstGeom prst="rect">
              <a:avLst/>
            </a:prstGeom>
            <a:noFill/>
            <a:ln>
              <a:noFill/>
            </a:ln>
          </p:spPr>
          <p:txBody>
            <a:bodyPr anchorCtr="0" anchor="ctr" bIns="186200" lIns="85875" spcFirstLastPara="1" rIns="85875" wrap="square" tIns="186200">
              <a:noAutofit/>
            </a:bodyPr>
            <a:lstStyle/>
            <a:p>
              <a:pPr indent="0" lvl="0" marL="0" marR="0" rtl="0" algn="l">
                <a:lnSpc>
                  <a:spcPct val="90000"/>
                </a:lnSpc>
                <a:spcBef>
                  <a:spcPts val="0"/>
                </a:spcBef>
                <a:spcAft>
                  <a:spcPts val="0"/>
                </a:spcAft>
                <a:buClr>
                  <a:schemeClr val="lt1"/>
                </a:buClr>
                <a:buSzPts val="1600"/>
                <a:buFont typeface="Century Gothic"/>
                <a:buNone/>
              </a:pPr>
              <a:r>
                <a:rPr b="1" lang="en-US" sz="1600">
                  <a:solidFill>
                    <a:schemeClr val="lt1"/>
                  </a:solidFill>
                  <a:latin typeface="Century Gothic"/>
                  <a:ea typeface="Century Gothic"/>
                  <a:cs typeface="Century Gothic"/>
                  <a:sym typeface="Century Gothic"/>
                </a:rPr>
                <a:t>Enhance capacity to deliver regional high quality training to address the development challenge.</a:t>
              </a:r>
              <a:endParaRPr/>
            </a:p>
          </p:txBody>
        </p:sp>
        <p:sp>
          <p:nvSpPr>
            <p:cNvPr id="438" name="Google Shape;438;p4"/>
            <p:cNvSpPr/>
            <p:nvPr/>
          </p:nvSpPr>
          <p:spPr>
            <a:xfrm>
              <a:off x="175" y="1670"/>
              <a:ext cx="1106711" cy="733122"/>
            </a:xfrm>
            <a:prstGeom prst="rect">
              <a:avLst/>
            </a:prstGeom>
            <a:solidFill>
              <a:schemeClr val="lt1"/>
            </a:solidFill>
            <a:ln cap="flat" cmpd="sng" w="9525">
              <a:solidFill>
                <a:srgbClr val="833C0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
            <p:cNvSpPr txBox="1"/>
            <p:nvPr/>
          </p:nvSpPr>
          <p:spPr>
            <a:xfrm>
              <a:off x="175" y="1670"/>
              <a:ext cx="1106711" cy="733122"/>
            </a:xfrm>
            <a:prstGeom prst="rect">
              <a:avLst/>
            </a:prstGeom>
            <a:noFill/>
            <a:ln>
              <a:noFill/>
            </a:ln>
          </p:spPr>
          <p:txBody>
            <a:bodyPr anchorCtr="0" anchor="ctr" bIns="72400" lIns="58550" spcFirstLastPara="1" rIns="58550" wrap="square" tIns="72400">
              <a:noAutofit/>
            </a:bodyPr>
            <a:lstStyle/>
            <a:p>
              <a:pPr indent="0" lvl="0" marL="0" marR="0" rtl="0" algn="ctr">
                <a:lnSpc>
                  <a:spcPct val="90000"/>
                </a:lnSpc>
                <a:spcBef>
                  <a:spcPts val="0"/>
                </a:spcBef>
                <a:spcAft>
                  <a:spcPts val="0"/>
                </a:spcAft>
                <a:buClr>
                  <a:schemeClr val="dk1"/>
                </a:buClr>
                <a:buSzPts val="1600"/>
                <a:buFont typeface="Century Gothic"/>
                <a:buNone/>
              </a:pPr>
              <a:r>
                <a:rPr b="1" lang="en-US" sz="1600">
                  <a:solidFill>
                    <a:schemeClr val="dk1"/>
                  </a:solidFill>
                  <a:latin typeface="Century Gothic"/>
                  <a:ea typeface="Century Gothic"/>
                  <a:cs typeface="Century Gothic"/>
                  <a:sym typeface="Century Gothic"/>
                </a:rPr>
                <a:t>Enhance</a:t>
              </a:r>
              <a:endParaRPr/>
            </a:p>
          </p:txBody>
        </p:sp>
        <p:sp>
          <p:nvSpPr>
            <p:cNvPr id="440" name="Google Shape;440;p4"/>
            <p:cNvSpPr/>
            <p:nvPr/>
          </p:nvSpPr>
          <p:spPr>
            <a:xfrm>
              <a:off x="1131618" y="778780"/>
              <a:ext cx="6781638" cy="733122"/>
            </a:xfrm>
            <a:prstGeom prst="rect">
              <a:avLst/>
            </a:prstGeom>
            <a:gradFill>
              <a:gsLst>
                <a:gs pos="0">
                  <a:srgbClr val="568D48"/>
                </a:gs>
                <a:gs pos="50000">
                  <a:srgbClr val="34840C"/>
                </a:gs>
                <a:gs pos="100000">
                  <a:srgbClr val="2B7806"/>
                </a:gs>
              </a:gsLst>
              <a:lin ang="5400000" scaled="0"/>
            </a:gradFill>
            <a:ln cap="flat" cmpd="sng" w="9525">
              <a:solidFill>
                <a:srgbClr val="367F13"/>
              </a:solidFill>
              <a:prstDash val="solid"/>
              <a:miter lim="800000"/>
              <a:headEnd len="sm" w="sm" type="none"/>
              <a:tailEnd len="sm" w="sm" type="none"/>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
            <p:cNvSpPr txBox="1"/>
            <p:nvPr/>
          </p:nvSpPr>
          <p:spPr>
            <a:xfrm>
              <a:off x="1131618" y="778780"/>
              <a:ext cx="6781638" cy="733122"/>
            </a:xfrm>
            <a:prstGeom prst="rect">
              <a:avLst/>
            </a:prstGeom>
            <a:noFill/>
            <a:ln>
              <a:noFill/>
            </a:ln>
          </p:spPr>
          <p:txBody>
            <a:bodyPr anchorCtr="0" anchor="ctr" bIns="186200" lIns="87800" spcFirstLastPara="1" rIns="87800" wrap="square" tIns="186200">
              <a:noAutofit/>
            </a:bodyPr>
            <a:lstStyle/>
            <a:p>
              <a:pPr indent="0" lvl="0" marL="0" marR="0" rtl="0" algn="l">
                <a:lnSpc>
                  <a:spcPct val="90000"/>
                </a:lnSpc>
                <a:spcBef>
                  <a:spcPts val="0"/>
                </a:spcBef>
                <a:spcAft>
                  <a:spcPts val="0"/>
                </a:spcAft>
                <a:buClr>
                  <a:srgbClr val="FFFFFF"/>
                </a:buClr>
                <a:buSzPts val="1600"/>
                <a:buFont typeface="Century Gothic"/>
                <a:buNone/>
              </a:pPr>
              <a:r>
                <a:rPr b="1" lang="en-US" sz="1600">
                  <a:solidFill>
                    <a:srgbClr val="FFFFFF"/>
                  </a:solidFill>
                  <a:latin typeface="Century Gothic"/>
                  <a:ea typeface="Century Gothic"/>
                  <a:cs typeface="Century Gothic"/>
                  <a:sym typeface="Century Gothic"/>
                </a:rPr>
                <a:t>Enhance capacity to deliver applied research to address the regional development challenge.</a:t>
              </a:r>
              <a:endParaRPr/>
            </a:p>
          </p:txBody>
        </p:sp>
        <p:sp>
          <p:nvSpPr>
            <p:cNvPr id="442" name="Google Shape;442;p4"/>
            <p:cNvSpPr/>
            <p:nvPr/>
          </p:nvSpPr>
          <p:spPr>
            <a:xfrm>
              <a:off x="175" y="778780"/>
              <a:ext cx="1131442" cy="733122"/>
            </a:xfrm>
            <a:prstGeom prst="rect">
              <a:avLst/>
            </a:prstGeom>
            <a:solidFill>
              <a:schemeClr val="lt1"/>
            </a:solidFill>
            <a:ln cap="flat" cmpd="sng" w="9525">
              <a:solidFill>
                <a:srgbClr val="367F1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
            <p:cNvSpPr txBox="1"/>
            <p:nvPr/>
          </p:nvSpPr>
          <p:spPr>
            <a:xfrm>
              <a:off x="175" y="778780"/>
              <a:ext cx="1131442" cy="733122"/>
            </a:xfrm>
            <a:prstGeom prst="rect">
              <a:avLst/>
            </a:prstGeom>
            <a:noFill/>
            <a:ln>
              <a:noFill/>
            </a:ln>
          </p:spPr>
          <p:txBody>
            <a:bodyPr anchorCtr="0" anchor="ctr" bIns="72400" lIns="59850" spcFirstLastPara="1" rIns="59850" wrap="square" tIns="72400">
              <a:noAutofit/>
            </a:bodyPr>
            <a:lstStyle/>
            <a:p>
              <a:pPr indent="0" lvl="0" marL="0" marR="0" rtl="0" algn="ctr">
                <a:lnSpc>
                  <a:spcPct val="90000"/>
                </a:lnSpc>
                <a:spcBef>
                  <a:spcPts val="0"/>
                </a:spcBef>
                <a:spcAft>
                  <a:spcPts val="0"/>
                </a:spcAft>
                <a:buClr>
                  <a:schemeClr val="dk1"/>
                </a:buClr>
                <a:buSzPts val="1600"/>
                <a:buFont typeface="Century Gothic"/>
                <a:buNone/>
              </a:pPr>
              <a:r>
                <a:rPr b="1" lang="en-US" sz="1600">
                  <a:solidFill>
                    <a:schemeClr val="dk1"/>
                  </a:solidFill>
                  <a:latin typeface="Century Gothic"/>
                  <a:ea typeface="Century Gothic"/>
                  <a:cs typeface="Century Gothic"/>
                  <a:sym typeface="Century Gothic"/>
                </a:rPr>
                <a:t>Enhance</a:t>
              </a:r>
              <a:endParaRPr/>
            </a:p>
          </p:txBody>
        </p:sp>
        <p:sp>
          <p:nvSpPr>
            <p:cNvPr id="444" name="Google Shape;444;p4"/>
            <p:cNvSpPr/>
            <p:nvPr/>
          </p:nvSpPr>
          <p:spPr>
            <a:xfrm>
              <a:off x="1151712" y="1555890"/>
              <a:ext cx="6761958" cy="733122"/>
            </a:xfrm>
            <a:prstGeom prst="rect">
              <a:avLst/>
            </a:prstGeom>
            <a:gradFill>
              <a:gsLst>
                <a:gs pos="0">
                  <a:srgbClr val="4B8985"/>
                </a:gs>
                <a:gs pos="50000">
                  <a:srgbClr val="197E79"/>
                </a:gs>
                <a:gs pos="100000">
                  <a:srgbClr val="11736D"/>
                </a:gs>
              </a:gsLst>
              <a:lin ang="5400000" scaled="0"/>
            </a:gradFill>
            <a:ln cap="flat" cmpd="sng" w="9525">
              <a:solidFill>
                <a:srgbClr val="1F7A75"/>
              </a:solidFill>
              <a:prstDash val="solid"/>
              <a:miter lim="800000"/>
              <a:headEnd len="sm" w="sm" type="none"/>
              <a:tailEnd len="sm" w="sm" type="none"/>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
            <p:cNvSpPr txBox="1"/>
            <p:nvPr/>
          </p:nvSpPr>
          <p:spPr>
            <a:xfrm>
              <a:off x="1151712" y="1555890"/>
              <a:ext cx="6761958" cy="733122"/>
            </a:xfrm>
            <a:prstGeom prst="rect">
              <a:avLst/>
            </a:prstGeom>
            <a:noFill/>
            <a:ln>
              <a:noFill/>
            </a:ln>
          </p:spPr>
          <p:txBody>
            <a:bodyPr anchorCtr="0" anchor="ctr" bIns="186200" lIns="89350" spcFirstLastPara="1" rIns="89350" wrap="square" tIns="186200">
              <a:noAutofit/>
            </a:bodyPr>
            <a:lstStyle/>
            <a:p>
              <a:pPr indent="0" lvl="0" marL="0" marR="0" rtl="0" algn="l">
                <a:lnSpc>
                  <a:spcPct val="90000"/>
                </a:lnSpc>
                <a:spcBef>
                  <a:spcPts val="0"/>
                </a:spcBef>
                <a:spcAft>
                  <a:spcPts val="0"/>
                </a:spcAft>
                <a:buClr>
                  <a:srgbClr val="FFFFFF"/>
                </a:buClr>
                <a:buSzPts val="1600"/>
                <a:buFont typeface="Century Gothic"/>
                <a:buNone/>
              </a:pPr>
              <a:r>
                <a:rPr b="1" lang="en-US" sz="1600">
                  <a:solidFill>
                    <a:srgbClr val="FFFFFF"/>
                  </a:solidFill>
                  <a:latin typeface="Century Gothic"/>
                  <a:ea typeface="Century Gothic"/>
                  <a:cs typeface="Century Gothic"/>
                  <a:sym typeface="Century Gothic"/>
                </a:rPr>
                <a:t>Build and use industry/sector partnerships to enhance impact of the Center on development and increase relevance of the centers education and research</a:t>
              </a:r>
              <a:r>
                <a:rPr b="1" lang="en-US" sz="1200">
                  <a:solidFill>
                    <a:schemeClr val="lt1"/>
                  </a:solidFill>
                  <a:latin typeface="Century Gothic"/>
                  <a:ea typeface="Century Gothic"/>
                  <a:cs typeface="Century Gothic"/>
                  <a:sym typeface="Century Gothic"/>
                </a:rPr>
                <a:t>.</a:t>
              </a:r>
              <a:endParaRPr/>
            </a:p>
          </p:txBody>
        </p:sp>
        <p:sp>
          <p:nvSpPr>
            <p:cNvPr id="446" name="Google Shape;446;p4"/>
            <p:cNvSpPr/>
            <p:nvPr/>
          </p:nvSpPr>
          <p:spPr>
            <a:xfrm>
              <a:off x="175" y="1555890"/>
              <a:ext cx="1151536" cy="733122"/>
            </a:xfrm>
            <a:prstGeom prst="rect">
              <a:avLst/>
            </a:prstGeom>
            <a:solidFill>
              <a:schemeClr val="lt1"/>
            </a:solidFill>
            <a:ln cap="flat" cmpd="sng" w="9525">
              <a:solidFill>
                <a:srgbClr val="1F7A7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
            <p:cNvSpPr txBox="1"/>
            <p:nvPr/>
          </p:nvSpPr>
          <p:spPr>
            <a:xfrm>
              <a:off x="175" y="1555890"/>
              <a:ext cx="1151536" cy="733122"/>
            </a:xfrm>
            <a:prstGeom prst="rect">
              <a:avLst/>
            </a:prstGeom>
            <a:noFill/>
            <a:ln>
              <a:noFill/>
            </a:ln>
          </p:spPr>
          <p:txBody>
            <a:bodyPr anchorCtr="0" anchor="ctr" bIns="72400" lIns="60925" spcFirstLastPara="1" rIns="60925" wrap="square" tIns="72400">
              <a:noAutofit/>
            </a:bodyPr>
            <a:lstStyle/>
            <a:p>
              <a:pPr indent="0" lvl="0" marL="0" marR="0" rtl="0" algn="ctr">
                <a:lnSpc>
                  <a:spcPct val="90000"/>
                </a:lnSpc>
                <a:spcBef>
                  <a:spcPts val="0"/>
                </a:spcBef>
                <a:spcAft>
                  <a:spcPts val="0"/>
                </a:spcAft>
                <a:buClr>
                  <a:schemeClr val="dk1"/>
                </a:buClr>
                <a:buSzPts val="1600"/>
                <a:buFont typeface="Century Gothic"/>
                <a:buNone/>
              </a:pPr>
              <a:r>
                <a:rPr b="1" lang="en-US" sz="1600">
                  <a:solidFill>
                    <a:schemeClr val="dk1"/>
                  </a:solidFill>
                  <a:latin typeface="Century Gothic"/>
                  <a:ea typeface="Century Gothic"/>
                  <a:cs typeface="Century Gothic"/>
                  <a:sym typeface="Century Gothic"/>
                </a:rPr>
                <a:t>Build and use</a:t>
              </a:r>
              <a:endParaRPr/>
            </a:p>
          </p:txBody>
        </p:sp>
        <p:sp>
          <p:nvSpPr>
            <p:cNvPr id="448" name="Google Shape;448;p4"/>
            <p:cNvSpPr/>
            <p:nvPr/>
          </p:nvSpPr>
          <p:spPr>
            <a:xfrm>
              <a:off x="1199628" y="2333000"/>
              <a:ext cx="6714054" cy="733122"/>
            </a:xfrm>
            <a:prstGeom prst="rect">
              <a:avLst/>
            </a:prstGeom>
            <a:gradFill>
              <a:gsLst>
                <a:gs pos="0">
                  <a:srgbClr val="594F85"/>
                </a:gs>
                <a:gs pos="50000">
                  <a:srgbClr val="382678"/>
                </a:gs>
                <a:gs pos="100000">
                  <a:srgbClr val="311E6C"/>
                </a:gs>
              </a:gsLst>
              <a:lin ang="5400000" scaled="0"/>
            </a:gradFill>
            <a:ln cap="flat" cmpd="sng" w="9525">
              <a:solidFill>
                <a:srgbClr val="3C2B75"/>
              </a:solidFill>
              <a:prstDash val="solid"/>
              <a:miter lim="800000"/>
              <a:headEnd len="sm" w="sm" type="none"/>
              <a:tailEnd len="sm" w="sm" type="none"/>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
            <p:cNvSpPr txBox="1"/>
            <p:nvPr/>
          </p:nvSpPr>
          <p:spPr>
            <a:xfrm>
              <a:off x="1199628" y="2333000"/>
              <a:ext cx="6714054" cy="733122"/>
            </a:xfrm>
            <a:prstGeom prst="rect">
              <a:avLst/>
            </a:prstGeom>
            <a:noFill/>
            <a:ln>
              <a:noFill/>
            </a:ln>
          </p:spPr>
          <p:txBody>
            <a:bodyPr anchorCtr="0" anchor="ctr" bIns="186200" lIns="93075" spcFirstLastPara="1" rIns="93075" wrap="square" tIns="186200">
              <a:noAutofit/>
            </a:bodyPr>
            <a:lstStyle/>
            <a:p>
              <a:pPr indent="0" lvl="0" marL="0" marR="0" rtl="0" algn="l">
                <a:lnSpc>
                  <a:spcPct val="90000"/>
                </a:lnSpc>
                <a:spcBef>
                  <a:spcPts val="0"/>
                </a:spcBef>
                <a:spcAft>
                  <a:spcPts val="0"/>
                </a:spcAft>
                <a:buClr>
                  <a:srgbClr val="FFFFFF"/>
                </a:buClr>
                <a:buSzPts val="1600"/>
                <a:buFont typeface="Century Gothic"/>
                <a:buNone/>
              </a:pPr>
              <a:r>
                <a:rPr b="1" lang="en-US" sz="1600">
                  <a:solidFill>
                    <a:srgbClr val="FFFFFF"/>
                  </a:solidFill>
                  <a:latin typeface="Century Gothic"/>
                  <a:ea typeface="Century Gothic"/>
                  <a:cs typeface="Century Gothic"/>
                  <a:sym typeface="Century Gothic"/>
                </a:rPr>
                <a:t>Build and strengthen regional and international academic partnerships to raise quality of education in other institutions in the region.</a:t>
              </a:r>
              <a:endParaRPr/>
            </a:p>
          </p:txBody>
        </p:sp>
        <p:sp>
          <p:nvSpPr>
            <p:cNvPr id="450" name="Google Shape;450;p4"/>
            <p:cNvSpPr/>
            <p:nvPr/>
          </p:nvSpPr>
          <p:spPr>
            <a:xfrm>
              <a:off x="175" y="2333000"/>
              <a:ext cx="1199452" cy="733122"/>
            </a:xfrm>
            <a:prstGeom prst="rect">
              <a:avLst/>
            </a:prstGeom>
            <a:solidFill>
              <a:schemeClr val="lt1"/>
            </a:solidFill>
            <a:ln cap="flat" cmpd="sng" w="9525">
              <a:solidFill>
                <a:srgbClr val="3C2B7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
            <p:cNvSpPr txBox="1"/>
            <p:nvPr/>
          </p:nvSpPr>
          <p:spPr>
            <a:xfrm>
              <a:off x="175" y="2333000"/>
              <a:ext cx="1199452" cy="733122"/>
            </a:xfrm>
            <a:prstGeom prst="rect">
              <a:avLst/>
            </a:prstGeom>
            <a:noFill/>
            <a:ln>
              <a:noFill/>
            </a:ln>
          </p:spPr>
          <p:txBody>
            <a:bodyPr anchorCtr="0" anchor="ctr" bIns="72400" lIns="63450" spcFirstLastPara="1" rIns="63450" wrap="square" tIns="72400">
              <a:noAutofit/>
            </a:bodyPr>
            <a:lstStyle/>
            <a:p>
              <a:pPr indent="0" lvl="0" marL="0" marR="0" rtl="0" algn="ctr">
                <a:lnSpc>
                  <a:spcPct val="90000"/>
                </a:lnSpc>
                <a:spcBef>
                  <a:spcPts val="0"/>
                </a:spcBef>
                <a:spcAft>
                  <a:spcPts val="0"/>
                </a:spcAft>
                <a:buClr>
                  <a:schemeClr val="dk1"/>
                </a:buClr>
                <a:buSzPts val="1600"/>
                <a:buFont typeface="Century Gothic"/>
                <a:buNone/>
              </a:pPr>
              <a:r>
                <a:rPr b="1" lang="en-US" sz="1600">
                  <a:solidFill>
                    <a:schemeClr val="dk1"/>
                  </a:solidFill>
                  <a:latin typeface="Century Gothic"/>
                  <a:ea typeface="Century Gothic"/>
                  <a:cs typeface="Century Gothic"/>
                  <a:sym typeface="Century Gothic"/>
                </a:rPr>
                <a:t>Build and strengthen</a:t>
              </a:r>
              <a:endParaRPr/>
            </a:p>
          </p:txBody>
        </p:sp>
        <p:sp>
          <p:nvSpPr>
            <p:cNvPr id="452" name="Google Shape;452;p4"/>
            <p:cNvSpPr/>
            <p:nvPr/>
          </p:nvSpPr>
          <p:spPr>
            <a:xfrm>
              <a:off x="1177988" y="3110109"/>
              <a:ext cx="6734969" cy="733122"/>
            </a:xfrm>
            <a:prstGeom prst="rect">
              <a:avLst/>
            </a:prstGeom>
            <a:gradFill>
              <a:gsLst>
                <a:gs pos="0">
                  <a:srgbClr val="7E5768"/>
                </a:gs>
                <a:gs pos="50000">
                  <a:srgbClr val="703652"/>
                </a:gs>
                <a:gs pos="100000">
                  <a:srgbClr val="642C48"/>
                </a:gs>
              </a:gsLst>
              <a:lin ang="5400000" scaled="0"/>
            </a:gradFill>
            <a:ln cap="flat" cmpd="sng" w="9525">
              <a:solidFill>
                <a:srgbClr val="6E3953"/>
              </a:solidFill>
              <a:prstDash val="solid"/>
              <a:miter lim="800000"/>
              <a:headEnd len="sm" w="sm" type="none"/>
              <a:tailEnd len="sm" w="sm" type="none"/>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
            <p:cNvSpPr txBox="1"/>
            <p:nvPr/>
          </p:nvSpPr>
          <p:spPr>
            <a:xfrm>
              <a:off x="1177988" y="3110109"/>
              <a:ext cx="6734969" cy="733122"/>
            </a:xfrm>
            <a:prstGeom prst="rect">
              <a:avLst/>
            </a:prstGeom>
            <a:noFill/>
            <a:ln>
              <a:noFill/>
            </a:ln>
          </p:spPr>
          <p:txBody>
            <a:bodyPr anchorCtr="0" anchor="ctr" bIns="186200" lIns="91400" spcFirstLastPara="1" rIns="91400" wrap="square" tIns="186200">
              <a:noAutofit/>
            </a:bodyPr>
            <a:lstStyle/>
            <a:p>
              <a:pPr indent="0" lvl="0" marL="0" marR="0" rtl="0" algn="l">
                <a:lnSpc>
                  <a:spcPct val="90000"/>
                </a:lnSpc>
                <a:spcBef>
                  <a:spcPts val="0"/>
                </a:spcBef>
                <a:spcAft>
                  <a:spcPts val="0"/>
                </a:spcAft>
                <a:buClr>
                  <a:srgbClr val="FFFFFF"/>
                </a:buClr>
                <a:buSzPts val="1500"/>
                <a:buFont typeface="Century Gothic"/>
                <a:buNone/>
              </a:pPr>
              <a:r>
                <a:rPr b="1" lang="en-US" sz="1500">
                  <a:solidFill>
                    <a:srgbClr val="FFFFFF"/>
                  </a:solidFill>
                  <a:latin typeface="Century Gothic"/>
                  <a:ea typeface="Century Gothic"/>
                  <a:cs typeface="Century Gothic"/>
                  <a:sym typeface="Century Gothic"/>
                </a:rPr>
                <a:t>Enhance governance and management to improve monitoring and evaluation, administration, fiduciary management, transparency, ability to generate resources, and project implementation.</a:t>
              </a:r>
              <a:endParaRPr/>
            </a:p>
          </p:txBody>
        </p:sp>
        <p:sp>
          <p:nvSpPr>
            <p:cNvPr id="454" name="Google Shape;454;p4"/>
            <p:cNvSpPr/>
            <p:nvPr/>
          </p:nvSpPr>
          <p:spPr>
            <a:xfrm>
              <a:off x="175" y="3110109"/>
              <a:ext cx="1177812" cy="733122"/>
            </a:xfrm>
            <a:prstGeom prst="rect">
              <a:avLst/>
            </a:prstGeom>
            <a:solidFill>
              <a:schemeClr val="lt1"/>
            </a:solidFill>
            <a:ln cap="flat" cmpd="sng" w="9525">
              <a:solidFill>
                <a:srgbClr val="6E395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
            <p:cNvSpPr txBox="1"/>
            <p:nvPr/>
          </p:nvSpPr>
          <p:spPr>
            <a:xfrm>
              <a:off x="175" y="3110109"/>
              <a:ext cx="1177812" cy="733122"/>
            </a:xfrm>
            <a:prstGeom prst="rect">
              <a:avLst/>
            </a:prstGeom>
            <a:noFill/>
            <a:ln>
              <a:noFill/>
            </a:ln>
          </p:spPr>
          <p:txBody>
            <a:bodyPr anchorCtr="0" anchor="ctr" bIns="72400" lIns="62325" spcFirstLastPara="1" rIns="62325" wrap="square" tIns="72400">
              <a:noAutofit/>
            </a:bodyPr>
            <a:lstStyle/>
            <a:p>
              <a:pPr indent="0" lvl="0" marL="0" marR="0" rtl="0" algn="ctr">
                <a:lnSpc>
                  <a:spcPct val="90000"/>
                </a:lnSpc>
                <a:spcBef>
                  <a:spcPts val="0"/>
                </a:spcBef>
                <a:spcAft>
                  <a:spcPts val="0"/>
                </a:spcAft>
                <a:buClr>
                  <a:schemeClr val="dk1"/>
                </a:buClr>
                <a:buSzPts val="1600"/>
                <a:buFont typeface="Century Gothic"/>
                <a:buNone/>
              </a:pPr>
              <a:r>
                <a:rPr b="1" lang="en-US" sz="1600">
                  <a:solidFill>
                    <a:schemeClr val="dk1"/>
                  </a:solidFill>
                  <a:latin typeface="Century Gothic"/>
                  <a:ea typeface="Century Gothic"/>
                  <a:cs typeface="Century Gothic"/>
                  <a:sym typeface="Century Gothic"/>
                </a:rPr>
                <a:t>Enhance</a:t>
              </a:r>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5"/>
          <p:cNvSpPr txBox="1"/>
          <p:nvPr/>
        </p:nvSpPr>
        <p:spPr>
          <a:xfrm>
            <a:off x="756338" y="1320518"/>
            <a:ext cx="4926912" cy="434368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2000">
                <a:solidFill>
                  <a:schemeClr val="dk1"/>
                </a:solidFill>
                <a:latin typeface="Century Gothic"/>
                <a:ea typeface="Century Gothic"/>
                <a:cs typeface="Century Gothic"/>
                <a:sym typeface="Century Gothic"/>
              </a:rPr>
              <a:t>To be the leading internationally accredited Centre of Excellence that provides Quality Research and Postgraduate Education in Energy and Environmental Sustainability.”</a:t>
            </a:r>
            <a:endParaRPr b="0" i="0" sz="2000" u="none" cap="none" strike="noStrike">
              <a:solidFill>
                <a:srgbClr val="000000"/>
              </a:solidFill>
              <a:latin typeface="Arial"/>
              <a:ea typeface="Arial"/>
              <a:cs typeface="Arial"/>
              <a:sym typeface="Arial"/>
            </a:endParaRPr>
          </a:p>
        </p:txBody>
      </p:sp>
      <p:sp>
        <p:nvSpPr>
          <p:cNvPr id="461" name="Google Shape;461;p5"/>
          <p:cNvSpPr txBox="1"/>
          <p:nvPr/>
        </p:nvSpPr>
        <p:spPr>
          <a:xfrm>
            <a:off x="843686" y="915706"/>
            <a:ext cx="1617889" cy="51276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4D1DA"/>
              </a:buClr>
              <a:buSzPts val="2300"/>
              <a:buFont typeface="Open Sans SemiBold"/>
              <a:buNone/>
            </a:pPr>
            <a:r>
              <a:rPr b="1" i="0" lang="en-US" sz="2300" u="none" cap="none" strike="noStrike">
                <a:solidFill>
                  <a:srgbClr val="64D1DA"/>
                </a:solidFill>
                <a:latin typeface="Open Sans SemiBold"/>
                <a:ea typeface="Open Sans SemiBold"/>
                <a:cs typeface="Open Sans SemiBold"/>
                <a:sym typeface="Open Sans SemiBold"/>
              </a:rPr>
              <a:t>VISION</a:t>
            </a:r>
            <a:endParaRPr b="1" i="0" sz="1400" u="none" cap="none" strike="noStrike">
              <a:solidFill>
                <a:srgbClr val="000000"/>
              </a:solidFill>
              <a:latin typeface="Arial"/>
              <a:ea typeface="Arial"/>
              <a:cs typeface="Arial"/>
              <a:sym typeface="Arial"/>
            </a:endParaRPr>
          </a:p>
        </p:txBody>
      </p:sp>
      <p:sp>
        <p:nvSpPr>
          <p:cNvPr id="462" name="Google Shape;462;p5"/>
          <p:cNvSpPr txBox="1"/>
          <p:nvPr/>
        </p:nvSpPr>
        <p:spPr>
          <a:xfrm>
            <a:off x="6808000" y="978109"/>
            <a:ext cx="2464818" cy="477837"/>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4B2E3"/>
              </a:buClr>
              <a:buSzPts val="2300"/>
              <a:buFont typeface="Open Sans SemiBold"/>
              <a:buNone/>
            </a:pPr>
            <a:r>
              <a:rPr b="1" lang="en-US" sz="2300">
                <a:solidFill>
                  <a:srgbClr val="34B2E3"/>
                </a:solidFill>
                <a:latin typeface="Open Sans SemiBold"/>
                <a:ea typeface="Open Sans SemiBold"/>
                <a:cs typeface="Open Sans SemiBold"/>
                <a:sym typeface="Open Sans SemiBold"/>
              </a:rPr>
              <a:t>MISSION</a:t>
            </a:r>
            <a:endParaRPr b="0" i="0" sz="1400" u="none" cap="none" strike="noStrike">
              <a:solidFill>
                <a:srgbClr val="000000"/>
              </a:solidFill>
              <a:latin typeface="Arial"/>
              <a:ea typeface="Arial"/>
              <a:cs typeface="Arial"/>
              <a:sym typeface="Arial"/>
            </a:endParaRPr>
          </a:p>
        </p:txBody>
      </p:sp>
      <p:sp>
        <p:nvSpPr>
          <p:cNvPr id="463" name="Google Shape;463;p5"/>
          <p:cNvSpPr txBox="1"/>
          <p:nvPr/>
        </p:nvSpPr>
        <p:spPr>
          <a:xfrm>
            <a:off x="94535" y="683931"/>
            <a:ext cx="560466" cy="1734197"/>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4D1DA"/>
              </a:buClr>
              <a:buSzPts val="10500"/>
              <a:buFont typeface="Montserrat"/>
              <a:buNone/>
            </a:pPr>
            <a:r>
              <a:rPr b="0" i="0" lang="en-US" sz="10500" u="none" cap="none" strike="noStrike">
                <a:solidFill>
                  <a:srgbClr val="64D1DA"/>
                </a:solidFill>
                <a:latin typeface="Montserrat"/>
                <a:ea typeface="Montserrat"/>
                <a:cs typeface="Montserrat"/>
                <a:sym typeface="Montserrat"/>
              </a:rPr>
              <a:t>1</a:t>
            </a:r>
            <a:endParaRPr b="0" i="0" sz="1400" u="none" cap="none" strike="noStrike">
              <a:solidFill>
                <a:srgbClr val="000000"/>
              </a:solidFill>
              <a:latin typeface="Arial"/>
              <a:ea typeface="Arial"/>
              <a:cs typeface="Arial"/>
              <a:sym typeface="Arial"/>
            </a:endParaRPr>
          </a:p>
        </p:txBody>
      </p:sp>
      <p:sp>
        <p:nvSpPr>
          <p:cNvPr id="464" name="Google Shape;464;p5"/>
          <p:cNvSpPr txBox="1"/>
          <p:nvPr/>
        </p:nvSpPr>
        <p:spPr>
          <a:xfrm>
            <a:off x="6020031" y="647908"/>
            <a:ext cx="1122885" cy="16160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4B2E3"/>
              </a:buClr>
              <a:buSzPts val="10500"/>
              <a:buFont typeface="Montserrat"/>
              <a:buNone/>
            </a:pPr>
            <a:r>
              <a:rPr lang="en-US" sz="10500">
                <a:solidFill>
                  <a:srgbClr val="34B2E3"/>
                </a:solidFill>
                <a:latin typeface="Montserrat"/>
                <a:ea typeface="Montserrat"/>
                <a:cs typeface="Montserrat"/>
                <a:sym typeface="Montserrat"/>
              </a:rPr>
              <a:t>2</a:t>
            </a:r>
            <a:endParaRPr b="0" i="0" sz="1400" u="none" cap="none" strike="noStrike">
              <a:solidFill>
                <a:srgbClr val="000000"/>
              </a:solidFill>
              <a:latin typeface="Arial"/>
              <a:ea typeface="Arial"/>
              <a:cs typeface="Arial"/>
              <a:sym typeface="Arial"/>
            </a:endParaRPr>
          </a:p>
        </p:txBody>
      </p:sp>
      <p:sp>
        <p:nvSpPr>
          <p:cNvPr id="465" name="Google Shape;465;p5"/>
          <p:cNvSpPr txBox="1"/>
          <p:nvPr/>
        </p:nvSpPr>
        <p:spPr>
          <a:xfrm>
            <a:off x="6934200" y="1354127"/>
            <a:ext cx="5163265" cy="4525764"/>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2400">
                <a:solidFill>
                  <a:schemeClr val="dk1"/>
                </a:solidFill>
                <a:latin typeface="Century Gothic"/>
                <a:ea typeface="Century Gothic"/>
                <a:cs typeface="Century Gothic"/>
                <a:sym typeface="Century Gothic"/>
              </a:rPr>
              <a:t>Our mission is to provide Excellent and Quality Postgraduate Education, Discover, Preserve and Disseminate cutting-edge interdisciplinary Research. RCEES also aims, through Training and Capacity Building, Consulting, Professional Development, and securing Grants and Donor funding to enhance the lives of our students, industry and society” </a:t>
            </a:r>
            <a:endParaRPr b="0" i="0" sz="2400" u="none" cap="none" strike="noStrike">
              <a:solidFill>
                <a:srgbClr val="000000"/>
              </a:solidFill>
              <a:latin typeface="Arial"/>
              <a:ea typeface="Arial"/>
              <a:cs typeface="Arial"/>
              <a:sym typeface="Arial"/>
            </a:endParaRPr>
          </a:p>
        </p:txBody>
      </p:sp>
      <p:sp>
        <p:nvSpPr>
          <p:cNvPr id="466" name="Google Shape;466;p5"/>
          <p:cNvSpPr txBox="1"/>
          <p:nvPr/>
        </p:nvSpPr>
        <p:spPr>
          <a:xfrm>
            <a:off x="754757" y="-122204"/>
            <a:ext cx="9705456" cy="724247"/>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898989"/>
              </a:buClr>
              <a:buSzPts val="1400"/>
              <a:buFont typeface="Century Gothic"/>
              <a:buNone/>
            </a:pPr>
            <a:r>
              <a:rPr b="1" lang="en-US" sz="4000">
                <a:solidFill>
                  <a:srgbClr val="898989"/>
                </a:solidFill>
                <a:latin typeface="Century Gothic"/>
                <a:ea typeface="Century Gothic"/>
                <a:cs typeface="Century Gothic"/>
                <a:sym typeface="Century Gothic"/>
              </a:rPr>
              <a:t>RCEES MISSION and VISION</a:t>
            </a:r>
            <a:endParaRPr/>
          </a:p>
        </p:txBody>
      </p:sp>
      <p:sp>
        <p:nvSpPr>
          <p:cNvPr id="467" name="Google Shape;467;p5"/>
          <p:cNvSpPr txBox="1"/>
          <p:nvPr>
            <p:ph idx="4294967295" type="sldNum"/>
          </p:nvPr>
        </p:nvSpPr>
        <p:spPr>
          <a:xfrm>
            <a:off x="94488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SzPts val="1200"/>
              <a:buFont typeface="Century Gothic"/>
              <a:buNone/>
            </a:pPr>
            <a:fld id="{00000000-1234-1234-1234-123412341234}" type="slidenum">
              <a:rPr b="1" lang="en-US">
                <a:solidFill>
                  <a:schemeClr val="dk1"/>
                </a:solidFill>
              </a:rPr>
              <a:t>‹#›</a:t>
            </a:fld>
            <a:endParaRPr b="1">
              <a:solidFill>
                <a:schemeClr val="dk1"/>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6"/>
          <p:cNvSpPr txBox="1"/>
          <p:nvPr/>
        </p:nvSpPr>
        <p:spPr>
          <a:xfrm>
            <a:off x="1082314" y="864457"/>
            <a:ext cx="4607286" cy="52562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65280"/>
              </a:buClr>
              <a:buSzPts val="2300"/>
              <a:buFont typeface="Open Sans SemiBold"/>
              <a:buNone/>
            </a:pPr>
            <a:r>
              <a:rPr b="1" lang="en-US" sz="4400">
                <a:solidFill>
                  <a:srgbClr val="065280"/>
                </a:solidFill>
                <a:latin typeface="Open Sans SemiBold"/>
                <a:ea typeface="Open Sans SemiBold"/>
                <a:cs typeface="Open Sans SemiBold"/>
                <a:sym typeface="Open Sans SemiBold"/>
              </a:rPr>
              <a:t>ORE VALUES</a:t>
            </a:r>
            <a:endParaRPr b="0" i="0" sz="3200" u="none" cap="none" strike="noStrike">
              <a:solidFill>
                <a:srgbClr val="000000"/>
              </a:solidFill>
              <a:latin typeface="Arial"/>
              <a:ea typeface="Arial"/>
              <a:cs typeface="Arial"/>
              <a:sym typeface="Arial"/>
            </a:endParaRPr>
          </a:p>
        </p:txBody>
      </p:sp>
      <p:sp>
        <p:nvSpPr>
          <p:cNvPr id="473" name="Google Shape;473;p6"/>
          <p:cNvSpPr txBox="1"/>
          <p:nvPr/>
        </p:nvSpPr>
        <p:spPr>
          <a:xfrm>
            <a:off x="146163" y="634587"/>
            <a:ext cx="793750" cy="177768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65280"/>
              </a:buClr>
              <a:buSzPts val="10500"/>
              <a:buFont typeface="Montserrat"/>
              <a:buNone/>
            </a:pPr>
            <a:r>
              <a:rPr lang="en-US" sz="10500">
                <a:solidFill>
                  <a:srgbClr val="065280"/>
                </a:solidFill>
                <a:latin typeface="Montserrat"/>
                <a:ea typeface="Montserrat"/>
                <a:cs typeface="Montserrat"/>
                <a:sym typeface="Montserrat"/>
              </a:rPr>
              <a:t>C</a:t>
            </a:r>
            <a:endParaRPr b="0" i="0" sz="1400" u="none" cap="none" strike="noStrike">
              <a:solidFill>
                <a:srgbClr val="000000"/>
              </a:solidFill>
              <a:latin typeface="Arial"/>
              <a:ea typeface="Arial"/>
              <a:cs typeface="Arial"/>
              <a:sym typeface="Arial"/>
            </a:endParaRPr>
          </a:p>
        </p:txBody>
      </p:sp>
      <p:sp>
        <p:nvSpPr>
          <p:cNvPr id="474" name="Google Shape;474;p6"/>
          <p:cNvSpPr txBox="1"/>
          <p:nvPr/>
        </p:nvSpPr>
        <p:spPr>
          <a:xfrm>
            <a:off x="1014127" y="1491156"/>
            <a:ext cx="6448492" cy="411222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dk1"/>
                </a:solidFill>
                <a:latin typeface="Century Gothic"/>
                <a:ea typeface="Century Gothic"/>
                <a:cs typeface="Century Gothic"/>
                <a:sym typeface="Century Gothic"/>
              </a:rPr>
              <a:t>R: Responsive: </a:t>
            </a:r>
            <a:r>
              <a:rPr lang="en-US" sz="2400">
                <a:solidFill>
                  <a:schemeClr val="dk1"/>
                </a:solidFill>
                <a:latin typeface="Century Gothic"/>
                <a:ea typeface="Century Gothic"/>
                <a:cs typeface="Century Gothic"/>
                <a:sym typeface="Century Gothic"/>
              </a:rPr>
              <a:t>Innovative ways to solve energy and environmental challenge. </a:t>
            </a:r>
            <a:endParaRPr/>
          </a:p>
          <a:p>
            <a:pPr indent="0" lvl="0" marL="0" marR="0" rtl="0" algn="l">
              <a:spcBef>
                <a:spcPts val="0"/>
              </a:spcBef>
              <a:spcAft>
                <a:spcPts val="0"/>
              </a:spcAft>
              <a:buNone/>
            </a:pPr>
            <a:r>
              <a:rPr b="1" lang="en-US" sz="2400">
                <a:solidFill>
                  <a:schemeClr val="dk1"/>
                </a:solidFill>
                <a:latin typeface="Century Gothic"/>
                <a:ea typeface="Century Gothic"/>
                <a:cs typeface="Century Gothic"/>
                <a:sym typeface="Century Gothic"/>
              </a:rPr>
              <a:t>C: Collaborative: </a:t>
            </a:r>
            <a:r>
              <a:rPr lang="en-US" sz="2400">
                <a:solidFill>
                  <a:schemeClr val="dk1"/>
                </a:solidFill>
                <a:latin typeface="Century Gothic"/>
                <a:ea typeface="Century Gothic"/>
                <a:cs typeface="Century Gothic"/>
                <a:sym typeface="Century Gothic"/>
              </a:rPr>
              <a:t>Engage and Build partnership with stakeholders. </a:t>
            </a:r>
            <a:endParaRPr/>
          </a:p>
          <a:p>
            <a:pPr indent="0" lvl="0" marL="0" marR="0" rtl="0" algn="l">
              <a:spcBef>
                <a:spcPts val="0"/>
              </a:spcBef>
              <a:spcAft>
                <a:spcPts val="0"/>
              </a:spcAft>
              <a:buNone/>
            </a:pPr>
            <a:r>
              <a:rPr b="1" lang="en-US" sz="2400">
                <a:solidFill>
                  <a:schemeClr val="dk1"/>
                </a:solidFill>
                <a:latin typeface="Century Gothic"/>
                <a:ea typeface="Century Gothic"/>
                <a:cs typeface="Century Gothic"/>
                <a:sym typeface="Century Gothic"/>
              </a:rPr>
              <a:t>E: Equality: </a:t>
            </a:r>
            <a:r>
              <a:rPr lang="en-US" sz="2400">
                <a:solidFill>
                  <a:schemeClr val="dk1"/>
                </a:solidFill>
                <a:latin typeface="Century Gothic"/>
                <a:ea typeface="Century Gothic"/>
                <a:cs typeface="Century Gothic"/>
                <a:sym typeface="Century Gothic"/>
              </a:rPr>
              <a:t>Create an environment that promote equal opportunity, gender balance and diversity. </a:t>
            </a:r>
            <a:endParaRPr/>
          </a:p>
          <a:p>
            <a:pPr indent="0" lvl="0" marL="0" marR="0" rtl="0" algn="l">
              <a:spcBef>
                <a:spcPts val="0"/>
              </a:spcBef>
              <a:spcAft>
                <a:spcPts val="0"/>
              </a:spcAft>
              <a:buNone/>
            </a:pPr>
            <a:r>
              <a:rPr b="1" lang="en-US" sz="2400">
                <a:solidFill>
                  <a:schemeClr val="dk1"/>
                </a:solidFill>
                <a:latin typeface="Century Gothic"/>
                <a:ea typeface="Century Gothic"/>
                <a:cs typeface="Century Gothic"/>
                <a:sym typeface="Century Gothic"/>
              </a:rPr>
              <a:t>E: Excellence: </a:t>
            </a:r>
            <a:r>
              <a:rPr lang="en-US" sz="2400">
                <a:solidFill>
                  <a:schemeClr val="dk1"/>
                </a:solidFill>
                <a:latin typeface="Century Gothic"/>
                <a:ea typeface="Century Gothic"/>
                <a:cs typeface="Century Gothic"/>
                <a:sym typeface="Century Gothic"/>
              </a:rPr>
              <a:t>Demonstrate world class leadership in research and teaching. </a:t>
            </a:r>
            <a:endParaRPr/>
          </a:p>
          <a:p>
            <a:pPr indent="0" lvl="0" marL="0" marR="0" rtl="0" algn="l">
              <a:spcBef>
                <a:spcPts val="0"/>
              </a:spcBef>
              <a:spcAft>
                <a:spcPts val="0"/>
              </a:spcAft>
              <a:buNone/>
            </a:pPr>
            <a:r>
              <a:rPr b="1" lang="en-US" sz="2400">
                <a:solidFill>
                  <a:schemeClr val="dk1"/>
                </a:solidFill>
                <a:latin typeface="Century Gothic"/>
                <a:ea typeface="Century Gothic"/>
                <a:cs typeface="Century Gothic"/>
                <a:sym typeface="Century Gothic"/>
              </a:rPr>
              <a:t>S: Sustainability: </a:t>
            </a:r>
            <a:r>
              <a:rPr lang="en-US" sz="2400">
                <a:solidFill>
                  <a:schemeClr val="dk1"/>
                </a:solidFill>
                <a:latin typeface="Century Gothic"/>
                <a:ea typeface="Century Gothic"/>
                <a:cs typeface="Century Gothic"/>
                <a:sym typeface="Century Gothic"/>
              </a:rPr>
              <a:t>Maintain excellence in higher education, particularly in STEM. </a:t>
            </a:r>
            <a:endParaRPr b="0" i="0" sz="2400" u="none" cap="none" strike="noStrike">
              <a:solidFill>
                <a:srgbClr val="000000"/>
              </a:solidFill>
              <a:latin typeface="Arial"/>
              <a:ea typeface="Arial"/>
              <a:cs typeface="Arial"/>
              <a:sym typeface="Arial"/>
            </a:endParaRPr>
          </a:p>
        </p:txBody>
      </p:sp>
      <p:sp>
        <p:nvSpPr>
          <p:cNvPr id="475" name="Google Shape;475;p6"/>
          <p:cNvSpPr txBox="1"/>
          <p:nvPr/>
        </p:nvSpPr>
        <p:spPr>
          <a:xfrm>
            <a:off x="754757" y="-122204"/>
            <a:ext cx="9705456" cy="724247"/>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898989"/>
              </a:buClr>
              <a:buSzPts val="1400"/>
              <a:buFont typeface="Century Gothic"/>
              <a:buNone/>
            </a:pPr>
            <a:r>
              <a:rPr b="1" lang="en-US" sz="4000">
                <a:solidFill>
                  <a:srgbClr val="898989"/>
                </a:solidFill>
                <a:latin typeface="Century Gothic"/>
                <a:ea typeface="Century Gothic"/>
                <a:cs typeface="Century Gothic"/>
                <a:sym typeface="Century Gothic"/>
              </a:rPr>
              <a:t>VALUES</a:t>
            </a:r>
            <a:endParaRPr/>
          </a:p>
        </p:txBody>
      </p:sp>
      <p:sp>
        <p:nvSpPr>
          <p:cNvPr id="476" name="Google Shape;476;p6"/>
          <p:cNvSpPr txBox="1"/>
          <p:nvPr>
            <p:ph idx="4294967295" type="sldNum"/>
          </p:nvPr>
        </p:nvSpPr>
        <p:spPr>
          <a:xfrm>
            <a:off x="94488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SzPts val="1200"/>
              <a:buFont typeface="Century Gothic"/>
              <a:buNone/>
            </a:pPr>
            <a:fld id="{00000000-1234-1234-1234-123412341234}" type="slidenum">
              <a:rPr b="1" lang="en-US">
                <a:solidFill>
                  <a:schemeClr val="dk1"/>
                </a:solidFill>
              </a:rPr>
              <a:t>‹#›</a:t>
            </a:fld>
            <a:endParaRPr b="1">
              <a:solidFill>
                <a:schemeClr val="dk1"/>
              </a:solidFill>
            </a:endParaRPr>
          </a:p>
        </p:txBody>
      </p:sp>
      <p:grpSp>
        <p:nvGrpSpPr>
          <p:cNvPr id="477" name="Google Shape;477;p6"/>
          <p:cNvGrpSpPr/>
          <p:nvPr/>
        </p:nvGrpSpPr>
        <p:grpSpPr>
          <a:xfrm>
            <a:off x="7386325" y="757040"/>
            <a:ext cx="4659512" cy="4056260"/>
            <a:chOff x="2939141" y="171232"/>
            <a:chExt cx="5332412" cy="4789488"/>
          </a:xfrm>
        </p:grpSpPr>
        <p:grpSp>
          <p:nvGrpSpPr>
            <p:cNvPr id="478" name="Google Shape;478;p6"/>
            <p:cNvGrpSpPr/>
            <p:nvPr/>
          </p:nvGrpSpPr>
          <p:grpSpPr>
            <a:xfrm>
              <a:off x="4467903" y="2642970"/>
              <a:ext cx="3803650" cy="2317750"/>
              <a:chOff x="2640012" y="3419475"/>
              <a:chExt cx="3803650" cy="2317750"/>
            </a:xfrm>
          </p:grpSpPr>
          <p:sp>
            <p:nvSpPr>
              <p:cNvPr id="479" name="Google Shape;479;p6"/>
              <p:cNvSpPr/>
              <p:nvPr/>
            </p:nvSpPr>
            <p:spPr>
              <a:xfrm>
                <a:off x="2640012" y="3419475"/>
                <a:ext cx="3803650" cy="2317750"/>
              </a:xfrm>
              <a:custGeom>
                <a:rect b="b" l="l" r="r" t="t"/>
                <a:pathLst>
                  <a:path extrusionOk="0" h="583" w="958">
                    <a:moveTo>
                      <a:pt x="885" y="181"/>
                    </a:moveTo>
                    <a:cubicBezTo>
                      <a:pt x="781" y="0"/>
                      <a:pt x="781" y="0"/>
                      <a:pt x="781" y="0"/>
                    </a:cubicBezTo>
                    <a:cubicBezTo>
                      <a:pt x="785" y="47"/>
                      <a:pt x="781" y="102"/>
                      <a:pt x="752" y="152"/>
                    </a:cubicBezTo>
                    <a:cubicBezTo>
                      <a:pt x="693" y="255"/>
                      <a:pt x="567" y="258"/>
                      <a:pt x="553" y="258"/>
                    </a:cubicBezTo>
                    <a:cubicBezTo>
                      <a:pt x="553" y="258"/>
                      <a:pt x="553" y="258"/>
                      <a:pt x="553" y="258"/>
                    </a:cubicBezTo>
                    <a:cubicBezTo>
                      <a:pt x="517" y="258"/>
                      <a:pt x="517" y="258"/>
                      <a:pt x="517" y="258"/>
                    </a:cubicBezTo>
                    <a:cubicBezTo>
                      <a:pt x="65" y="258"/>
                      <a:pt x="65" y="258"/>
                      <a:pt x="65" y="258"/>
                    </a:cubicBezTo>
                    <a:cubicBezTo>
                      <a:pt x="51" y="281"/>
                      <a:pt x="51" y="281"/>
                      <a:pt x="51" y="281"/>
                    </a:cubicBezTo>
                    <a:cubicBezTo>
                      <a:pt x="49" y="285"/>
                      <a:pt x="0" y="369"/>
                      <a:pt x="48" y="462"/>
                    </a:cubicBezTo>
                    <a:cubicBezTo>
                      <a:pt x="105" y="572"/>
                      <a:pt x="241" y="582"/>
                      <a:pt x="248" y="583"/>
                    </a:cubicBezTo>
                    <a:cubicBezTo>
                      <a:pt x="653" y="583"/>
                      <a:pt x="653" y="583"/>
                      <a:pt x="653" y="583"/>
                    </a:cubicBezTo>
                    <a:cubicBezTo>
                      <a:pt x="778" y="583"/>
                      <a:pt x="871" y="541"/>
                      <a:pt x="914" y="466"/>
                    </a:cubicBezTo>
                    <a:cubicBezTo>
                      <a:pt x="958" y="390"/>
                      <a:pt x="947" y="289"/>
                      <a:pt x="885" y="181"/>
                    </a:cubicBezTo>
                    <a:close/>
                  </a:path>
                </a:pathLst>
              </a:custGeom>
              <a:solidFill>
                <a:srgbClr val="34B2E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0" name="Google Shape;480;p6"/>
              <p:cNvSpPr/>
              <p:nvPr/>
            </p:nvSpPr>
            <p:spPr>
              <a:xfrm>
                <a:off x="3917950" y="4748212"/>
                <a:ext cx="1393825" cy="706437"/>
              </a:xfrm>
              <a:custGeom>
                <a:rect b="b" l="l" r="r" t="t"/>
                <a:pathLst>
                  <a:path extrusionOk="0" h="178" w="351">
                    <a:moveTo>
                      <a:pt x="179" y="178"/>
                    </a:moveTo>
                    <a:cubicBezTo>
                      <a:pt x="159" y="178"/>
                      <a:pt x="142" y="177"/>
                      <a:pt x="125" y="173"/>
                    </a:cubicBezTo>
                    <a:cubicBezTo>
                      <a:pt x="119" y="172"/>
                      <a:pt x="114" y="170"/>
                      <a:pt x="110" y="168"/>
                    </a:cubicBezTo>
                    <a:cubicBezTo>
                      <a:pt x="100" y="163"/>
                      <a:pt x="96" y="156"/>
                      <a:pt x="96" y="152"/>
                    </a:cubicBezTo>
                    <a:cubicBezTo>
                      <a:pt x="95" y="146"/>
                      <a:pt x="97" y="139"/>
                      <a:pt x="102" y="134"/>
                    </a:cubicBezTo>
                    <a:cubicBezTo>
                      <a:pt x="110" y="126"/>
                      <a:pt x="120" y="120"/>
                      <a:pt x="133" y="114"/>
                    </a:cubicBezTo>
                    <a:cubicBezTo>
                      <a:pt x="137" y="112"/>
                      <a:pt x="142" y="110"/>
                      <a:pt x="146" y="109"/>
                    </a:cubicBezTo>
                    <a:cubicBezTo>
                      <a:pt x="149" y="107"/>
                      <a:pt x="149" y="107"/>
                      <a:pt x="149" y="107"/>
                    </a:cubicBezTo>
                    <a:cubicBezTo>
                      <a:pt x="152" y="106"/>
                      <a:pt x="154" y="104"/>
                      <a:pt x="154" y="102"/>
                    </a:cubicBezTo>
                    <a:cubicBezTo>
                      <a:pt x="155" y="100"/>
                      <a:pt x="154" y="97"/>
                      <a:pt x="152" y="95"/>
                    </a:cubicBezTo>
                    <a:cubicBezTo>
                      <a:pt x="138" y="81"/>
                      <a:pt x="131" y="63"/>
                      <a:pt x="132" y="42"/>
                    </a:cubicBezTo>
                    <a:cubicBezTo>
                      <a:pt x="133" y="21"/>
                      <a:pt x="144" y="7"/>
                      <a:pt x="166" y="2"/>
                    </a:cubicBezTo>
                    <a:cubicBezTo>
                      <a:pt x="171" y="1"/>
                      <a:pt x="175" y="0"/>
                      <a:pt x="179" y="0"/>
                    </a:cubicBezTo>
                    <a:cubicBezTo>
                      <a:pt x="184" y="0"/>
                      <a:pt x="188" y="1"/>
                      <a:pt x="192" y="2"/>
                    </a:cubicBezTo>
                    <a:cubicBezTo>
                      <a:pt x="214" y="7"/>
                      <a:pt x="226" y="21"/>
                      <a:pt x="227" y="42"/>
                    </a:cubicBezTo>
                    <a:cubicBezTo>
                      <a:pt x="227" y="63"/>
                      <a:pt x="221" y="81"/>
                      <a:pt x="207" y="95"/>
                    </a:cubicBezTo>
                    <a:cubicBezTo>
                      <a:pt x="205" y="97"/>
                      <a:pt x="204" y="99"/>
                      <a:pt x="204" y="102"/>
                    </a:cubicBezTo>
                    <a:cubicBezTo>
                      <a:pt x="205" y="104"/>
                      <a:pt x="207" y="106"/>
                      <a:pt x="210" y="107"/>
                    </a:cubicBezTo>
                    <a:cubicBezTo>
                      <a:pt x="213" y="109"/>
                      <a:pt x="213" y="109"/>
                      <a:pt x="213" y="109"/>
                    </a:cubicBezTo>
                    <a:cubicBezTo>
                      <a:pt x="217" y="110"/>
                      <a:pt x="221" y="112"/>
                      <a:pt x="225" y="114"/>
                    </a:cubicBezTo>
                    <a:cubicBezTo>
                      <a:pt x="239" y="120"/>
                      <a:pt x="249" y="126"/>
                      <a:pt x="257" y="134"/>
                    </a:cubicBezTo>
                    <a:cubicBezTo>
                      <a:pt x="261" y="139"/>
                      <a:pt x="263" y="146"/>
                      <a:pt x="262" y="152"/>
                    </a:cubicBezTo>
                    <a:cubicBezTo>
                      <a:pt x="261" y="159"/>
                      <a:pt x="256" y="164"/>
                      <a:pt x="249" y="168"/>
                    </a:cubicBezTo>
                    <a:cubicBezTo>
                      <a:pt x="249" y="168"/>
                      <a:pt x="249" y="168"/>
                      <a:pt x="249" y="168"/>
                    </a:cubicBezTo>
                    <a:cubicBezTo>
                      <a:pt x="244" y="170"/>
                      <a:pt x="239" y="172"/>
                      <a:pt x="233" y="173"/>
                    </a:cubicBezTo>
                    <a:cubicBezTo>
                      <a:pt x="217" y="177"/>
                      <a:pt x="200" y="178"/>
                      <a:pt x="179" y="178"/>
                    </a:cubicBezTo>
                    <a:close/>
                    <a:moveTo>
                      <a:pt x="179" y="10"/>
                    </a:moveTo>
                    <a:cubicBezTo>
                      <a:pt x="176" y="10"/>
                      <a:pt x="172" y="10"/>
                      <a:pt x="169" y="11"/>
                    </a:cubicBezTo>
                    <a:cubicBezTo>
                      <a:pt x="151" y="16"/>
                      <a:pt x="142" y="25"/>
                      <a:pt x="142" y="42"/>
                    </a:cubicBezTo>
                    <a:cubicBezTo>
                      <a:pt x="141" y="61"/>
                      <a:pt x="146" y="76"/>
                      <a:pt x="159" y="88"/>
                    </a:cubicBezTo>
                    <a:cubicBezTo>
                      <a:pt x="163" y="93"/>
                      <a:pt x="165" y="98"/>
                      <a:pt x="164" y="104"/>
                    </a:cubicBezTo>
                    <a:cubicBezTo>
                      <a:pt x="163" y="109"/>
                      <a:pt x="158" y="114"/>
                      <a:pt x="152" y="116"/>
                    </a:cubicBezTo>
                    <a:cubicBezTo>
                      <a:pt x="149" y="118"/>
                      <a:pt x="149" y="118"/>
                      <a:pt x="149" y="118"/>
                    </a:cubicBezTo>
                    <a:cubicBezTo>
                      <a:pt x="145" y="119"/>
                      <a:pt x="141" y="121"/>
                      <a:pt x="137" y="122"/>
                    </a:cubicBezTo>
                    <a:cubicBezTo>
                      <a:pt x="125" y="128"/>
                      <a:pt x="116" y="134"/>
                      <a:pt x="109" y="141"/>
                    </a:cubicBezTo>
                    <a:cubicBezTo>
                      <a:pt x="106" y="144"/>
                      <a:pt x="105" y="147"/>
                      <a:pt x="105" y="150"/>
                    </a:cubicBezTo>
                    <a:cubicBezTo>
                      <a:pt x="106" y="154"/>
                      <a:pt x="109" y="157"/>
                      <a:pt x="114" y="159"/>
                    </a:cubicBezTo>
                    <a:cubicBezTo>
                      <a:pt x="118" y="161"/>
                      <a:pt x="122" y="162"/>
                      <a:pt x="127" y="164"/>
                    </a:cubicBezTo>
                    <a:cubicBezTo>
                      <a:pt x="143" y="167"/>
                      <a:pt x="160" y="168"/>
                      <a:pt x="179" y="168"/>
                    </a:cubicBezTo>
                    <a:cubicBezTo>
                      <a:pt x="199" y="168"/>
                      <a:pt x="215" y="167"/>
                      <a:pt x="231" y="164"/>
                    </a:cubicBezTo>
                    <a:cubicBezTo>
                      <a:pt x="236" y="162"/>
                      <a:pt x="241" y="161"/>
                      <a:pt x="245" y="159"/>
                    </a:cubicBezTo>
                    <a:cubicBezTo>
                      <a:pt x="249" y="157"/>
                      <a:pt x="252" y="154"/>
                      <a:pt x="252" y="150"/>
                    </a:cubicBezTo>
                    <a:cubicBezTo>
                      <a:pt x="253" y="147"/>
                      <a:pt x="251" y="143"/>
                      <a:pt x="250" y="141"/>
                    </a:cubicBezTo>
                    <a:cubicBezTo>
                      <a:pt x="243" y="134"/>
                      <a:pt x="234" y="128"/>
                      <a:pt x="221" y="122"/>
                    </a:cubicBezTo>
                    <a:cubicBezTo>
                      <a:pt x="217" y="121"/>
                      <a:pt x="213" y="119"/>
                      <a:pt x="210" y="118"/>
                    </a:cubicBezTo>
                    <a:cubicBezTo>
                      <a:pt x="206" y="116"/>
                      <a:pt x="206" y="116"/>
                      <a:pt x="206" y="116"/>
                    </a:cubicBezTo>
                    <a:cubicBezTo>
                      <a:pt x="200" y="114"/>
                      <a:pt x="196" y="109"/>
                      <a:pt x="195" y="104"/>
                    </a:cubicBezTo>
                    <a:cubicBezTo>
                      <a:pt x="194" y="98"/>
                      <a:pt x="195" y="93"/>
                      <a:pt x="200" y="88"/>
                    </a:cubicBezTo>
                    <a:cubicBezTo>
                      <a:pt x="212" y="76"/>
                      <a:pt x="218" y="61"/>
                      <a:pt x="217" y="42"/>
                    </a:cubicBezTo>
                    <a:cubicBezTo>
                      <a:pt x="216" y="25"/>
                      <a:pt x="208" y="16"/>
                      <a:pt x="190" y="11"/>
                    </a:cubicBezTo>
                    <a:cubicBezTo>
                      <a:pt x="186" y="10"/>
                      <a:pt x="183" y="10"/>
                      <a:pt x="179" y="10"/>
                    </a:cubicBezTo>
                    <a:close/>
                    <a:moveTo>
                      <a:pt x="247" y="163"/>
                    </a:moveTo>
                    <a:cubicBezTo>
                      <a:pt x="247" y="163"/>
                      <a:pt x="247" y="163"/>
                      <a:pt x="247" y="163"/>
                    </a:cubicBezTo>
                    <a:close/>
                    <a:moveTo>
                      <a:pt x="292" y="178"/>
                    </a:moveTo>
                    <a:cubicBezTo>
                      <a:pt x="289" y="178"/>
                      <a:pt x="289" y="178"/>
                      <a:pt x="289" y="178"/>
                    </a:cubicBezTo>
                    <a:cubicBezTo>
                      <a:pt x="279" y="178"/>
                      <a:pt x="276" y="178"/>
                      <a:pt x="266" y="177"/>
                    </a:cubicBezTo>
                    <a:cubicBezTo>
                      <a:pt x="263" y="176"/>
                      <a:pt x="261" y="174"/>
                      <a:pt x="262" y="171"/>
                    </a:cubicBezTo>
                    <a:cubicBezTo>
                      <a:pt x="262" y="169"/>
                      <a:pt x="264" y="167"/>
                      <a:pt x="267" y="167"/>
                    </a:cubicBezTo>
                    <a:cubicBezTo>
                      <a:pt x="277" y="168"/>
                      <a:pt x="279" y="168"/>
                      <a:pt x="289" y="168"/>
                    </a:cubicBezTo>
                    <a:cubicBezTo>
                      <a:pt x="292" y="168"/>
                      <a:pt x="292" y="168"/>
                      <a:pt x="292" y="168"/>
                    </a:cubicBezTo>
                    <a:cubicBezTo>
                      <a:pt x="305" y="168"/>
                      <a:pt x="317" y="168"/>
                      <a:pt x="328" y="165"/>
                    </a:cubicBezTo>
                    <a:cubicBezTo>
                      <a:pt x="331" y="164"/>
                      <a:pt x="334" y="163"/>
                      <a:pt x="337" y="162"/>
                    </a:cubicBezTo>
                    <a:cubicBezTo>
                      <a:pt x="339" y="161"/>
                      <a:pt x="341" y="159"/>
                      <a:pt x="341" y="157"/>
                    </a:cubicBezTo>
                    <a:cubicBezTo>
                      <a:pt x="341" y="155"/>
                      <a:pt x="341" y="153"/>
                      <a:pt x="340" y="152"/>
                    </a:cubicBezTo>
                    <a:cubicBezTo>
                      <a:pt x="335" y="147"/>
                      <a:pt x="329" y="143"/>
                      <a:pt x="320" y="139"/>
                    </a:cubicBezTo>
                    <a:cubicBezTo>
                      <a:pt x="318" y="138"/>
                      <a:pt x="315" y="137"/>
                      <a:pt x="312" y="136"/>
                    </a:cubicBezTo>
                    <a:cubicBezTo>
                      <a:pt x="310" y="135"/>
                      <a:pt x="310" y="135"/>
                      <a:pt x="310" y="135"/>
                    </a:cubicBezTo>
                    <a:cubicBezTo>
                      <a:pt x="305" y="133"/>
                      <a:pt x="302" y="129"/>
                      <a:pt x="301" y="125"/>
                    </a:cubicBezTo>
                    <a:cubicBezTo>
                      <a:pt x="300" y="121"/>
                      <a:pt x="302" y="116"/>
                      <a:pt x="305" y="113"/>
                    </a:cubicBezTo>
                    <a:cubicBezTo>
                      <a:pt x="313" y="105"/>
                      <a:pt x="317" y="95"/>
                      <a:pt x="317" y="82"/>
                    </a:cubicBezTo>
                    <a:cubicBezTo>
                      <a:pt x="316" y="71"/>
                      <a:pt x="310" y="65"/>
                      <a:pt x="299" y="62"/>
                    </a:cubicBezTo>
                    <a:cubicBezTo>
                      <a:pt x="296" y="61"/>
                      <a:pt x="294" y="61"/>
                      <a:pt x="292" y="61"/>
                    </a:cubicBezTo>
                    <a:cubicBezTo>
                      <a:pt x="290" y="61"/>
                      <a:pt x="287" y="61"/>
                      <a:pt x="285" y="62"/>
                    </a:cubicBezTo>
                    <a:cubicBezTo>
                      <a:pt x="273" y="65"/>
                      <a:pt x="267" y="71"/>
                      <a:pt x="267" y="82"/>
                    </a:cubicBezTo>
                    <a:cubicBezTo>
                      <a:pt x="267" y="95"/>
                      <a:pt x="270" y="105"/>
                      <a:pt x="279" y="113"/>
                    </a:cubicBezTo>
                    <a:cubicBezTo>
                      <a:pt x="282" y="117"/>
                      <a:pt x="284" y="121"/>
                      <a:pt x="283" y="126"/>
                    </a:cubicBezTo>
                    <a:cubicBezTo>
                      <a:pt x="282" y="129"/>
                      <a:pt x="279" y="133"/>
                      <a:pt x="275" y="134"/>
                    </a:cubicBezTo>
                    <a:cubicBezTo>
                      <a:pt x="274" y="135"/>
                      <a:pt x="274" y="135"/>
                      <a:pt x="274" y="135"/>
                    </a:cubicBezTo>
                    <a:cubicBezTo>
                      <a:pt x="272" y="135"/>
                      <a:pt x="269" y="134"/>
                      <a:pt x="268" y="132"/>
                    </a:cubicBezTo>
                    <a:cubicBezTo>
                      <a:pt x="267" y="129"/>
                      <a:pt x="268" y="126"/>
                      <a:pt x="271" y="125"/>
                    </a:cubicBezTo>
                    <a:cubicBezTo>
                      <a:pt x="272" y="125"/>
                      <a:pt x="272" y="125"/>
                      <a:pt x="272" y="125"/>
                    </a:cubicBezTo>
                    <a:cubicBezTo>
                      <a:pt x="273" y="125"/>
                      <a:pt x="274" y="124"/>
                      <a:pt x="274" y="124"/>
                    </a:cubicBezTo>
                    <a:cubicBezTo>
                      <a:pt x="274" y="123"/>
                      <a:pt x="273" y="122"/>
                      <a:pt x="272" y="120"/>
                    </a:cubicBezTo>
                    <a:cubicBezTo>
                      <a:pt x="262" y="110"/>
                      <a:pt x="257" y="97"/>
                      <a:pt x="257" y="82"/>
                    </a:cubicBezTo>
                    <a:cubicBezTo>
                      <a:pt x="258" y="71"/>
                      <a:pt x="262" y="58"/>
                      <a:pt x="283" y="53"/>
                    </a:cubicBezTo>
                    <a:cubicBezTo>
                      <a:pt x="286" y="52"/>
                      <a:pt x="289" y="51"/>
                      <a:pt x="292" y="51"/>
                    </a:cubicBezTo>
                    <a:cubicBezTo>
                      <a:pt x="295" y="51"/>
                      <a:pt x="298" y="52"/>
                      <a:pt x="301" y="53"/>
                    </a:cubicBezTo>
                    <a:cubicBezTo>
                      <a:pt x="321" y="58"/>
                      <a:pt x="326" y="71"/>
                      <a:pt x="326" y="82"/>
                    </a:cubicBezTo>
                    <a:cubicBezTo>
                      <a:pt x="327" y="97"/>
                      <a:pt x="322" y="110"/>
                      <a:pt x="312" y="120"/>
                    </a:cubicBezTo>
                    <a:cubicBezTo>
                      <a:pt x="311" y="121"/>
                      <a:pt x="310" y="122"/>
                      <a:pt x="311" y="123"/>
                    </a:cubicBezTo>
                    <a:cubicBezTo>
                      <a:pt x="311" y="124"/>
                      <a:pt x="312" y="125"/>
                      <a:pt x="314" y="126"/>
                    </a:cubicBezTo>
                    <a:cubicBezTo>
                      <a:pt x="316" y="127"/>
                      <a:pt x="316" y="127"/>
                      <a:pt x="316" y="127"/>
                    </a:cubicBezTo>
                    <a:cubicBezTo>
                      <a:pt x="319" y="128"/>
                      <a:pt x="321" y="129"/>
                      <a:pt x="324" y="130"/>
                    </a:cubicBezTo>
                    <a:cubicBezTo>
                      <a:pt x="334" y="135"/>
                      <a:pt x="341" y="139"/>
                      <a:pt x="347" y="145"/>
                    </a:cubicBezTo>
                    <a:cubicBezTo>
                      <a:pt x="350" y="148"/>
                      <a:pt x="351" y="154"/>
                      <a:pt x="351" y="159"/>
                    </a:cubicBezTo>
                    <a:cubicBezTo>
                      <a:pt x="350" y="164"/>
                      <a:pt x="346" y="168"/>
                      <a:pt x="341" y="171"/>
                    </a:cubicBezTo>
                    <a:cubicBezTo>
                      <a:pt x="338" y="172"/>
                      <a:pt x="334" y="174"/>
                      <a:pt x="330" y="174"/>
                    </a:cubicBezTo>
                    <a:cubicBezTo>
                      <a:pt x="318" y="177"/>
                      <a:pt x="306" y="178"/>
                      <a:pt x="292" y="178"/>
                    </a:cubicBezTo>
                    <a:close/>
                    <a:moveTo>
                      <a:pt x="66" y="178"/>
                    </a:moveTo>
                    <a:cubicBezTo>
                      <a:pt x="50" y="178"/>
                      <a:pt x="37" y="177"/>
                      <a:pt x="24" y="174"/>
                    </a:cubicBezTo>
                    <a:cubicBezTo>
                      <a:pt x="20" y="173"/>
                      <a:pt x="16" y="172"/>
                      <a:pt x="12" y="170"/>
                    </a:cubicBezTo>
                    <a:cubicBezTo>
                      <a:pt x="6" y="167"/>
                      <a:pt x="2" y="162"/>
                      <a:pt x="1" y="157"/>
                    </a:cubicBezTo>
                    <a:cubicBezTo>
                      <a:pt x="0" y="152"/>
                      <a:pt x="2" y="147"/>
                      <a:pt x="6" y="142"/>
                    </a:cubicBezTo>
                    <a:cubicBezTo>
                      <a:pt x="12" y="136"/>
                      <a:pt x="20" y="131"/>
                      <a:pt x="30" y="126"/>
                    </a:cubicBezTo>
                    <a:cubicBezTo>
                      <a:pt x="33" y="125"/>
                      <a:pt x="36" y="124"/>
                      <a:pt x="40" y="122"/>
                    </a:cubicBezTo>
                    <a:cubicBezTo>
                      <a:pt x="42" y="121"/>
                      <a:pt x="42" y="121"/>
                      <a:pt x="42" y="121"/>
                    </a:cubicBezTo>
                    <a:cubicBezTo>
                      <a:pt x="44" y="121"/>
                      <a:pt x="45" y="119"/>
                      <a:pt x="46" y="118"/>
                    </a:cubicBezTo>
                    <a:cubicBezTo>
                      <a:pt x="46" y="116"/>
                      <a:pt x="45" y="115"/>
                      <a:pt x="44" y="114"/>
                    </a:cubicBezTo>
                    <a:cubicBezTo>
                      <a:pt x="33" y="103"/>
                      <a:pt x="28" y="89"/>
                      <a:pt x="28" y="72"/>
                    </a:cubicBezTo>
                    <a:cubicBezTo>
                      <a:pt x="29" y="60"/>
                      <a:pt x="34" y="46"/>
                      <a:pt x="56" y="40"/>
                    </a:cubicBezTo>
                    <a:cubicBezTo>
                      <a:pt x="59" y="39"/>
                      <a:pt x="63" y="39"/>
                      <a:pt x="66" y="39"/>
                    </a:cubicBezTo>
                    <a:cubicBezTo>
                      <a:pt x="69" y="39"/>
                      <a:pt x="73" y="39"/>
                      <a:pt x="76" y="40"/>
                    </a:cubicBezTo>
                    <a:cubicBezTo>
                      <a:pt x="98" y="46"/>
                      <a:pt x="103" y="60"/>
                      <a:pt x="104" y="72"/>
                    </a:cubicBezTo>
                    <a:cubicBezTo>
                      <a:pt x="104" y="89"/>
                      <a:pt x="99" y="103"/>
                      <a:pt x="88" y="114"/>
                    </a:cubicBezTo>
                    <a:cubicBezTo>
                      <a:pt x="87" y="115"/>
                      <a:pt x="86" y="116"/>
                      <a:pt x="86" y="118"/>
                    </a:cubicBezTo>
                    <a:cubicBezTo>
                      <a:pt x="87" y="119"/>
                      <a:pt x="88" y="121"/>
                      <a:pt x="90" y="121"/>
                    </a:cubicBezTo>
                    <a:cubicBezTo>
                      <a:pt x="92" y="122"/>
                      <a:pt x="92" y="122"/>
                      <a:pt x="92" y="122"/>
                    </a:cubicBezTo>
                    <a:cubicBezTo>
                      <a:pt x="95" y="123"/>
                      <a:pt x="96" y="126"/>
                      <a:pt x="95" y="129"/>
                    </a:cubicBezTo>
                    <a:cubicBezTo>
                      <a:pt x="94" y="131"/>
                      <a:pt x="91" y="132"/>
                      <a:pt x="89" y="131"/>
                    </a:cubicBezTo>
                    <a:cubicBezTo>
                      <a:pt x="87" y="131"/>
                      <a:pt x="87" y="131"/>
                      <a:pt x="87" y="131"/>
                    </a:cubicBezTo>
                    <a:cubicBezTo>
                      <a:pt x="81" y="128"/>
                      <a:pt x="78" y="125"/>
                      <a:pt x="77" y="120"/>
                    </a:cubicBezTo>
                    <a:cubicBezTo>
                      <a:pt x="76" y="115"/>
                      <a:pt x="77" y="111"/>
                      <a:pt x="81" y="107"/>
                    </a:cubicBezTo>
                    <a:cubicBezTo>
                      <a:pt x="90" y="98"/>
                      <a:pt x="95" y="87"/>
                      <a:pt x="94" y="72"/>
                    </a:cubicBezTo>
                    <a:cubicBezTo>
                      <a:pt x="94" y="60"/>
                      <a:pt x="87" y="53"/>
                      <a:pt x="74" y="50"/>
                    </a:cubicBezTo>
                    <a:cubicBezTo>
                      <a:pt x="71" y="49"/>
                      <a:pt x="69" y="49"/>
                      <a:pt x="66" y="49"/>
                    </a:cubicBezTo>
                    <a:cubicBezTo>
                      <a:pt x="64" y="49"/>
                      <a:pt x="61" y="49"/>
                      <a:pt x="58" y="50"/>
                    </a:cubicBezTo>
                    <a:cubicBezTo>
                      <a:pt x="45" y="53"/>
                      <a:pt x="39" y="60"/>
                      <a:pt x="38" y="72"/>
                    </a:cubicBezTo>
                    <a:cubicBezTo>
                      <a:pt x="38" y="86"/>
                      <a:pt x="42" y="98"/>
                      <a:pt x="51" y="107"/>
                    </a:cubicBezTo>
                    <a:cubicBezTo>
                      <a:pt x="55" y="111"/>
                      <a:pt x="56" y="115"/>
                      <a:pt x="55" y="120"/>
                    </a:cubicBezTo>
                    <a:cubicBezTo>
                      <a:pt x="54" y="125"/>
                      <a:pt x="51" y="128"/>
                      <a:pt x="46" y="131"/>
                    </a:cubicBezTo>
                    <a:cubicBezTo>
                      <a:pt x="43" y="131"/>
                      <a:pt x="43" y="131"/>
                      <a:pt x="43" y="131"/>
                    </a:cubicBezTo>
                    <a:cubicBezTo>
                      <a:pt x="40" y="133"/>
                      <a:pt x="37" y="134"/>
                      <a:pt x="34" y="135"/>
                    </a:cubicBezTo>
                    <a:cubicBezTo>
                      <a:pt x="25" y="140"/>
                      <a:pt x="18" y="144"/>
                      <a:pt x="13" y="149"/>
                    </a:cubicBezTo>
                    <a:cubicBezTo>
                      <a:pt x="11" y="151"/>
                      <a:pt x="10" y="153"/>
                      <a:pt x="10" y="155"/>
                    </a:cubicBezTo>
                    <a:cubicBezTo>
                      <a:pt x="11" y="157"/>
                      <a:pt x="13" y="160"/>
                      <a:pt x="16" y="161"/>
                    </a:cubicBezTo>
                    <a:cubicBezTo>
                      <a:pt x="19" y="163"/>
                      <a:pt x="23" y="164"/>
                      <a:pt x="26" y="165"/>
                    </a:cubicBezTo>
                    <a:cubicBezTo>
                      <a:pt x="38" y="168"/>
                      <a:pt x="51" y="168"/>
                      <a:pt x="66" y="168"/>
                    </a:cubicBezTo>
                    <a:cubicBezTo>
                      <a:pt x="75" y="168"/>
                      <a:pt x="83" y="168"/>
                      <a:pt x="90" y="167"/>
                    </a:cubicBezTo>
                    <a:cubicBezTo>
                      <a:pt x="92" y="167"/>
                      <a:pt x="95" y="169"/>
                      <a:pt x="95" y="172"/>
                    </a:cubicBezTo>
                    <a:cubicBezTo>
                      <a:pt x="95" y="174"/>
                      <a:pt x="93" y="177"/>
                      <a:pt x="91" y="177"/>
                    </a:cubicBezTo>
                    <a:cubicBezTo>
                      <a:pt x="83" y="178"/>
                      <a:pt x="76" y="178"/>
                      <a:pt x="66" y="1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481" name="Google Shape;481;p6"/>
            <p:cNvGrpSpPr/>
            <p:nvPr/>
          </p:nvGrpSpPr>
          <p:grpSpPr>
            <a:xfrm>
              <a:off x="2939141" y="1514257"/>
              <a:ext cx="2597150" cy="3446462"/>
              <a:chOff x="1111250" y="2290762"/>
              <a:chExt cx="2597150" cy="3446462"/>
            </a:xfrm>
          </p:grpSpPr>
          <p:sp>
            <p:nvSpPr>
              <p:cNvPr id="482" name="Google Shape;482;p6"/>
              <p:cNvSpPr/>
              <p:nvPr/>
            </p:nvSpPr>
            <p:spPr>
              <a:xfrm>
                <a:off x="1111250" y="2290762"/>
                <a:ext cx="2597150" cy="3446462"/>
              </a:xfrm>
              <a:custGeom>
                <a:rect b="b" l="l" r="r" t="t"/>
                <a:pathLst>
                  <a:path extrusionOk="0" h="867" w="654">
                    <a:moveTo>
                      <a:pt x="73" y="465"/>
                    </a:moveTo>
                    <a:cubicBezTo>
                      <a:pt x="10" y="573"/>
                      <a:pt x="0" y="674"/>
                      <a:pt x="44" y="750"/>
                    </a:cubicBezTo>
                    <a:cubicBezTo>
                      <a:pt x="87" y="825"/>
                      <a:pt x="180" y="867"/>
                      <a:pt x="305" y="867"/>
                    </a:cubicBezTo>
                    <a:cubicBezTo>
                      <a:pt x="520" y="867"/>
                      <a:pt x="520" y="867"/>
                      <a:pt x="520" y="867"/>
                    </a:cubicBezTo>
                    <a:cubicBezTo>
                      <a:pt x="478" y="847"/>
                      <a:pt x="434" y="814"/>
                      <a:pt x="406" y="760"/>
                    </a:cubicBezTo>
                    <a:cubicBezTo>
                      <a:pt x="351" y="651"/>
                      <a:pt x="408" y="554"/>
                      <a:pt x="410" y="550"/>
                    </a:cubicBezTo>
                    <a:cubicBezTo>
                      <a:pt x="428" y="519"/>
                      <a:pt x="428" y="519"/>
                      <a:pt x="428" y="519"/>
                    </a:cubicBezTo>
                    <a:cubicBezTo>
                      <a:pt x="654" y="128"/>
                      <a:pt x="654" y="128"/>
                      <a:pt x="654" y="128"/>
                    </a:cubicBezTo>
                    <a:cubicBezTo>
                      <a:pt x="642" y="106"/>
                      <a:pt x="642" y="106"/>
                      <a:pt x="642" y="106"/>
                    </a:cubicBezTo>
                    <a:cubicBezTo>
                      <a:pt x="636" y="98"/>
                      <a:pt x="563" y="0"/>
                      <a:pt x="461" y="0"/>
                    </a:cubicBezTo>
                    <a:cubicBezTo>
                      <a:pt x="359" y="0"/>
                      <a:pt x="307" y="63"/>
                      <a:pt x="289" y="91"/>
                    </a:cubicBezTo>
                    <a:lnTo>
                      <a:pt x="73" y="465"/>
                    </a:lnTo>
                    <a:close/>
                  </a:path>
                </a:pathLst>
              </a:custGeom>
              <a:solidFill>
                <a:srgbClr val="06528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3" name="Google Shape;483;p6"/>
              <p:cNvSpPr/>
              <p:nvPr/>
            </p:nvSpPr>
            <p:spPr>
              <a:xfrm>
                <a:off x="1897062" y="3490912"/>
                <a:ext cx="833437" cy="723900"/>
              </a:xfrm>
              <a:custGeom>
                <a:rect b="b" l="l" r="r" t="t"/>
                <a:pathLst>
                  <a:path extrusionOk="0" h="182" w="210">
                    <a:moveTo>
                      <a:pt x="186" y="182"/>
                    </a:moveTo>
                    <a:cubicBezTo>
                      <a:pt x="24" y="182"/>
                      <a:pt x="24" y="182"/>
                      <a:pt x="24" y="182"/>
                    </a:cubicBezTo>
                    <a:cubicBezTo>
                      <a:pt x="11" y="182"/>
                      <a:pt x="0" y="172"/>
                      <a:pt x="0" y="158"/>
                    </a:cubicBezTo>
                    <a:cubicBezTo>
                      <a:pt x="0" y="118"/>
                      <a:pt x="0" y="118"/>
                      <a:pt x="0" y="118"/>
                    </a:cubicBezTo>
                    <a:cubicBezTo>
                      <a:pt x="0" y="115"/>
                      <a:pt x="2" y="113"/>
                      <a:pt x="5" y="113"/>
                    </a:cubicBezTo>
                    <a:cubicBezTo>
                      <a:pt x="7" y="113"/>
                      <a:pt x="9" y="115"/>
                      <a:pt x="9" y="118"/>
                    </a:cubicBezTo>
                    <a:cubicBezTo>
                      <a:pt x="9" y="158"/>
                      <a:pt x="9" y="158"/>
                      <a:pt x="9" y="158"/>
                    </a:cubicBezTo>
                    <a:cubicBezTo>
                      <a:pt x="9" y="166"/>
                      <a:pt x="16" y="173"/>
                      <a:pt x="24" y="173"/>
                    </a:cubicBezTo>
                    <a:cubicBezTo>
                      <a:pt x="186" y="173"/>
                      <a:pt x="186" y="173"/>
                      <a:pt x="186" y="173"/>
                    </a:cubicBezTo>
                    <a:cubicBezTo>
                      <a:pt x="194" y="173"/>
                      <a:pt x="201" y="166"/>
                      <a:pt x="201" y="158"/>
                    </a:cubicBezTo>
                    <a:cubicBezTo>
                      <a:pt x="201" y="119"/>
                      <a:pt x="201" y="119"/>
                      <a:pt x="201" y="119"/>
                    </a:cubicBezTo>
                    <a:cubicBezTo>
                      <a:pt x="201" y="116"/>
                      <a:pt x="203" y="114"/>
                      <a:pt x="206" y="114"/>
                    </a:cubicBezTo>
                    <a:cubicBezTo>
                      <a:pt x="208" y="114"/>
                      <a:pt x="210" y="116"/>
                      <a:pt x="210" y="119"/>
                    </a:cubicBezTo>
                    <a:cubicBezTo>
                      <a:pt x="210" y="158"/>
                      <a:pt x="210" y="158"/>
                      <a:pt x="210" y="158"/>
                    </a:cubicBezTo>
                    <a:cubicBezTo>
                      <a:pt x="210" y="172"/>
                      <a:pt x="199" y="182"/>
                      <a:pt x="186" y="182"/>
                    </a:cubicBezTo>
                    <a:close/>
                    <a:moveTo>
                      <a:pt x="114" y="130"/>
                    </a:moveTo>
                    <a:cubicBezTo>
                      <a:pt x="97" y="130"/>
                      <a:pt x="97" y="130"/>
                      <a:pt x="97" y="130"/>
                    </a:cubicBezTo>
                    <a:cubicBezTo>
                      <a:pt x="90" y="130"/>
                      <a:pt x="85" y="125"/>
                      <a:pt x="85" y="117"/>
                    </a:cubicBezTo>
                    <a:cubicBezTo>
                      <a:pt x="85" y="97"/>
                      <a:pt x="85" y="97"/>
                      <a:pt x="85" y="97"/>
                    </a:cubicBezTo>
                    <a:cubicBezTo>
                      <a:pt x="85" y="90"/>
                      <a:pt x="90" y="84"/>
                      <a:pt x="97" y="84"/>
                    </a:cubicBezTo>
                    <a:cubicBezTo>
                      <a:pt x="114" y="84"/>
                      <a:pt x="114" y="84"/>
                      <a:pt x="114" y="84"/>
                    </a:cubicBezTo>
                    <a:cubicBezTo>
                      <a:pt x="120" y="84"/>
                      <a:pt x="126" y="90"/>
                      <a:pt x="126" y="97"/>
                    </a:cubicBezTo>
                    <a:cubicBezTo>
                      <a:pt x="126" y="117"/>
                      <a:pt x="126" y="117"/>
                      <a:pt x="126" y="117"/>
                    </a:cubicBezTo>
                    <a:cubicBezTo>
                      <a:pt x="126" y="125"/>
                      <a:pt x="120" y="130"/>
                      <a:pt x="114" y="130"/>
                    </a:cubicBezTo>
                    <a:close/>
                    <a:moveTo>
                      <a:pt x="97" y="93"/>
                    </a:moveTo>
                    <a:cubicBezTo>
                      <a:pt x="96" y="93"/>
                      <a:pt x="94" y="95"/>
                      <a:pt x="94" y="97"/>
                    </a:cubicBezTo>
                    <a:cubicBezTo>
                      <a:pt x="94" y="117"/>
                      <a:pt x="94" y="117"/>
                      <a:pt x="94" y="117"/>
                    </a:cubicBezTo>
                    <a:cubicBezTo>
                      <a:pt x="94" y="120"/>
                      <a:pt x="96" y="121"/>
                      <a:pt x="97" y="121"/>
                    </a:cubicBezTo>
                    <a:cubicBezTo>
                      <a:pt x="114" y="121"/>
                      <a:pt x="114" y="121"/>
                      <a:pt x="114" y="121"/>
                    </a:cubicBezTo>
                    <a:cubicBezTo>
                      <a:pt x="115" y="121"/>
                      <a:pt x="117" y="120"/>
                      <a:pt x="117" y="117"/>
                    </a:cubicBezTo>
                    <a:cubicBezTo>
                      <a:pt x="117" y="97"/>
                      <a:pt x="117" y="97"/>
                      <a:pt x="117" y="97"/>
                    </a:cubicBezTo>
                    <a:cubicBezTo>
                      <a:pt x="117" y="95"/>
                      <a:pt x="115" y="93"/>
                      <a:pt x="114" y="93"/>
                    </a:cubicBezTo>
                    <a:lnTo>
                      <a:pt x="97" y="93"/>
                    </a:lnTo>
                    <a:close/>
                    <a:moveTo>
                      <a:pt x="186" y="112"/>
                    </a:moveTo>
                    <a:cubicBezTo>
                      <a:pt x="139" y="112"/>
                      <a:pt x="139" y="112"/>
                      <a:pt x="139" y="112"/>
                    </a:cubicBezTo>
                    <a:cubicBezTo>
                      <a:pt x="136" y="112"/>
                      <a:pt x="134" y="110"/>
                      <a:pt x="134" y="107"/>
                    </a:cubicBezTo>
                    <a:cubicBezTo>
                      <a:pt x="134" y="105"/>
                      <a:pt x="136" y="103"/>
                      <a:pt x="139" y="103"/>
                    </a:cubicBezTo>
                    <a:cubicBezTo>
                      <a:pt x="186" y="103"/>
                      <a:pt x="186" y="103"/>
                      <a:pt x="186" y="103"/>
                    </a:cubicBezTo>
                    <a:cubicBezTo>
                      <a:pt x="194" y="103"/>
                      <a:pt x="201" y="96"/>
                      <a:pt x="201" y="88"/>
                    </a:cubicBezTo>
                    <a:cubicBezTo>
                      <a:pt x="201" y="56"/>
                      <a:pt x="201" y="56"/>
                      <a:pt x="201" y="56"/>
                    </a:cubicBezTo>
                    <a:cubicBezTo>
                      <a:pt x="201" y="48"/>
                      <a:pt x="194" y="41"/>
                      <a:pt x="186" y="41"/>
                    </a:cubicBezTo>
                    <a:cubicBezTo>
                      <a:pt x="24" y="41"/>
                      <a:pt x="24" y="41"/>
                      <a:pt x="24" y="41"/>
                    </a:cubicBezTo>
                    <a:cubicBezTo>
                      <a:pt x="16" y="41"/>
                      <a:pt x="9" y="48"/>
                      <a:pt x="9" y="56"/>
                    </a:cubicBezTo>
                    <a:cubicBezTo>
                      <a:pt x="9" y="88"/>
                      <a:pt x="9" y="88"/>
                      <a:pt x="9" y="88"/>
                    </a:cubicBezTo>
                    <a:cubicBezTo>
                      <a:pt x="9" y="96"/>
                      <a:pt x="16" y="103"/>
                      <a:pt x="24" y="103"/>
                    </a:cubicBezTo>
                    <a:cubicBezTo>
                      <a:pt x="72" y="103"/>
                      <a:pt x="72" y="103"/>
                      <a:pt x="72" y="103"/>
                    </a:cubicBezTo>
                    <a:cubicBezTo>
                      <a:pt x="75" y="103"/>
                      <a:pt x="77" y="105"/>
                      <a:pt x="77" y="107"/>
                    </a:cubicBezTo>
                    <a:cubicBezTo>
                      <a:pt x="77" y="110"/>
                      <a:pt x="75" y="112"/>
                      <a:pt x="72" y="112"/>
                    </a:cubicBezTo>
                    <a:cubicBezTo>
                      <a:pt x="24" y="112"/>
                      <a:pt x="24" y="112"/>
                      <a:pt x="24" y="112"/>
                    </a:cubicBezTo>
                    <a:cubicBezTo>
                      <a:pt x="11" y="112"/>
                      <a:pt x="0" y="101"/>
                      <a:pt x="0" y="88"/>
                    </a:cubicBezTo>
                    <a:cubicBezTo>
                      <a:pt x="0" y="56"/>
                      <a:pt x="0" y="56"/>
                      <a:pt x="0" y="56"/>
                    </a:cubicBezTo>
                    <a:cubicBezTo>
                      <a:pt x="0" y="43"/>
                      <a:pt x="11" y="32"/>
                      <a:pt x="24" y="32"/>
                    </a:cubicBezTo>
                    <a:cubicBezTo>
                      <a:pt x="186" y="32"/>
                      <a:pt x="186" y="32"/>
                      <a:pt x="186" y="32"/>
                    </a:cubicBezTo>
                    <a:cubicBezTo>
                      <a:pt x="199" y="32"/>
                      <a:pt x="210" y="43"/>
                      <a:pt x="210" y="56"/>
                    </a:cubicBezTo>
                    <a:cubicBezTo>
                      <a:pt x="210" y="91"/>
                      <a:pt x="210" y="91"/>
                      <a:pt x="210" y="91"/>
                    </a:cubicBezTo>
                    <a:cubicBezTo>
                      <a:pt x="210" y="92"/>
                      <a:pt x="210" y="93"/>
                      <a:pt x="210" y="93"/>
                    </a:cubicBezTo>
                    <a:cubicBezTo>
                      <a:pt x="207" y="104"/>
                      <a:pt x="197" y="112"/>
                      <a:pt x="186" y="112"/>
                    </a:cubicBezTo>
                    <a:close/>
                    <a:moveTo>
                      <a:pt x="140" y="24"/>
                    </a:moveTo>
                    <a:cubicBezTo>
                      <a:pt x="138" y="24"/>
                      <a:pt x="136" y="22"/>
                      <a:pt x="136" y="20"/>
                    </a:cubicBezTo>
                    <a:cubicBezTo>
                      <a:pt x="136" y="14"/>
                      <a:pt x="130" y="9"/>
                      <a:pt x="123" y="9"/>
                    </a:cubicBezTo>
                    <a:cubicBezTo>
                      <a:pt x="88" y="9"/>
                      <a:pt x="88" y="9"/>
                      <a:pt x="88" y="9"/>
                    </a:cubicBezTo>
                    <a:cubicBezTo>
                      <a:pt x="81" y="9"/>
                      <a:pt x="75" y="14"/>
                      <a:pt x="75" y="20"/>
                    </a:cubicBezTo>
                    <a:cubicBezTo>
                      <a:pt x="75" y="22"/>
                      <a:pt x="73" y="24"/>
                      <a:pt x="70" y="24"/>
                    </a:cubicBezTo>
                    <a:cubicBezTo>
                      <a:pt x="68" y="24"/>
                      <a:pt x="66" y="22"/>
                      <a:pt x="66" y="20"/>
                    </a:cubicBezTo>
                    <a:cubicBezTo>
                      <a:pt x="66" y="9"/>
                      <a:pt x="76" y="0"/>
                      <a:pt x="88" y="0"/>
                    </a:cubicBezTo>
                    <a:cubicBezTo>
                      <a:pt x="123" y="0"/>
                      <a:pt x="123" y="0"/>
                      <a:pt x="123" y="0"/>
                    </a:cubicBezTo>
                    <a:cubicBezTo>
                      <a:pt x="135" y="0"/>
                      <a:pt x="145" y="9"/>
                      <a:pt x="145" y="20"/>
                    </a:cubicBezTo>
                    <a:cubicBezTo>
                      <a:pt x="145" y="22"/>
                      <a:pt x="143" y="24"/>
                      <a:pt x="140" y="2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484" name="Google Shape;484;p6"/>
            <p:cNvGrpSpPr/>
            <p:nvPr/>
          </p:nvGrpSpPr>
          <p:grpSpPr>
            <a:xfrm>
              <a:off x="4288516" y="171232"/>
              <a:ext cx="3284537" cy="3378200"/>
              <a:chOff x="2460625" y="947737"/>
              <a:chExt cx="3284537" cy="3378200"/>
            </a:xfrm>
          </p:grpSpPr>
          <p:sp>
            <p:nvSpPr>
              <p:cNvPr id="485" name="Google Shape;485;p6"/>
              <p:cNvSpPr/>
              <p:nvPr/>
            </p:nvSpPr>
            <p:spPr>
              <a:xfrm>
                <a:off x="2460625" y="947737"/>
                <a:ext cx="3284537" cy="3378200"/>
              </a:xfrm>
              <a:custGeom>
                <a:rect b="b" l="l" r="r" t="t"/>
                <a:pathLst>
                  <a:path extrusionOk="0" h="850" w="827">
                    <a:moveTo>
                      <a:pt x="563" y="168"/>
                    </a:moveTo>
                    <a:cubicBezTo>
                      <a:pt x="501" y="60"/>
                      <a:pt x="419" y="0"/>
                      <a:pt x="331" y="0"/>
                    </a:cubicBezTo>
                    <a:cubicBezTo>
                      <a:pt x="244" y="0"/>
                      <a:pt x="162" y="60"/>
                      <a:pt x="100" y="168"/>
                    </a:cubicBezTo>
                    <a:cubicBezTo>
                      <a:pt x="0" y="339"/>
                      <a:pt x="0" y="339"/>
                      <a:pt x="0" y="339"/>
                    </a:cubicBezTo>
                    <a:cubicBezTo>
                      <a:pt x="31" y="321"/>
                      <a:pt x="71" y="308"/>
                      <a:pt x="121" y="308"/>
                    </a:cubicBezTo>
                    <a:cubicBezTo>
                      <a:pt x="243" y="308"/>
                      <a:pt x="323" y="422"/>
                      <a:pt x="326" y="427"/>
                    </a:cubicBezTo>
                    <a:cubicBezTo>
                      <a:pt x="327" y="428"/>
                      <a:pt x="327" y="428"/>
                      <a:pt x="327" y="428"/>
                    </a:cubicBezTo>
                    <a:cubicBezTo>
                      <a:pt x="340" y="450"/>
                      <a:pt x="340" y="450"/>
                      <a:pt x="340" y="450"/>
                    </a:cubicBezTo>
                    <a:cubicBezTo>
                      <a:pt x="344" y="458"/>
                      <a:pt x="344" y="458"/>
                      <a:pt x="344" y="458"/>
                    </a:cubicBezTo>
                    <a:cubicBezTo>
                      <a:pt x="570" y="850"/>
                      <a:pt x="570" y="850"/>
                      <a:pt x="570" y="850"/>
                    </a:cubicBezTo>
                    <a:cubicBezTo>
                      <a:pt x="598" y="850"/>
                      <a:pt x="598" y="850"/>
                      <a:pt x="598" y="850"/>
                    </a:cubicBezTo>
                    <a:cubicBezTo>
                      <a:pt x="598" y="850"/>
                      <a:pt x="598" y="850"/>
                      <a:pt x="598" y="850"/>
                    </a:cubicBezTo>
                    <a:cubicBezTo>
                      <a:pt x="603" y="850"/>
                      <a:pt x="720" y="849"/>
                      <a:pt x="771" y="759"/>
                    </a:cubicBezTo>
                    <a:cubicBezTo>
                      <a:pt x="827" y="662"/>
                      <a:pt x="777" y="540"/>
                      <a:pt x="773" y="530"/>
                    </a:cubicBezTo>
                    <a:lnTo>
                      <a:pt x="563" y="168"/>
                    </a:lnTo>
                    <a:close/>
                  </a:path>
                </a:pathLst>
              </a:custGeom>
              <a:solidFill>
                <a:srgbClr val="64D1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6" name="Google Shape;486;p6"/>
              <p:cNvSpPr/>
              <p:nvPr/>
            </p:nvSpPr>
            <p:spPr>
              <a:xfrm>
                <a:off x="4049712" y="2100262"/>
                <a:ext cx="846137" cy="989012"/>
              </a:xfrm>
              <a:custGeom>
                <a:rect b="b" l="l" r="r" t="t"/>
                <a:pathLst>
                  <a:path extrusionOk="0" h="249" w="213">
                    <a:moveTo>
                      <a:pt x="122" y="249"/>
                    </a:moveTo>
                    <a:cubicBezTo>
                      <a:pt x="88" y="249"/>
                      <a:pt x="88" y="249"/>
                      <a:pt x="88" y="249"/>
                    </a:cubicBezTo>
                    <a:cubicBezTo>
                      <a:pt x="85" y="249"/>
                      <a:pt x="83" y="247"/>
                      <a:pt x="83" y="244"/>
                    </a:cubicBezTo>
                    <a:cubicBezTo>
                      <a:pt x="83" y="241"/>
                      <a:pt x="85" y="239"/>
                      <a:pt x="88" y="239"/>
                    </a:cubicBezTo>
                    <a:cubicBezTo>
                      <a:pt x="122" y="239"/>
                      <a:pt x="122" y="239"/>
                      <a:pt x="122" y="239"/>
                    </a:cubicBezTo>
                    <a:cubicBezTo>
                      <a:pt x="125" y="239"/>
                      <a:pt x="127" y="241"/>
                      <a:pt x="127" y="244"/>
                    </a:cubicBezTo>
                    <a:cubicBezTo>
                      <a:pt x="127" y="247"/>
                      <a:pt x="125" y="249"/>
                      <a:pt x="122" y="249"/>
                    </a:cubicBezTo>
                    <a:close/>
                    <a:moveTo>
                      <a:pt x="132" y="233"/>
                    </a:moveTo>
                    <a:cubicBezTo>
                      <a:pt x="78" y="233"/>
                      <a:pt x="78" y="233"/>
                      <a:pt x="78" y="233"/>
                    </a:cubicBezTo>
                    <a:cubicBezTo>
                      <a:pt x="75" y="233"/>
                      <a:pt x="73" y="231"/>
                      <a:pt x="73" y="228"/>
                    </a:cubicBezTo>
                    <a:cubicBezTo>
                      <a:pt x="73" y="225"/>
                      <a:pt x="75" y="223"/>
                      <a:pt x="78" y="223"/>
                    </a:cubicBezTo>
                    <a:cubicBezTo>
                      <a:pt x="132" y="223"/>
                      <a:pt x="132" y="223"/>
                      <a:pt x="132" y="223"/>
                    </a:cubicBezTo>
                    <a:cubicBezTo>
                      <a:pt x="134" y="223"/>
                      <a:pt x="137" y="225"/>
                      <a:pt x="137" y="228"/>
                    </a:cubicBezTo>
                    <a:cubicBezTo>
                      <a:pt x="137" y="231"/>
                      <a:pt x="134" y="233"/>
                      <a:pt x="132" y="233"/>
                    </a:cubicBezTo>
                    <a:close/>
                    <a:moveTo>
                      <a:pt x="105" y="215"/>
                    </a:moveTo>
                    <a:cubicBezTo>
                      <a:pt x="95" y="215"/>
                      <a:pt x="85" y="215"/>
                      <a:pt x="84" y="215"/>
                    </a:cubicBezTo>
                    <a:cubicBezTo>
                      <a:pt x="84" y="215"/>
                      <a:pt x="84" y="215"/>
                      <a:pt x="84" y="215"/>
                    </a:cubicBezTo>
                    <a:cubicBezTo>
                      <a:pt x="74" y="215"/>
                      <a:pt x="70" y="212"/>
                      <a:pt x="68" y="203"/>
                    </a:cubicBezTo>
                    <a:cubicBezTo>
                      <a:pt x="67" y="200"/>
                      <a:pt x="67" y="196"/>
                      <a:pt x="67" y="193"/>
                    </a:cubicBezTo>
                    <a:cubicBezTo>
                      <a:pt x="67" y="188"/>
                      <a:pt x="67" y="183"/>
                      <a:pt x="65" y="180"/>
                    </a:cubicBezTo>
                    <a:cubicBezTo>
                      <a:pt x="57" y="167"/>
                      <a:pt x="53" y="158"/>
                      <a:pt x="46" y="144"/>
                    </a:cubicBezTo>
                    <a:cubicBezTo>
                      <a:pt x="39" y="131"/>
                      <a:pt x="31" y="111"/>
                      <a:pt x="36" y="92"/>
                    </a:cubicBezTo>
                    <a:cubicBezTo>
                      <a:pt x="42" y="68"/>
                      <a:pt x="68" y="44"/>
                      <a:pt x="104" y="44"/>
                    </a:cubicBezTo>
                    <a:cubicBezTo>
                      <a:pt x="141" y="44"/>
                      <a:pt x="166" y="68"/>
                      <a:pt x="172" y="92"/>
                    </a:cubicBezTo>
                    <a:cubicBezTo>
                      <a:pt x="177" y="111"/>
                      <a:pt x="170" y="131"/>
                      <a:pt x="163" y="144"/>
                    </a:cubicBezTo>
                    <a:cubicBezTo>
                      <a:pt x="156" y="157"/>
                      <a:pt x="151" y="167"/>
                      <a:pt x="144" y="180"/>
                    </a:cubicBezTo>
                    <a:cubicBezTo>
                      <a:pt x="142" y="183"/>
                      <a:pt x="142" y="188"/>
                      <a:pt x="142" y="193"/>
                    </a:cubicBezTo>
                    <a:cubicBezTo>
                      <a:pt x="142" y="196"/>
                      <a:pt x="141" y="200"/>
                      <a:pt x="141" y="203"/>
                    </a:cubicBezTo>
                    <a:cubicBezTo>
                      <a:pt x="139" y="212"/>
                      <a:pt x="134" y="215"/>
                      <a:pt x="125" y="215"/>
                    </a:cubicBezTo>
                    <a:cubicBezTo>
                      <a:pt x="124" y="215"/>
                      <a:pt x="115" y="215"/>
                      <a:pt x="105" y="215"/>
                    </a:cubicBezTo>
                    <a:close/>
                    <a:moveTo>
                      <a:pt x="84" y="206"/>
                    </a:moveTo>
                    <a:cubicBezTo>
                      <a:pt x="85" y="206"/>
                      <a:pt x="123" y="206"/>
                      <a:pt x="125" y="206"/>
                    </a:cubicBezTo>
                    <a:cubicBezTo>
                      <a:pt x="130" y="206"/>
                      <a:pt x="131" y="205"/>
                      <a:pt x="132" y="201"/>
                    </a:cubicBezTo>
                    <a:cubicBezTo>
                      <a:pt x="132" y="199"/>
                      <a:pt x="132" y="196"/>
                      <a:pt x="132" y="192"/>
                    </a:cubicBezTo>
                    <a:cubicBezTo>
                      <a:pt x="133" y="187"/>
                      <a:pt x="133" y="181"/>
                      <a:pt x="136" y="175"/>
                    </a:cubicBezTo>
                    <a:cubicBezTo>
                      <a:pt x="143" y="162"/>
                      <a:pt x="148" y="153"/>
                      <a:pt x="155" y="140"/>
                    </a:cubicBezTo>
                    <a:cubicBezTo>
                      <a:pt x="160" y="130"/>
                      <a:pt x="168" y="111"/>
                      <a:pt x="163" y="94"/>
                    </a:cubicBezTo>
                    <a:cubicBezTo>
                      <a:pt x="158" y="74"/>
                      <a:pt x="136" y="54"/>
                      <a:pt x="104" y="53"/>
                    </a:cubicBezTo>
                    <a:cubicBezTo>
                      <a:pt x="73" y="54"/>
                      <a:pt x="50" y="74"/>
                      <a:pt x="45" y="94"/>
                    </a:cubicBezTo>
                    <a:cubicBezTo>
                      <a:pt x="41" y="111"/>
                      <a:pt x="49" y="130"/>
                      <a:pt x="54" y="140"/>
                    </a:cubicBezTo>
                    <a:cubicBezTo>
                      <a:pt x="61" y="153"/>
                      <a:pt x="66" y="162"/>
                      <a:pt x="73" y="175"/>
                    </a:cubicBezTo>
                    <a:cubicBezTo>
                      <a:pt x="76" y="181"/>
                      <a:pt x="76" y="187"/>
                      <a:pt x="76" y="192"/>
                    </a:cubicBezTo>
                    <a:cubicBezTo>
                      <a:pt x="76" y="196"/>
                      <a:pt x="77" y="199"/>
                      <a:pt x="77" y="201"/>
                    </a:cubicBezTo>
                    <a:cubicBezTo>
                      <a:pt x="78" y="205"/>
                      <a:pt x="78" y="206"/>
                      <a:pt x="84" y="206"/>
                    </a:cubicBezTo>
                    <a:cubicBezTo>
                      <a:pt x="84" y="206"/>
                      <a:pt x="84" y="206"/>
                      <a:pt x="84" y="206"/>
                    </a:cubicBezTo>
                    <a:close/>
                    <a:moveTo>
                      <a:pt x="23" y="114"/>
                    </a:moveTo>
                    <a:cubicBezTo>
                      <a:pt x="5" y="114"/>
                      <a:pt x="5" y="114"/>
                      <a:pt x="5" y="114"/>
                    </a:cubicBezTo>
                    <a:cubicBezTo>
                      <a:pt x="2" y="114"/>
                      <a:pt x="0" y="112"/>
                      <a:pt x="0" y="109"/>
                    </a:cubicBezTo>
                    <a:cubicBezTo>
                      <a:pt x="0" y="107"/>
                      <a:pt x="2" y="105"/>
                      <a:pt x="5" y="105"/>
                    </a:cubicBezTo>
                    <a:cubicBezTo>
                      <a:pt x="23" y="105"/>
                      <a:pt x="23" y="105"/>
                      <a:pt x="23" y="105"/>
                    </a:cubicBezTo>
                    <a:cubicBezTo>
                      <a:pt x="25" y="105"/>
                      <a:pt x="27" y="107"/>
                      <a:pt x="27" y="109"/>
                    </a:cubicBezTo>
                    <a:cubicBezTo>
                      <a:pt x="27" y="112"/>
                      <a:pt x="25" y="114"/>
                      <a:pt x="23" y="114"/>
                    </a:cubicBezTo>
                    <a:close/>
                    <a:moveTo>
                      <a:pt x="208" y="111"/>
                    </a:moveTo>
                    <a:cubicBezTo>
                      <a:pt x="186" y="111"/>
                      <a:pt x="186" y="111"/>
                      <a:pt x="186" y="111"/>
                    </a:cubicBezTo>
                    <a:cubicBezTo>
                      <a:pt x="183" y="111"/>
                      <a:pt x="181" y="109"/>
                      <a:pt x="181" y="106"/>
                    </a:cubicBezTo>
                    <a:cubicBezTo>
                      <a:pt x="181" y="104"/>
                      <a:pt x="183" y="101"/>
                      <a:pt x="186" y="101"/>
                    </a:cubicBezTo>
                    <a:cubicBezTo>
                      <a:pt x="208" y="101"/>
                      <a:pt x="208" y="101"/>
                      <a:pt x="208" y="101"/>
                    </a:cubicBezTo>
                    <a:cubicBezTo>
                      <a:pt x="211" y="101"/>
                      <a:pt x="213" y="104"/>
                      <a:pt x="213" y="106"/>
                    </a:cubicBezTo>
                    <a:cubicBezTo>
                      <a:pt x="213" y="109"/>
                      <a:pt x="211" y="111"/>
                      <a:pt x="208" y="111"/>
                    </a:cubicBezTo>
                    <a:close/>
                    <a:moveTo>
                      <a:pt x="63" y="107"/>
                    </a:moveTo>
                    <a:cubicBezTo>
                      <a:pt x="62" y="107"/>
                      <a:pt x="62" y="107"/>
                      <a:pt x="61" y="107"/>
                    </a:cubicBezTo>
                    <a:cubicBezTo>
                      <a:pt x="59" y="106"/>
                      <a:pt x="57" y="104"/>
                      <a:pt x="58" y="101"/>
                    </a:cubicBezTo>
                    <a:cubicBezTo>
                      <a:pt x="62" y="84"/>
                      <a:pt x="81" y="67"/>
                      <a:pt x="107" y="67"/>
                    </a:cubicBezTo>
                    <a:cubicBezTo>
                      <a:pt x="107" y="67"/>
                      <a:pt x="107" y="67"/>
                      <a:pt x="107" y="67"/>
                    </a:cubicBezTo>
                    <a:cubicBezTo>
                      <a:pt x="109" y="67"/>
                      <a:pt x="112" y="69"/>
                      <a:pt x="112" y="71"/>
                    </a:cubicBezTo>
                    <a:cubicBezTo>
                      <a:pt x="112" y="74"/>
                      <a:pt x="109" y="76"/>
                      <a:pt x="107" y="76"/>
                    </a:cubicBezTo>
                    <a:cubicBezTo>
                      <a:pt x="86" y="76"/>
                      <a:pt x="70" y="90"/>
                      <a:pt x="67" y="103"/>
                    </a:cubicBezTo>
                    <a:cubicBezTo>
                      <a:pt x="67" y="106"/>
                      <a:pt x="65" y="107"/>
                      <a:pt x="63" y="107"/>
                    </a:cubicBezTo>
                    <a:close/>
                    <a:moveTo>
                      <a:pt x="164" y="56"/>
                    </a:moveTo>
                    <a:cubicBezTo>
                      <a:pt x="163" y="56"/>
                      <a:pt x="161" y="56"/>
                      <a:pt x="160" y="55"/>
                    </a:cubicBezTo>
                    <a:cubicBezTo>
                      <a:pt x="159" y="53"/>
                      <a:pt x="159" y="50"/>
                      <a:pt x="160" y="48"/>
                    </a:cubicBezTo>
                    <a:cubicBezTo>
                      <a:pt x="176" y="32"/>
                      <a:pt x="176" y="32"/>
                      <a:pt x="176" y="32"/>
                    </a:cubicBezTo>
                    <a:cubicBezTo>
                      <a:pt x="178" y="31"/>
                      <a:pt x="181" y="31"/>
                      <a:pt x="183" y="32"/>
                    </a:cubicBezTo>
                    <a:cubicBezTo>
                      <a:pt x="185" y="34"/>
                      <a:pt x="185" y="37"/>
                      <a:pt x="183" y="39"/>
                    </a:cubicBezTo>
                    <a:cubicBezTo>
                      <a:pt x="167" y="55"/>
                      <a:pt x="167" y="55"/>
                      <a:pt x="167" y="55"/>
                    </a:cubicBezTo>
                    <a:cubicBezTo>
                      <a:pt x="166" y="56"/>
                      <a:pt x="165" y="56"/>
                      <a:pt x="164" y="56"/>
                    </a:cubicBezTo>
                    <a:close/>
                    <a:moveTo>
                      <a:pt x="46" y="56"/>
                    </a:moveTo>
                    <a:cubicBezTo>
                      <a:pt x="45" y="56"/>
                      <a:pt x="44" y="56"/>
                      <a:pt x="43" y="55"/>
                    </a:cubicBezTo>
                    <a:cubicBezTo>
                      <a:pt x="27" y="39"/>
                      <a:pt x="27" y="39"/>
                      <a:pt x="27" y="39"/>
                    </a:cubicBezTo>
                    <a:cubicBezTo>
                      <a:pt x="25" y="37"/>
                      <a:pt x="25" y="34"/>
                      <a:pt x="27" y="32"/>
                    </a:cubicBezTo>
                    <a:cubicBezTo>
                      <a:pt x="29" y="31"/>
                      <a:pt x="32" y="31"/>
                      <a:pt x="34" y="32"/>
                    </a:cubicBezTo>
                    <a:cubicBezTo>
                      <a:pt x="49" y="48"/>
                      <a:pt x="49" y="48"/>
                      <a:pt x="49" y="48"/>
                    </a:cubicBezTo>
                    <a:cubicBezTo>
                      <a:pt x="51" y="50"/>
                      <a:pt x="51" y="53"/>
                      <a:pt x="49" y="55"/>
                    </a:cubicBezTo>
                    <a:cubicBezTo>
                      <a:pt x="49" y="56"/>
                      <a:pt x="47" y="56"/>
                      <a:pt x="46" y="56"/>
                    </a:cubicBezTo>
                    <a:close/>
                    <a:moveTo>
                      <a:pt x="104" y="35"/>
                    </a:moveTo>
                    <a:cubicBezTo>
                      <a:pt x="102" y="35"/>
                      <a:pt x="100" y="33"/>
                      <a:pt x="100" y="31"/>
                    </a:cubicBezTo>
                    <a:cubicBezTo>
                      <a:pt x="100" y="4"/>
                      <a:pt x="100" y="4"/>
                      <a:pt x="100" y="4"/>
                    </a:cubicBezTo>
                    <a:cubicBezTo>
                      <a:pt x="100" y="2"/>
                      <a:pt x="102" y="0"/>
                      <a:pt x="104" y="0"/>
                    </a:cubicBezTo>
                    <a:cubicBezTo>
                      <a:pt x="107" y="0"/>
                      <a:pt x="109" y="2"/>
                      <a:pt x="109" y="4"/>
                    </a:cubicBezTo>
                    <a:cubicBezTo>
                      <a:pt x="109" y="31"/>
                      <a:pt x="109" y="31"/>
                      <a:pt x="109" y="31"/>
                    </a:cubicBezTo>
                    <a:cubicBezTo>
                      <a:pt x="109" y="33"/>
                      <a:pt x="107" y="35"/>
                      <a:pt x="104" y="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2">
                                  <p:stCondLst>
                                    <p:cond delay="200"/>
                                  </p:stCondLst>
                                  <p:childTnLst>
                                    <p:set>
                                      <p:cBhvr>
                                        <p:cTn dur="1" fill="hold">
                                          <p:stCondLst>
                                            <p:cond delay="0"/>
                                          </p:stCondLst>
                                        </p:cTn>
                                        <p:tgtEl>
                                          <p:spTgt spid="474"/>
                                        </p:tgtEl>
                                        <p:attrNameLst>
                                          <p:attrName>style.visibility</p:attrName>
                                        </p:attrNameLst>
                                      </p:cBhvr>
                                      <p:to>
                                        <p:strVal val="visible"/>
                                      </p:to>
                                    </p:set>
                                    <p:anim calcmode="lin" valueType="num">
                                      <p:cBhvr additive="base">
                                        <p:cTn dur="750"/>
                                        <p:tgtEl>
                                          <p:spTgt spid="47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473"/>
                                        </p:tgtEl>
                                        <p:attrNameLst>
                                          <p:attrName>style.visibility</p:attrName>
                                        </p:attrNameLst>
                                      </p:cBhvr>
                                      <p:to>
                                        <p:strVal val="visible"/>
                                      </p:to>
                                    </p:set>
                                    <p:anim calcmode="lin" valueType="num">
                                      <p:cBhvr additive="base">
                                        <p:cTn dur="750"/>
                                        <p:tgtEl>
                                          <p:spTgt spid="47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100"/>
                                  </p:stCondLst>
                                  <p:childTnLst>
                                    <p:set>
                                      <p:cBhvr>
                                        <p:cTn dur="1" fill="hold">
                                          <p:stCondLst>
                                            <p:cond delay="0"/>
                                          </p:stCondLst>
                                        </p:cTn>
                                        <p:tgtEl>
                                          <p:spTgt spid="472"/>
                                        </p:tgtEl>
                                        <p:attrNameLst>
                                          <p:attrName>style.visibility</p:attrName>
                                        </p:attrNameLst>
                                      </p:cBhvr>
                                      <p:to>
                                        <p:strVal val="visible"/>
                                      </p:to>
                                    </p:set>
                                    <p:anim calcmode="lin" valueType="num">
                                      <p:cBhvr additive="base">
                                        <p:cTn dur="750"/>
                                        <p:tgtEl>
                                          <p:spTgt spid="47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id="491" name="Google Shape;491;p7"/>
          <p:cNvPicPr preferRelativeResize="0"/>
          <p:nvPr/>
        </p:nvPicPr>
        <p:blipFill rotWithShape="1">
          <a:blip r:embed="rId3">
            <a:alphaModFix/>
          </a:blip>
          <a:srcRect b="0" l="0" r="0" t="0"/>
          <a:stretch/>
        </p:blipFill>
        <p:spPr>
          <a:xfrm>
            <a:off x="6408658" y="933142"/>
            <a:ext cx="5191125" cy="5838825"/>
          </a:xfrm>
          <a:prstGeom prst="rect">
            <a:avLst/>
          </a:prstGeom>
          <a:noFill/>
          <a:ln>
            <a:noFill/>
          </a:ln>
        </p:spPr>
      </p:pic>
      <p:pic>
        <p:nvPicPr>
          <p:cNvPr id="492" name="Google Shape;492;p7"/>
          <p:cNvPicPr preferRelativeResize="0"/>
          <p:nvPr/>
        </p:nvPicPr>
        <p:blipFill rotWithShape="1">
          <a:blip r:embed="rId4">
            <a:alphaModFix/>
          </a:blip>
          <a:srcRect b="0" l="0" r="0" t="0"/>
          <a:stretch/>
        </p:blipFill>
        <p:spPr>
          <a:xfrm>
            <a:off x="449476" y="790103"/>
            <a:ext cx="5191125" cy="6019800"/>
          </a:xfrm>
          <a:prstGeom prst="rect">
            <a:avLst/>
          </a:prstGeom>
          <a:noFill/>
          <a:ln>
            <a:noFill/>
          </a:ln>
        </p:spPr>
      </p:pic>
      <p:sp>
        <p:nvSpPr>
          <p:cNvPr id="493" name="Google Shape;493;p7"/>
          <p:cNvSpPr txBox="1"/>
          <p:nvPr/>
        </p:nvSpPr>
        <p:spPr>
          <a:xfrm rot="-5400000">
            <a:off x="-2083117" y="2906913"/>
            <a:ext cx="6164031" cy="1044174"/>
          </a:xfrm>
          <a:prstGeom prst="rect">
            <a:avLst/>
          </a:prstGeom>
          <a:noFill/>
          <a:ln>
            <a:noFill/>
          </a:ln>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4400"/>
              <a:buFont typeface="Arial"/>
              <a:buNone/>
            </a:pPr>
            <a:r>
              <a:t/>
            </a:r>
            <a:endParaRPr b="1" sz="4400">
              <a:solidFill>
                <a:schemeClr val="lt1"/>
              </a:solidFill>
              <a:latin typeface="Century Gothic"/>
              <a:ea typeface="Century Gothic"/>
              <a:cs typeface="Century Gothic"/>
              <a:sym typeface="Century Gothic"/>
            </a:endParaRPr>
          </a:p>
        </p:txBody>
      </p:sp>
      <p:sp>
        <p:nvSpPr>
          <p:cNvPr id="494" name="Google Shape;494;p7"/>
          <p:cNvSpPr txBox="1"/>
          <p:nvPr/>
        </p:nvSpPr>
        <p:spPr>
          <a:xfrm>
            <a:off x="2634344" y="125766"/>
            <a:ext cx="8304332" cy="769441"/>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b="1" lang="en-US" sz="4400">
                <a:solidFill>
                  <a:schemeClr val="dk1"/>
                </a:solidFill>
                <a:latin typeface="Century Gothic"/>
                <a:ea typeface="Century Gothic"/>
                <a:cs typeface="Century Gothic"/>
                <a:sym typeface="Century Gothic"/>
              </a:rPr>
              <a:t>BOARD MEMBERS</a:t>
            </a:r>
            <a:endParaRPr/>
          </a:p>
        </p:txBody>
      </p:sp>
      <p:sp>
        <p:nvSpPr>
          <p:cNvPr id="495" name="Google Shape;495;p7"/>
          <p:cNvSpPr txBox="1"/>
          <p:nvPr/>
        </p:nvSpPr>
        <p:spPr>
          <a:xfrm>
            <a:off x="577428" y="968773"/>
            <a:ext cx="3486572" cy="138499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2800">
                <a:solidFill>
                  <a:schemeClr val="accent1"/>
                </a:solidFill>
                <a:latin typeface="Century Gothic"/>
                <a:ea typeface="Century Gothic"/>
                <a:cs typeface="Century Gothic"/>
                <a:sym typeface="Century Gothic"/>
              </a:rPr>
              <a:t>International Scientific Advisory Board</a:t>
            </a:r>
            <a:endParaRPr b="1" sz="2800">
              <a:solidFill>
                <a:schemeClr val="accent1"/>
              </a:solidFill>
              <a:latin typeface="Century Gothic"/>
              <a:ea typeface="Century Gothic"/>
              <a:cs typeface="Century Gothic"/>
              <a:sym typeface="Century Gothic"/>
            </a:endParaRPr>
          </a:p>
        </p:txBody>
      </p:sp>
      <p:sp>
        <p:nvSpPr>
          <p:cNvPr id="496" name="Google Shape;496;p7"/>
          <p:cNvSpPr txBox="1"/>
          <p:nvPr/>
        </p:nvSpPr>
        <p:spPr>
          <a:xfrm>
            <a:off x="6629261" y="1187975"/>
            <a:ext cx="3320754" cy="1077218"/>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3200">
                <a:solidFill>
                  <a:schemeClr val="accent1"/>
                </a:solidFill>
                <a:latin typeface="Century Gothic"/>
                <a:ea typeface="Century Gothic"/>
                <a:cs typeface="Century Gothic"/>
                <a:sym typeface="Century Gothic"/>
              </a:rPr>
              <a:t>Industrial Advisory Board</a:t>
            </a:r>
            <a:endParaRPr b="1" sz="3200">
              <a:solidFill>
                <a:schemeClr val="accent1"/>
              </a:solidFill>
              <a:latin typeface="Century Gothic"/>
              <a:ea typeface="Century Gothic"/>
              <a:cs typeface="Century Gothic"/>
              <a:sym typeface="Century Gothic"/>
            </a:endParaRPr>
          </a:p>
        </p:txBody>
      </p:sp>
      <p:pic>
        <p:nvPicPr>
          <p:cNvPr id="497" name="Google Shape;497;p7"/>
          <p:cNvPicPr preferRelativeResize="0"/>
          <p:nvPr/>
        </p:nvPicPr>
        <p:blipFill rotWithShape="1">
          <a:blip r:embed="rId5">
            <a:alphaModFix/>
          </a:blip>
          <a:srcRect b="0" l="0" r="0" t="0"/>
          <a:stretch/>
        </p:blipFill>
        <p:spPr>
          <a:xfrm>
            <a:off x="0" y="0"/>
            <a:ext cx="2212723" cy="77845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8"/>
          <p:cNvSpPr txBox="1"/>
          <p:nvPr/>
        </p:nvSpPr>
        <p:spPr>
          <a:xfrm rot="-5400000">
            <a:off x="-2083117" y="2906913"/>
            <a:ext cx="6164031" cy="1044174"/>
          </a:xfrm>
          <a:prstGeom prst="rect">
            <a:avLst/>
          </a:prstGeom>
          <a:noFill/>
          <a:ln>
            <a:noFill/>
          </a:ln>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chemeClr val="dk1"/>
              </a:buClr>
              <a:buSzPts val="4400"/>
              <a:buFont typeface="Arial"/>
              <a:buNone/>
            </a:pPr>
            <a:r>
              <a:t/>
            </a:r>
            <a:endParaRPr b="1" sz="4400">
              <a:solidFill>
                <a:schemeClr val="lt1"/>
              </a:solidFill>
              <a:latin typeface="Century Gothic"/>
              <a:ea typeface="Century Gothic"/>
              <a:cs typeface="Century Gothic"/>
              <a:sym typeface="Century Gothic"/>
            </a:endParaRPr>
          </a:p>
        </p:txBody>
      </p:sp>
      <p:sp>
        <p:nvSpPr>
          <p:cNvPr id="503" name="Google Shape;503;p8"/>
          <p:cNvSpPr txBox="1"/>
          <p:nvPr/>
        </p:nvSpPr>
        <p:spPr>
          <a:xfrm>
            <a:off x="2634344" y="125766"/>
            <a:ext cx="8304332" cy="769441"/>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b="1" lang="en-US" sz="4400">
                <a:solidFill>
                  <a:schemeClr val="dk1"/>
                </a:solidFill>
                <a:latin typeface="Century Gothic"/>
                <a:ea typeface="Century Gothic"/>
                <a:cs typeface="Century Gothic"/>
                <a:sym typeface="Century Gothic"/>
              </a:rPr>
              <a:t>BOARD MEMBERS</a:t>
            </a:r>
            <a:endParaRPr/>
          </a:p>
        </p:txBody>
      </p:sp>
      <p:sp>
        <p:nvSpPr>
          <p:cNvPr id="504" name="Google Shape;504;p8"/>
          <p:cNvSpPr txBox="1"/>
          <p:nvPr/>
        </p:nvSpPr>
        <p:spPr>
          <a:xfrm>
            <a:off x="2067647" y="1249530"/>
            <a:ext cx="3486572" cy="954107"/>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2800">
                <a:solidFill>
                  <a:schemeClr val="accent1"/>
                </a:solidFill>
                <a:latin typeface="Century Gothic"/>
                <a:ea typeface="Century Gothic"/>
                <a:cs typeface="Century Gothic"/>
                <a:sym typeface="Century Gothic"/>
              </a:rPr>
              <a:t>STEERING COMMITEE</a:t>
            </a:r>
            <a:endParaRPr b="1" sz="2800">
              <a:solidFill>
                <a:schemeClr val="accent1"/>
              </a:solidFill>
              <a:latin typeface="Century Gothic"/>
              <a:ea typeface="Century Gothic"/>
              <a:cs typeface="Century Gothic"/>
              <a:sym typeface="Century Gothic"/>
            </a:endParaRPr>
          </a:p>
        </p:txBody>
      </p:sp>
      <p:sp>
        <p:nvSpPr>
          <p:cNvPr id="505" name="Google Shape;505;p8"/>
          <p:cNvSpPr txBox="1"/>
          <p:nvPr/>
        </p:nvSpPr>
        <p:spPr>
          <a:xfrm>
            <a:off x="6629261" y="1187975"/>
            <a:ext cx="3320754" cy="1077218"/>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3200">
                <a:solidFill>
                  <a:schemeClr val="accent1"/>
                </a:solidFill>
                <a:latin typeface="Century Gothic"/>
                <a:ea typeface="Century Gothic"/>
                <a:cs typeface="Century Gothic"/>
                <a:sym typeface="Century Gothic"/>
              </a:rPr>
              <a:t>Industrial Advisory Board</a:t>
            </a:r>
            <a:endParaRPr b="1" sz="3200">
              <a:solidFill>
                <a:schemeClr val="accent1"/>
              </a:solidFill>
              <a:latin typeface="Century Gothic"/>
              <a:ea typeface="Century Gothic"/>
              <a:cs typeface="Century Gothic"/>
              <a:sym typeface="Century Gothic"/>
            </a:endParaRPr>
          </a:p>
        </p:txBody>
      </p:sp>
      <p:pic>
        <p:nvPicPr>
          <p:cNvPr id="506" name="Google Shape;506;p8"/>
          <p:cNvPicPr preferRelativeResize="0"/>
          <p:nvPr/>
        </p:nvPicPr>
        <p:blipFill rotWithShape="1">
          <a:blip r:embed="rId3">
            <a:alphaModFix/>
          </a:blip>
          <a:srcRect b="0" l="0" r="0" t="0"/>
          <a:stretch/>
        </p:blipFill>
        <p:spPr>
          <a:xfrm>
            <a:off x="0" y="0"/>
            <a:ext cx="2212723" cy="778452"/>
          </a:xfrm>
          <a:prstGeom prst="rect">
            <a:avLst/>
          </a:prstGeom>
          <a:noFill/>
          <a:ln>
            <a:noFill/>
          </a:ln>
        </p:spPr>
      </p:pic>
      <p:pic>
        <p:nvPicPr>
          <p:cNvPr id="507" name="Google Shape;507;p8"/>
          <p:cNvPicPr preferRelativeResize="0"/>
          <p:nvPr/>
        </p:nvPicPr>
        <p:blipFill rotWithShape="1">
          <a:blip r:embed="rId4">
            <a:alphaModFix/>
          </a:blip>
          <a:srcRect b="0" l="0" r="4929" t="6122"/>
          <a:stretch/>
        </p:blipFill>
        <p:spPr>
          <a:xfrm>
            <a:off x="4064000" y="895207"/>
            <a:ext cx="7864433" cy="5867758"/>
          </a:xfrm>
          <a:prstGeom prst="rect">
            <a:avLst/>
          </a:prstGeom>
          <a:noFill/>
          <a:ln>
            <a:noFill/>
          </a:ln>
        </p:spPr>
      </p:pic>
      <p:pic>
        <p:nvPicPr>
          <p:cNvPr descr="A person in a suit and tie&#10;&#10;Description automatically generated" id="508" name="Google Shape;508;p8"/>
          <p:cNvPicPr preferRelativeResize="0"/>
          <p:nvPr>
            <p:ph idx="1" type="body"/>
          </p:nvPr>
        </p:nvPicPr>
        <p:blipFill rotWithShape="1">
          <a:blip r:embed="rId5">
            <a:alphaModFix/>
          </a:blip>
          <a:srcRect b="0" l="0" r="0" t="0"/>
          <a:stretch/>
        </p:blipFill>
        <p:spPr>
          <a:xfrm>
            <a:off x="734959" y="2370898"/>
            <a:ext cx="2497551" cy="3237572"/>
          </a:xfrm>
          <a:prstGeom prst="rect">
            <a:avLst/>
          </a:prstGeom>
          <a:noFill/>
          <a:ln>
            <a:noFill/>
          </a:ln>
        </p:spPr>
      </p:pic>
      <p:sp>
        <p:nvSpPr>
          <p:cNvPr id="509" name="Google Shape;509;p8"/>
          <p:cNvSpPr/>
          <p:nvPr/>
        </p:nvSpPr>
        <p:spPr>
          <a:xfrm>
            <a:off x="9950015" y="3667760"/>
            <a:ext cx="2069265" cy="306447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513" name="Shape 513"/>
        <p:cNvGrpSpPr/>
        <p:nvPr/>
      </p:nvGrpSpPr>
      <p:grpSpPr>
        <a:xfrm>
          <a:off x="0" y="0"/>
          <a:ext cx="0" cy="0"/>
          <a:chOff x="0" y="0"/>
          <a:chExt cx="0" cy="0"/>
        </a:xfrm>
      </p:grpSpPr>
      <p:sp>
        <p:nvSpPr>
          <p:cNvPr id="514" name="Google Shape;514;p9"/>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515" name="Google Shape;515;p9"/>
          <p:cNvPicPr preferRelativeResize="0"/>
          <p:nvPr/>
        </p:nvPicPr>
        <p:blipFill rotWithShape="1">
          <a:blip r:embed="rId3">
            <a:alphaModFix/>
          </a:blip>
          <a:srcRect b="0" l="0" r="0" t="0"/>
          <a:stretch/>
        </p:blipFill>
        <p:spPr>
          <a:xfrm>
            <a:off x="447545" y="1032121"/>
            <a:ext cx="4187825" cy="4140200"/>
          </a:xfrm>
          <a:prstGeom prst="rect">
            <a:avLst/>
          </a:prstGeom>
          <a:noFill/>
          <a:ln>
            <a:noFill/>
          </a:ln>
        </p:spPr>
      </p:pic>
      <p:pic>
        <p:nvPicPr>
          <p:cNvPr id="516" name="Google Shape;516;p9"/>
          <p:cNvPicPr preferRelativeResize="0"/>
          <p:nvPr/>
        </p:nvPicPr>
        <p:blipFill rotWithShape="1">
          <a:blip r:embed="rId4">
            <a:alphaModFix/>
          </a:blip>
          <a:srcRect b="0" l="0" r="3256" t="0"/>
          <a:stretch/>
        </p:blipFill>
        <p:spPr>
          <a:xfrm>
            <a:off x="6663558" y="1032121"/>
            <a:ext cx="4065697" cy="2533653"/>
          </a:xfrm>
          <a:prstGeom prst="rect">
            <a:avLst/>
          </a:prstGeom>
          <a:noFill/>
          <a:ln>
            <a:noFill/>
          </a:ln>
        </p:spPr>
      </p:pic>
      <p:sp>
        <p:nvSpPr>
          <p:cNvPr id="517" name="Google Shape;517;p9"/>
          <p:cNvSpPr txBox="1"/>
          <p:nvPr>
            <p:ph type="title"/>
          </p:nvPr>
        </p:nvSpPr>
        <p:spPr>
          <a:xfrm>
            <a:off x="938561" y="64081"/>
            <a:ext cx="10515600" cy="94266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entury Gothic"/>
              <a:buNone/>
            </a:pPr>
            <a:r>
              <a:rPr lang="en-US" sz="3600">
                <a:solidFill>
                  <a:schemeClr val="dk1"/>
                </a:solidFill>
                <a:latin typeface="Century Gothic"/>
                <a:ea typeface="Century Gothic"/>
                <a:cs typeface="Century Gothic"/>
                <a:sym typeface="Century Gothic"/>
              </a:rPr>
              <a:t>INDUSTRIAL AND ACADEMIC PARTNERSHIPS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10"/>
          <p:cNvSpPr txBox="1"/>
          <p:nvPr>
            <p:ph type="title"/>
          </p:nvPr>
        </p:nvSpPr>
        <p:spPr>
          <a:xfrm>
            <a:off x="2133600" y="-8338"/>
            <a:ext cx="6934200" cy="105262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3F3F3F"/>
              </a:buClr>
              <a:buSzPts val="4000"/>
              <a:buFont typeface="Calibri"/>
              <a:buNone/>
            </a:pPr>
            <a:r>
              <a:rPr lang="en-US" sz="4000"/>
              <a:t>PARTNERSHIPS</a:t>
            </a:r>
            <a:endParaRPr/>
          </a:p>
        </p:txBody>
      </p:sp>
      <p:pic>
        <p:nvPicPr>
          <p:cNvPr id="523" name="Google Shape;523;p10"/>
          <p:cNvPicPr preferRelativeResize="0"/>
          <p:nvPr/>
        </p:nvPicPr>
        <p:blipFill rotWithShape="1">
          <a:blip r:embed="rId3">
            <a:alphaModFix/>
          </a:blip>
          <a:srcRect b="0" l="0" r="3256" t="0"/>
          <a:stretch/>
        </p:blipFill>
        <p:spPr>
          <a:xfrm>
            <a:off x="6128967" y="1669608"/>
            <a:ext cx="5516934" cy="3461192"/>
          </a:xfrm>
          <a:prstGeom prst="rect">
            <a:avLst/>
          </a:prstGeom>
          <a:noFill/>
          <a:ln>
            <a:noFill/>
          </a:ln>
        </p:spPr>
      </p:pic>
      <p:pic>
        <p:nvPicPr>
          <p:cNvPr id="524" name="Google Shape;524;p10"/>
          <p:cNvPicPr preferRelativeResize="0"/>
          <p:nvPr/>
        </p:nvPicPr>
        <p:blipFill rotWithShape="1">
          <a:blip r:embed="rId4">
            <a:alphaModFix/>
          </a:blip>
          <a:srcRect b="0" l="0" r="0" t="0"/>
          <a:stretch/>
        </p:blipFill>
        <p:spPr>
          <a:xfrm>
            <a:off x="95202" y="1623464"/>
            <a:ext cx="6153197" cy="5217474"/>
          </a:xfrm>
          <a:prstGeom prst="rect">
            <a:avLst/>
          </a:prstGeom>
          <a:noFill/>
          <a:ln>
            <a:noFill/>
          </a:ln>
        </p:spPr>
      </p:pic>
      <p:sp>
        <p:nvSpPr>
          <p:cNvPr id="525" name="Google Shape;525;p10"/>
          <p:cNvSpPr txBox="1"/>
          <p:nvPr/>
        </p:nvSpPr>
        <p:spPr>
          <a:xfrm>
            <a:off x="615903" y="1155788"/>
            <a:ext cx="4235497" cy="439534"/>
          </a:xfrm>
          <a:prstGeom prst="rect">
            <a:avLst/>
          </a:prstGeom>
          <a:noFill/>
          <a:ln>
            <a:noFill/>
          </a:ln>
        </p:spPr>
        <p:txBody>
          <a:bodyPr anchorCtr="0" anchor="ctr" bIns="45700" lIns="91425" spcFirstLastPara="1" rIns="91425" wrap="square" tIns="45700">
            <a:normAutofit fontScale="70000" lnSpcReduction="20000"/>
          </a:bodyPr>
          <a:lstStyle/>
          <a:p>
            <a:pPr indent="0" lvl="0" marL="0" marR="0" rtl="0" algn="l">
              <a:lnSpc>
                <a:spcPct val="90000"/>
              </a:lnSpc>
              <a:spcBef>
                <a:spcPts val="0"/>
              </a:spcBef>
              <a:spcAft>
                <a:spcPts val="0"/>
              </a:spcAft>
              <a:buClr>
                <a:srgbClr val="3F3F3F"/>
              </a:buClr>
              <a:buSzPct val="100000"/>
              <a:buFont typeface="Calibri"/>
              <a:buNone/>
            </a:pPr>
            <a:r>
              <a:rPr b="1" lang="en-US" sz="4000" u="sng">
                <a:solidFill>
                  <a:srgbClr val="3F3F3F"/>
                </a:solidFill>
                <a:latin typeface="Calibri"/>
                <a:ea typeface="Calibri"/>
                <a:cs typeface="Calibri"/>
                <a:sym typeface="Calibri"/>
              </a:rPr>
              <a:t>INDUSTRIAL PARTNERSHIPS</a:t>
            </a:r>
            <a:endParaRPr/>
          </a:p>
        </p:txBody>
      </p:sp>
      <p:sp>
        <p:nvSpPr>
          <p:cNvPr id="526" name="Google Shape;526;p10"/>
          <p:cNvSpPr txBox="1"/>
          <p:nvPr/>
        </p:nvSpPr>
        <p:spPr>
          <a:xfrm>
            <a:off x="7112961" y="1149880"/>
            <a:ext cx="6096000" cy="439534"/>
          </a:xfrm>
          <a:prstGeom prst="rect">
            <a:avLst/>
          </a:prstGeom>
          <a:noFill/>
          <a:ln>
            <a:noFill/>
          </a:ln>
        </p:spPr>
        <p:txBody>
          <a:bodyPr anchorCtr="0" anchor="ctr" bIns="45700" lIns="91425" spcFirstLastPara="1" rIns="91425" wrap="square" tIns="45700">
            <a:normAutofit fontScale="70000" lnSpcReduction="20000"/>
          </a:bodyPr>
          <a:lstStyle/>
          <a:p>
            <a:pPr indent="0" lvl="0" marL="0" marR="0" rtl="0" algn="l">
              <a:lnSpc>
                <a:spcPct val="90000"/>
              </a:lnSpc>
              <a:spcBef>
                <a:spcPts val="0"/>
              </a:spcBef>
              <a:spcAft>
                <a:spcPts val="0"/>
              </a:spcAft>
              <a:buClr>
                <a:srgbClr val="3F3F3F"/>
              </a:buClr>
              <a:buSzPct val="100000"/>
              <a:buFont typeface="Calibri"/>
              <a:buNone/>
            </a:pPr>
            <a:r>
              <a:rPr b="1" lang="en-US" sz="4000" u="sng">
                <a:solidFill>
                  <a:srgbClr val="3F3F3F"/>
                </a:solidFill>
                <a:latin typeface="Calibri"/>
                <a:ea typeface="Calibri"/>
                <a:cs typeface="Calibri"/>
                <a:sym typeface="Calibri"/>
              </a:rPr>
              <a:t>ACADEMIC PARTNERSHIPS</a:t>
            </a:r>
            <a:endParaRPr/>
          </a:p>
        </p:txBody>
      </p:sp>
      <p:sp>
        <p:nvSpPr>
          <p:cNvPr id="527" name="Google Shape;527;p10"/>
          <p:cNvSpPr txBox="1"/>
          <p:nvPr/>
        </p:nvSpPr>
        <p:spPr>
          <a:xfrm>
            <a:off x="6300160" y="5394388"/>
            <a:ext cx="4602480"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800">
                <a:solidFill>
                  <a:srgbClr val="C00000"/>
                </a:solidFill>
                <a:latin typeface="Calibri"/>
                <a:ea typeface="Calibri"/>
                <a:cs typeface="Calibri"/>
                <a:sym typeface="Calibri"/>
              </a:rPr>
              <a:t>E T C.</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27"/>
                                        </p:tgtEl>
                                        <p:attrNameLst>
                                          <p:attrName>style.visibility</p:attrName>
                                        </p:attrNameLst>
                                      </p:cBhvr>
                                      <p:to>
                                        <p:strVal val="visible"/>
                                      </p:to>
                                    </p:set>
                                    <p:anim calcmode="lin" valueType="num">
                                      <p:cBhvr additive="base">
                                        <p:cTn dur="500"/>
                                        <p:tgtEl>
                                          <p:spTgt spid="52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11"/>
          <p:cNvSpPr txBox="1"/>
          <p:nvPr/>
        </p:nvSpPr>
        <p:spPr>
          <a:xfrm>
            <a:off x="146957" y="2302329"/>
            <a:ext cx="11658600" cy="2269671"/>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A688E"/>
              </a:buClr>
              <a:buSzPts val="5400"/>
              <a:buFont typeface="Calibri"/>
              <a:buNone/>
            </a:pPr>
            <a:r>
              <a:rPr b="1" i="1" lang="en-US" sz="5400">
                <a:solidFill>
                  <a:srgbClr val="0A688E"/>
                </a:solidFill>
                <a:latin typeface="Calibri"/>
                <a:ea typeface="Calibri"/>
                <a:cs typeface="Calibri"/>
                <a:sym typeface="Calibri"/>
              </a:rPr>
              <a:t>POSTGRADUATE EDUCATION &amp; PROFESSIONAL SHORT COURSES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id="537" name="Google Shape;537;p12"/>
          <p:cNvPicPr preferRelativeResize="0"/>
          <p:nvPr/>
        </p:nvPicPr>
        <p:blipFill rotWithShape="1">
          <a:blip r:embed="rId3">
            <a:alphaModFix/>
          </a:blip>
          <a:srcRect b="0" l="4626" r="4626" t="0"/>
          <a:stretch/>
        </p:blipFill>
        <p:spPr>
          <a:xfrm>
            <a:off x="2554540" y="1864489"/>
            <a:ext cx="3100541" cy="3100540"/>
          </a:xfrm>
          <a:custGeom>
            <a:rect b="b" l="l" r="r" t="t"/>
            <a:pathLst>
              <a:path extrusionOk="0" h="3100540" w="3100541">
                <a:moveTo>
                  <a:pt x="1550270" y="0"/>
                </a:moveTo>
                <a:cubicBezTo>
                  <a:pt x="1596432" y="0"/>
                  <a:pt x="1642594" y="17610"/>
                  <a:pt x="1677815" y="52831"/>
                </a:cubicBezTo>
                <a:lnTo>
                  <a:pt x="3047710" y="1422726"/>
                </a:lnTo>
                <a:cubicBezTo>
                  <a:pt x="3118152" y="1493167"/>
                  <a:pt x="3118152" y="1607375"/>
                  <a:pt x="3047710" y="1677816"/>
                </a:cubicBezTo>
                <a:lnTo>
                  <a:pt x="1677817" y="3047710"/>
                </a:lnTo>
                <a:cubicBezTo>
                  <a:pt x="1607376" y="3118151"/>
                  <a:pt x="1493168" y="3118151"/>
                  <a:pt x="1422727" y="3047710"/>
                </a:cubicBezTo>
                <a:lnTo>
                  <a:pt x="52832" y="1677815"/>
                </a:lnTo>
                <a:cubicBezTo>
                  <a:pt x="-17610" y="1607373"/>
                  <a:pt x="-17610" y="1493166"/>
                  <a:pt x="52832" y="1422724"/>
                </a:cubicBezTo>
                <a:lnTo>
                  <a:pt x="1422725" y="52831"/>
                </a:lnTo>
                <a:cubicBezTo>
                  <a:pt x="1457946" y="17610"/>
                  <a:pt x="1504108" y="0"/>
                  <a:pt x="1550270" y="0"/>
                </a:cubicBezTo>
                <a:close/>
              </a:path>
            </a:pathLst>
          </a:custGeom>
          <a:noFill/>
          <a:ln>
            <a:noFill/>
          </a:ln>
        </p:spPr>
      </p:pic>
      <p:grpSp>
        <p:nvGrpSpPr>
          <p:cNvPr id="538" name="Google Shape;538;p12"/>
          <p:cNvGrpSpPr/>
          <p:nvPr/>
        </p:nvGrpSpPr>
        <p:grpSpPr>
          <a:xfrm>
            <a:off x="10879130" y="451882"/>
            <a:ext cx="1221827" cy="1573895"/>
            <a:chOff x="1105009" y="665240"/>
            <a:chExt cx="3688534" cy="5399544"/>
          </a:xfrm>
        </p:grpSpPr>
        <p:sp>
          <p:nvSpPr>
            <p:cNvPr id="539" name="Google Shape;539;p12"/>
            <p:cNvSpPr/>
            <p:nvPr/>
          </p:nvSpPr>
          <p:spPr>
            <a:xfrm flipH="1" rot="410959">
              <a:off x="1522252" y="1773885"/>
              <a:ext cx="2854049" cy="4135471"/>
            </a:xfrm>
            <a:custGeom>
              <a:rect b="b" l="l" r="r" t="t"/>
              <a:pathLst>
                <a:path extrusionOk="0" h="4135471" w="2854049">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1">
                <a:solidFill>
                  <a:schemeClr val="dk1"/>
                </a:solidFill>
                <a:latin typeface="Century Gothic"/>
                <a:ea typeface="Century Gothic"/>
                <a:cs typeface="Century Gothic"/>
                <a:sym typeface="Century Gothic"/>
              </a:endParaRPr>
            </a:p>
          </p:txBody>
        </p:sp>
        <p:sp>
          <p:nvSpPr>
            <p:cNvPr id="540" name="Google Shape;540;p12"/>
            <p:cNvSpPr/>
            <p:nvPr/>
          </p:nvSpPr>
          <p:spPr>
            <a:xfrm flipH="1">
              <a:off x="1105009" y="665240"/>
              <a:ext cx="3688534" cy="2409764"/>
            </a:xfrm>
            <a:custGeom>
              <a:rect b="b" l="l" r="r" t="t"/>
              <a:pathLst>
                <a:path extrusionOk="0" h="2022026" w="3095038">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Century Gothic"/>
                <a:ea typeface="Century Gothic"/>
                <a:cs typeface="Century Gothic"/>
                <a:sym typeface="Century Gothic"/>
              </a:endParaRPr>
            </a:p>
          </p:txBody>
        </p:sp>
      </p:grpSp>
      <p:sp>
        <p:nvSpPr>
          <p:cNvPr id="541" name="Google Shape;541;p12"/>
          <p:cNvSpPr txBox="1"/>
          <p:nvPr/>
        </p:nvSpPr>
        <p:spPr>
          <a:xfrm>
            <a:off x="5516299" y="869573"/>
            <a:ext cx="616857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3F3F3F"/>
                </a:solidFill>
                <a:latin typeface="Century Gothic"/>
                <a:ea typeface="Century Gothic"/>
                <a:cs typeface="Century Gothic"/>
                <a:sym typeface="Century Gothic"/>
              </a:rPr>
              <a:t>We currently run the following postgraduate programs and short courses:</a:t>
            </a:r>
            <a:endParaRPr sz="2000">
              <a:solidFill>
                <a:srgbClr val="3F3F3F"/>
              </a:solidFill>
              <a:latin typeface="Century Gothic"/>
              <a:ea typeface="Century Gothic"/>
              <a:cs typeface="Century Gothic"/>
              <a:sym typeface="Century Gothic"/>
            </a:endParaRPr>
          </a:p>
        </p:txBody>
      </p:sp>
      <p:sp>
        <p:nvSpPr>
          <p:cNvPr id="542" name="Google Shape;542;p12"/>
          <p:cNvSpPr txBox="1"/>
          <p:nvPr/>
        </p:nvSpPr>
        <p:spPr>
          <a:xfrm>
            <a:off x="5523996" y="150456"/>
            <a:ext cx="5644099"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800">
                <a:solidFill>
                  <a:srgbClr val="595959"/>
                </a:solidFill>
                <a:latin typeface="Century Gothic"/>
                <a:ea typeface="Century Gothic"/>
                <a:cs typeface="Century Gothic"/>
                <a:sym typeface="Century Gothic"/>
              </a:rPr>
              <a:t>OUR PROGRAMS</a:t>
            </a:r>
            <a:endParaRPr b="1" sz="4800">
              <a:solidFill>
                <a:srgbClr val="595959"/>
              </a:solidFill>
              <a:latin typeface="Century Gothic"/>
              <a:ea typeface="Century Gothic"/>
              <a:cs typeface="Century Gothic"/>
              <a:sym typeface="Century Gothic"/>
            </a:endParaRPr>
          </a:p>
        </p:txBody>
      </p:sp>
      <p:grpSp>
        <p:nvGrpSpPr>
          <p:cNvPr id="543" name="Google Shape;543;p12"/>
          <p:cNvGrpSpPr/>
          <p:nvPr/>
        </p:nvGrpSpPr>
        <p:grpSpPr>
          <a:xfrm>
            <a:off x="5450659" y="1673187"/>
            <a:ext cx="2122012" cy="2443558"/>
            <a:chOff x="5503625" y="1976850"/>
            <a:chExt cx="2122012" cy="2443558"/>
          </a:xfrm>
        </p:grpSpPr>
        <p:sp>
          <p:nvSpPr>
            <p:cNvPr id="544" name="Google Shape;544;p12"/>
            <p:cNvSpPr/>
            <p:nvPr/>
          </p:nvSpPr>
          <p:spPr>
            <a:xfrm>
              <a:off x="5503625" y="1976850"/>
              <a:ext cx="1989851" cy="2443558"/>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45" name="Google Shape;545;p12"/>
            <p:cNvSpPr txBox="1"/>
            <p:nvPr/>
          </p:nvSpPr>
          <p:spPr>
            <a:xfrm>
              <a:off x="5671929" y="2037299"/>
              <a:ext cx="1556618" cy="55096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600"/>
                <a:buFont typeface="Arial"/>
                <a:buNone/>
              </a:pPr>
              <a:r>
                <a:rPr b="1" lang="en-US" sz="1600">
                  <a:solidFill>
                    <a:schemeClr val="lt1"/>
                  </a:solidFill>
                  <a:latin typeface="Century Gothic"/>
                  <a:ea typeface="Century Gothic"/>
                  <a:cs typeface="Century Gothic"/>
                  <a:sym typeface="Century Gothic"/>
                </a:rPr>
                <a:t>PhD</a:t>
              </a:r>
              <a:endParaRPr/>
            </a:p>
          </p:txBody>
        </p:sp>
        <p:sp>
          <p:nvSpPr>
            <p:cNvPr id="546" name="Google Shape;546;p12"/>
            <p:cNvSpPr txBox="1"/>
            <p:nvPr/>
          </p:nvSpPr>
          <p:spPr>
            <a:xfrm>
              <a:off x="5516298" y="2572337"/>
              <a:ext cx="2109339" cy="1384995"/>
            </a:xfrm>
            <a:prstGeom prst="rect">
              <a:avLst/>
            </a:prstGeom>
            <a:noFill/>
            <a:ln>
              <a:noFill/>
            </a:ln>
          </p:spPr>
          <p:txBody>
            <a:bodyPr anchorCtr="0" anchor="t" bIns="45700" lIns="91425" spcFirstLastPara="1" rIns="91425" wrap="square" tIns="45700">
              <a:spAutoFit/>
            </a:bodyPr>
            <a:lstStyle/>
            <a:p>
              <a:pPr indent="-228600" lvl="0" marL="228600" marR="0" rtl="0" algn="l">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Sustainable Energy Management</a:t>
              </a:r>
              <a:endParaRPr/>
            </a:p>
            <a:p>
              <a:pPr indent="-139700" lvl="0" marL="228600" marR="0" rtl="0" algn="l">
                <a:spcBef>
                  <a:spcPts val="0"/>
                </a:spcBef>
                <a:spcAft>
                  <a:spcPts val="0"/>
                </a:spcAft>
                <a:buClr>
                  <a:schemeClr val="dk1"/>
                </a:buClr>
                <a:buSzPts val="1400"/>
                <a:buFont typeface="Century Gothic"/>
                <a:buNone/>
              </a:pPr>
              <a:r>
                <a:t/>
              </a:r>
              <a:endParaRPr b="1" sz="1400">
                <a:solidFill>
                  <a:schemeClr val="lt1"/>
                </a:solidFill>
                <a:latin typeface="Century Gothic"/>
                <a:ea typeface="Century Gothic"/>
                <a:cs typeface="Century Gothic"/>
                <a:sym typeface="Century Gothic"/>
              </a:endParaRPr>
            </a:p>
            <a:p>
              <a:pPr indent="-228600" lvl="0" marL="228600" marR="0" rtl="0" algn="l">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Environmental Engineering Management</a:t>
              </a:r>
              <a:endParaRPr b="1" sz="1400">
                <a:solidFill>
                  <a:schemeClr val="lt1"/>
                </a:solidFill>
                <a:latin typeface="Century Gothic"/>
                <a:ea typeface="Century Gothic"/>
                <a:cs typeface="Century Gothic"/>
                <a:sym typeface="Century Gothic"/>
              </a:endParaRPr>
            </a:p>
          </p:txBody>
        </p:sp>
      </p:grpSp>
      <p:grpSp>
        <p:nvGrpSpPr>
          <p:cNvPr id="547" name="Google Shape;547;p12"/>
          <p:cNvGrpSpPr/>
          <p:nvPr/>
        </p:nvGrpSpPr>
        <p:grpSpPr>
          <a:xfrm>
            <a:off x="7581152" y="1673187"/>
            <a:ext cx="2176852" cy="2382846"/>
            <a:chOff x="7634118" y="1976850"/>
            <a:chExt cx="2176852" cy="2382846"/>
          </a:xfrm>
        </p:grpSpPr>
        <p:sp>
          <p:nvSpPr>
            <p:cNvPr id="548" name="Google Shape;548;p12"/>
            <p:cNvSpPr/>
            <p:nvPr/>
          </p:nvSpPr>
          <p:spPr>
            <a:xfrm>
              <a:off x="7693153" y="1976850"/>
              <a:ext cx="1989851" cy="2382846"/>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49" name="Google Shape;549;p12"/>
            <p:cNvSpPr txBox="1"/>
            <p:nvPr/>
          </p:nvSpPr>
          <p:spPr>
            <a:xfrm>
              <a:off x="7634118" y="2048928"/>
              <a:ext cx="1801654" cy="55096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600"/>
                <a:buFont typeface="Arial"/>
                <a:buNone/>
              </a:pPr>
              <a:r>
                <a:rPr b="1" lang="en-US" sz="1600">
                  <a:solidFill>
                    <a:schemeClr val="lt1"/>
                  </a:solidFill>
                  <a:latin typeface="Century Gothic"/>
                  <a:ea typeface="Century Gothic"/>
                  <a:cs typeface="Century Gothic"/>
                  <a:sym typeface="Century Gothic"/>
                </a:rPr>
                <a:t>MSc</a:t>
              </a:r>
              <a:endParaRPr/>
            </a:p>
          </p:txBody>
        </p:sp>
        <p:sp>
          <p:nvSpPr>
            <p:cNvPr id="550" name="Google Shape;550;p12"/>
            <p:cNvSpPr txBox="1"/>
            <p:nvPr/>
          </p:nvSpPr>
          <p:spPr>
            <a:xfrm>
              <a:off x="7661782" y="2616688"/>
              <a:ext cx="2149188" cy="1384995"/>
            </a:xfrm>
            <a:prstGeom prst="rect">
              <a:avLst/>
            </a:prstGeom>
            <a:noFill/>
            <a:ln>
              <a:noFill/>
            </a:ln>
          </p:spPr>
          <p:txBody>
            <a:bodyPr anchorCtr="0" anchor="t" bIns="45700" lIns="91425" spcFirstLastPara="1" rIns="91425" wrap="square" tIns="45700">
              <a:spAutoFit/>
            </a:bodyPr>
            <a:lstStyle/>
            <a:p>
              <a:pPr indent="-228600" lvl="0" marL="228600" marR="0" rtl="0" algn="l">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Sustainable Energy Management</a:t>
              </a:r>
              <a:endParaRPr/>
            </a:p>
            <a:p>
              <a:pPr indent="-139700" lvl="0" marL="228600" marR="0" rtl="0" algn="l">
                <a:spcBef>
                  <a:spcPts val="0"/>
                </a:spcBef>
                <a:spcAft>
                  <a:spcPts val="0"/>
                </a:spcAft>
                <a:buClr>
                  <a:schemeClr val="dk1"/>
                </a:buClr>
                <a:buSzPts val="1400"/>
                <a:buFont typeface="Century Gothic"/>
                <a:buNone/>
              </a:pPr>
              <a:r>
                <a:t/>
              </a:r>
              <a:endParaRPr b="1" sz="1400">
                <a:solidFill>
                  <a:schemeClr val="lt1"/>
                </a:solidFill>
                <a:latin typeface="Century Gothic"/>
                <a:ea typeface="Century Gothic"/>
                <a:cs typeface="Century Gothic"/>
                <a:sym typeface="Century Gothic"/>
              </a:endParaRPr>
            </a:p>
            <a:p>
              <a:pPr indent="-228600" lvl="0" marL="228600" marR="0" rtl="0" algn="l">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Environmental Engineering Management</a:t>
              </a:r>
              <a:endParaRPr b="1" sz="1400">
                <a:solidFill>
                  <a:schemeClr val="lt1"/>
                </a:solidFill>
                <a:latin typeface="Century Gothic"/>
                <a:ea typeface="Century Gothic"/>
                <a:cs typeface="Century Gothic"/>
                <a:sym typeface="Century Gothic"/>
              </a:endParaRPr>
            </a:p>
          </p:txBody>
        </p:sp>
      </p:grpSp>
      <p:grpSp>
        <p:nvGrpSpPr>
          <p:cNvPr id="551" name="Google Shape;551;p12"/>
          <p:cNvGrpSpPr/>
          <p:nvPr/>
        </p:nvGrpSpPr>
        <p:grpSpPr>
          <a:xfrm>
            <a:off x="9689072" y="1673187"/>
            <a:ext cx="2485428" cy="2382846"/>
            <a:chOff x="9979276" y="2037562"/>
            <a:chExt cx="2034612" cy="2382846"/>
          </a:xfrm>
        </p:grpSpPr>
        <p:sp>
          <p:nvSpPr>
            <p:cNvPr id="552" name="Google Shape;552;p12"/>
            <p:cNvSpPr/>
            <p:nvPr/>
          </p:nvSpPr>
          <p:spPr>
            <a:xfrm>
              <a:off x="9979277" y="2037562"/>
              <a:ext cx="1989851" cy="2382846"/>
            </a:xfrm>
            <a:prstGeom prst="roundRect">
              <a:avLst>
                <a:gd fmla="val 16667" name="adj"/>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53" name="Google Shape;553;p12"/>
            <p:cNvSpPr txBox="1"/>
            <p:nvPr/>
          </p:nvSpPr>
          <p:spPr>
            <a:xfrm>
              <a:off x="10010339" y="2105248"/>
              <a:ext cx="1989851" cy="55096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600"/>
                <a:buFont typeface="Arial"/>
                <a:buNone/>
              </a:pPr>
              <a:r>
                <a:rPr b="1" lang="en-US" sz="1600">
                  <a:solidFill>
                    <a:schemeClr val="lt1"/>
                  </a:solidFill>
                  <a:latin typeface="Century Gothic"/>
                  <a:ea typeface="Century Gothic"/>
                  <a:cs typeface="Century Gothic"/>
                  <a:sym typeface="Century Gothic"/>
                </a:rPr>
                <a:t>SHORT COURSES</a:t>
              </a:r>
              <a:endParaRPr/>
            </a:p>
          </p:txBody>
        </p:sp>
        <p:sp>
          <p:nvSpPr>
            <p:cNvPr id="554" name="Google Shape;554;p12"/>
            <p:cNvSpPr txBox="1"/>
            <p:nvPr/>
          </p:nvSpPr>
          <p:spPr>
            <a:xfrm>
              <a:off x="9979276" y="2537149"/>
              <a:ext cx="2034612" cy="1815882"/>
            </a:xfrm>
            <a:prstGeom prst="rect">
              <a:avLst/>
            </a:prstGeom>
            <a:noFill/>
            <a:ln>
              <a:noFill/>
            </a:ln>
          </p:spPr>
          <p:txBody>
            <a:bodyPr anchorCtr="0" anchor="t" bIns="45700" lIns="91425" spcFirstLastPara="1" rIns="91425" wrap="square" tIns="45700">
              <a:spAutoFit/>
            </a:bodyPr>
            <a:lstStyle/>
            <a:p>
              <a:pPr indent="-228600" lvl="0" marL="228600" marR="0" rtl="0" algn="just">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Solar PV Design and Installation</a:t>
              </a:r>
              <a:endParaRPr/>
            </a:p>
            <a:p>
              <a:pPr indent="-228600" lvl="0" marL="228600" marR="0" rtl="0" algn="just">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Biogas Design</a:t>
              </a:r>
              <a:endParaRPr/>
            </a:p>
            <a:p>
              <a:pPr indent="-228600" lvl="0" marL="228600" marR="0" rtl="0" algn="just">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Energy Audit </a:t>
              </a:r>
              <a:endParaRPr/>
            </a:p>
            <a:p>
              <a:pPr indent="-228600" lvl="0" marL="228600" marR="0" rtl="0" algn="just">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Energy Management</a:t>
              </a:r>
              <a:endParaRPr/>
            </a:p>
            <a:p>
              <a:pPr indent="-228600" lvl="0" marL="228600" marR="0" rtl="0" algn="just">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Solar Irrigation System</a:t>
              </a:r>
              <a:endParaRPr/>
            </a:p>
            <a:p>
              <a:pPr indent="-228600" lvl="0" marL="228600" marR="0" rtl="0" algn="just">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Occupational Health and Safety</a:t>
              </a:r>
              <a:endParaRPr/>
            </a:p>
          </p:txBody>
        </p:sp>
      </p:grpSp>
      <p:sp>
        <p:nvSpPr>
          <p:cNvPr id="555" name="Google Shape;555;p12"/>
          <p:cNvSpPr/>
          <p:nvPr/>
        </p:nvSpPr>
        <p:spPr>
          <a:xfrm rot="1200000">
            <a:off x="-311854" y="-189268"/>
            <a:ext cx="714157" cy="2226584"/>
          </a:xfrm>
          <a:custGeom>
            <a:rect b="b" l="l" r="r" t="t"/>
            <a:pathLst>
              <a:path extrusionOk="0" h="2226584" w="714157">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56" name="Google Shape;556;p12"/>
          <p:cNvSpPr/>
          <p:nvPr/>
        </p:nvSpPr>
        <p:spPr>
          <a:xfrm>
            <a:off x="7812" y="2406125"/>
            <a:ext cx="2017267" cy="2017267"/>
          </a:xfrm>
          <a:custGeom>
            <a:rect b="b" l="l" r="r" t="t"/>
            <a:pathLst>
              <a:path extrusionOk="0" h="2017267" w="2017267">
                <a:moveTo>
                  <a:pt x="1008633" y="0"/>
                </a:moveTo>
                <a:cubicBezTo>
                  <a:pt x="1038667" y="0"/>
                  <a:pt x="1068701" y="11457"/>
                  <a:pt x="1091617" y="34373"/>
                </a:cubicBezTo>
                <a:lnTo>
                  <a:pt x="1982894" y="925651"/>
                </a:lnTo>
                <a:cubicBezTo>
                  <a:pt x="2028725" y="971481"/>
                  <a:pt x="2028725" y="1045787"/>
                  <a:pt x="1982894" y="1091617"/>
                </a:cubicBezTo>
                <a:lnTo>
                  <a:pt x="1091617" y="1982894"/>
                </a:lnTo>
                <a:cubicBezTo>
                  <a:pt x="1045787" y="2028725"/>
                  <a:pt x="971481" y="2028725"/>
                  <a:pt x="925651" y="1982894"/>
                </a:cubicBezTo>
                <a:lnTo>
                  <a:pt x="34373" y="1091616"/>
                </a:lnTo>
                <a:cubicBezTo>
                  <a:pt x="-11457" y="1045786"/>
                  <a:pt x="-11457" y="971481"/>
                  <a:pt x="34373" y="925650"/>
                </a:cubicBezTo>
                <a:lnTo>
                  <a:pt x="925650" y="34373"/>
                </a:lnTo>
                <a:cubicBezTo>
                  <a:pt x="948565" y="11457"/>
                  <a:pt x="978599" y="0"/>
                  <a:pt x="10086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57" name="Google Shape;557;p12"/>
          <p:cNvSpPr/>
          <p:nvPr/>
        </p:nvSpPr>
        <p:spPr>
          <a:xfrm flipH="1" rot="-5400000">
            <a:off x="636548" y="3184286"/>
            <a:ext cx="759793" cy="460945"/>
          </a:xfrm>
          <a:custGeom>
            <a:rect b="b" l="l" r="r" t="t"/>
            <a:pathLst>
              <a:path extrusionOk="0" h="652174" w="1075004">
                <a:moveTo>
                  <a:pt x="782320" y="253920"/>
                </a:moveTo>
                <a:cubicBezTo>
                  <a:pt x="781500" y="263287"/>
                  <a:pt x="773242" y="270216"/>
                  <a:pt x="763875" y="269397"/>
                </a:cubicBezTo>
                <a:cubicBezTo>
                  <a:pt x="649707" y="259409"/>
                  <a:pt x="535539" y="249421"/>
                  <a:pt x="421371" y="239432"/>
                </a:cubicBezTo>
                <a:lnTo>
                  <a:pt x="421370" y="253855"/>
                </a:lnTo>
                <a:lnTo>
                  <a:pt x="447078" y="253855"/>
                </a:lnTo>
                <a:cubicBezTo>
                  <a:pt x="456482" y="253854"/>
                  <a:pt x="464104" y="261477"/>
                  <a:pt x="464104" y="270881"/>
                </a:cubicBezTo>
                <a:lnTo>
                  <a:pt x="464104" y="270880"/>
                </a:lnTo>
                <a:cubicBezTo>
                  <a:pt x="464104" y="280283"/>
                  <a:pt x="456482" y="287906"/>
                  <a:pt x="447079" y="287906"/>
                </a:cubicBezTo>
                <a:cubicBezTo>
                  <a:pt x="438509" y="287906"/>
                  <a:pt x="429940" y="287905"/>
                  <a:pt x="421371" y="287906"/>
                </a:cubicBezTo>
                <a:lnTo>
                  <a:pt x="421371" y="311228"/>
                </a:lnTo>
                <a:lnTo>
                  <a:pt x="447078" y="311228"/>
                </a:lnTo>
                <a:cubicBezTo>
                  <a:pt x="456482" y="311228"/>
                  <a:pt x="464104" y="318851"/>
                  <a:pt x="464104" y="328254"/>
                </a:cubicBezTo>
                <a:lnTo>
                  <a:pt x="464104" y="328254"/>
                </a:lnTo>
                <a:cubicBezTo>
                  <a:pt x="464104" y="337656"/>
                  <a:pt x="456482" y="345279"/>
                  <a:pt x="447079" y="345279"/>
                </a:cubicBezTo>
                <a:cubicBezTo>
                  <a:pt x="438510" y="345279"/>
                  <a:pt x="429940" y="345279"/>
                  <a:pt x="421371" y="345280"/>
                </a:cubicBezTo>
                <a:lnTo>
                  <a:pt x="421371" y="368602"/>
                </a:lnTo>
                <a:lnTo>
                  <a:pt x="447078" y="368602"/>
                </a:lnTo>
                <a:cubicBezTo>
                  <a:pt x="456482" y="368602"/>
                  <a:pt x="464104" y="376224"/>
                  <a:pt x="464104" y="385628"/>
                </a:cubicBezTo>
                <a:lnTo>
                  <a:pt x="464104" y="385628"/>
                </a:lnTo>
                <a:cubicBezTo>
                  <a:pt x="464104" y="395031"/>
                  <a:pt x="456481" y="402653"/>
                  <a:pt x="447079" y="402653"/>
                </a:cubicBezTo>
                <a:cubicBezTo>
                  <a:pt x="438509" y="402653"/>
                  <a:pt x="429940" y="402653"/>
                  <a:pt x="421371" y="402653"/>
                </a:cubicBezTo>
                <a:lnTo>
                  <a:pt x="421370" y="417163"/>
                </a:lnTo>
                <a:lnTo>
                  <a:pt x="762268" y="381333"/>
                </a:lnTo>
                <a:cubicBezTo>
                  <a:pt x="771619" y="380351"/>
                  <a:pt x="779997" y="387135"/>
                  <a:pt x="780980" y="396486"/>
                </a:cubicBezTo>
                <a:cubicBezTo>
                  <a:pt x="781963" y="405838"/>
                  <a:pt x="775179" y="414215"/>
                  <a:pt x="765828" y="415198"/>
                </a:cubicBezTo>
                <a:cubicBezTo>
                  <a:pt x="649182" y="427458"/>
                  <a:pt x="532538" y="439719"/>
                  <a:pt x="415893" y="451978"/>
                </a:cubicBezTo>
                <a:cubicBezTo>
                  <a:pt x="406541" y="452961"/>
                  <a:pt x="398164" y="446177"/>
                  <a:pt x="397181" y="436825"/>
                </a:cubicBezTo>
                <a:cubicBezTo>
                  <a:pt x="396959" y="434721"/>
                  <a:pt x="397132" y="432666"/>
                  <a:pt x="398889" y="431061"/>
                </a:cubicBezTo>
                <a:lnTo>
                  <a:pt x="398669" y="430531"/>
                </a:lnTo>
                <a:lnTo>
                  <a:pt x="398669" y="402653"/>
                </a:lnTo>
                <a:lnTo>
                  <a:pt x="372962" y="402654"/>
                </a:lnTo>
                <a:cubicBezTo>
                  <a:pt x="363559" y="402654"/>
                  <a:pt x="355936" y="395032"/>
                  <a:pt x="355936" y="385628"/>
                </a:cubicBezTo>
                <a:cubicBezTo>
                  <a:pt x="355936" y="376225"/>
                  <a:pt x="363559" y="368602"/>
                  <a:pt x="372962" y="368602"/>
                </a:cubicBezTo>
                <a:lnTo>
                  <a:pt x="398669" y="368602"/>
                </a:lnTo>
                <a:lnTo>
                  <a:pt x="398670" y="345280"/>
                </a:lnTo>
                <a:lnTo>
                  <a:pt x="372962" y="345280"/>
                </a:lnTo>
                <a:cubicBezTo>
                  <a:pt x="363559" y="345279"/>
                  <a:pt x="355937" y="337657"/>
                  <a:pt x="355936" y="328254"/>
                </a:cubicBezTo>
                <a:cubicBezTo>
                  <a:pt x="355937" y="318851"/>
                  <a:pt x="363559" y="311228"/>
                  <a:pt x="372962" y="311229"/>
                </a:cubicBezTo>
                <a:lnTo>
                  <a:pt x="398669" y="311228"/>
                </a:lnTo>
                <a:lnTo>
                  <a:pt x="398669" y="287906"/>
                </a:lnTo>
                <a:lnTo>
                  <a:pt x="372962" y="287906"/>
                </a:lnTo>
                <a:cubicBezTo>
                  <a:pt x="363559" y="287906"/>
                  <a:pt x="355936" y="280284"/>
                  <a:pt x="355936" y="270881"/>
                </a:cubicBezTo>
                <a:cubicBezTo>
                  <a:pt x="355936" y="261477"/>
                  <a:pt x="363559" y="253855"/>
                  <a:pt x="372962" y="253855"/>
                </a:cubicBezTo>
                <a:lnTo>
                  <a:pt x="398670" y="253855"/>
                </a:lnTo>
                <a:lnTo>
                  <a:pt x="398670" y="226225"/>
                </a:lnTo>
                <a:cubicBezTo>
                  <a:pt x="398670" y="225700"/>
                  <a:pt x="398705" y="225183"/>
                  <a:pt x="399282" y="224746"/>
                </a:cubicBezTo>
                <a:lnTo>
                  <a:pt x="397876" y="220286"/>
                </a:lnTo>
                <a:cubicBezTo>
                  <a:pt x="398695" y="210918"/>
                  <a:pt x="406953" y="203989"/>
                  <a:pt x="416321" y="204808"/>
                </a:cubicBezTo>
                <a:lnTo>
                  <a:pt x="766843" y="235475"/>
                </a:lnTo>
                <a:cubicBezTo>
                  <a:pt x="776210" y="236295"/>
                  <a:pt x="783140" y="244552"/>
                  <a:pt x="782320" y="253920"/>
                </a:cubicBezTo>
                <a:close/>
                <a:moveTo>
                  <a:pt x="787242" y="326088"/>
                </a:moveTo>
                <a:lnTo>
                  <a:pt x="785600" y="324446"/>
                </a:lnTo>
                <a:lnTo>
                  <a:pt x="785600" y="237208"/>
                </a:lnTo>
                <a:cubicBezTo>
                  <a:pt x="785600" y="202146"/>
                  <a:pt x="757177" y="173723"/>
                  <a:pt x="722116" y="173723"/>
                </a:cubicBezTo>
                <a:lnTo>
                  <a:pt x="634876" y="173723"/>
                </a:lnTo>
                <a:cubicBezTo>
                  <a:pt x="608806" y="147652"/>
                  <a:pt x="582735" y="121580"/>
                  <a:pt x="556664" y="95510"/>
                </a:cubicBezTo>
                <a:cubicBezTo>
                  <a:pt x="429319" y="-31836"/>
                  <a:pt x="222853" y="-31835"/>
                  <a:pt x="95508" y="95510"/>
                </a:cubicBezTo>
                <a:cubicBezTo>
                  <a:pt x="31836" y="159182"/>
                  <a:pt x="0" y="242635"/>
                  <a:pt x="0" y="326088"/>
                </a:cubicBezTo>
                <a:cubicBezTo>
                  <a:pt x="0" y="409541"/>
                  <a:pt x="31836" y="492993"/>
                  <a:pt x="95508" y="556666"/>
                </a:cubicBezTo>
                <a:cubicBezTo>
                  <a:pt x="222853" y="684011"/>
                  <a:pt x="429320" y="684011"/>
                  <a:pt x="556665" y="556666"/>
                </a:cubicBezTo>
                <a:lnTo>
                  <a:pt x="634877" y="478453"/>
                </a:lnTo>
                <a:lnTo>
                  <a:pt x="722116" y="478454"/>
                </a:lnTo>
                <a:cubicBezTo>
                  <a:pt x="757178" y="478453"/>
                  <a:pt x="785600" y="450030"/>
                  <a:pt x="785600" y="414969"/>
                </a:cubicBezTo>
                <a:lnTo>
                  <a:pt x="785600" y="327730"/>
                </a:lnTo>
                <a:close/>
                <a:moveTo>
                  <a:pt x="893383" y="437431"/>
                </a:moveTo>
                <a:lnTo>
                  <a:pt x="893383" y="214744"/>
                </a:lnTo>
                <a:cubicBezTo>
                  <a:pt x="893383" y="198562"/>
                  <a:pt x="880265" y="185443"/>
                  <a:pt x="864082" y="185443"/>
                </a:cubicBezTo>
                <a:cubicBezTo>
                  <a:pt x="847900" y="185443"/>
                  <a:pt x="834781" y="198562"/>
                  <a:pt x="834781" y="214744"/>
                </a:cubicBezTo>
                <a:lnTo>
                  <a:pt x="834781" y="437432"/>
                </a:lnTo>
                <a:cubicBezTo>
                  <a:pt x="834781" y="453614"/>
                  <a:pt x="847900" y="466733"/>
                  <a:pt x="864082" y="466733"/>
                </a:cubicBezTo>
                <a:lnTo>
                  <a:pt x="864082" y="466732"/>
                </a:lnTo>
                <a:cubicBezTo>
                  <a:pt x="880265" y="466732"/>
                  <a:pt x="893383" y="453614"/>
                  <a:pt x="893383" y="437431"/>
                </a:cubicBezTo>
                <a:close/>
                <a:moveTo>
                  <a:pt x="984194" y="425711"/>
                </a:moveTo>
                <a:lnTo>
                  <a:pt x="984193" y="226464"/>
                </a:lnTo>
                <a:cubicBezTo>
                  <a:pt x="984193" y="210282"/>
                  <a:pt x="971075" y="197164"/>
                  <a:pt x="954893" y="197163"/>
                </a:cubicBezTo>
                <a:cubicBezTo>
                  <a:pt x="938710" y="197164"/>
                  <a:pt x="925591" y="210282"/>
                  <a:pt x="925591" y="226464"/>
                </a:cubicBezTo>
                <a:lnTo>
                  <a:pt x="925591" y="425711"/>
                </a:lnTo>
                <a:cubicBezTo>
                  <a:pt x="925591" y="441894"/>
                  <a:pt x="938710" y="455012"/>
                  <a:pt x="954893" y="455012"/>
                </a:cubicBezTo>
                <a:lnTo>
                  <a:pt x="954893" y="455012"/>
                </a:lnTo>
                <a:cubicBezTo>
                  <a:pt x="971075" y="455012"/>
                  <a:pt x="984194" y="441893"/>
                  <a:pt x="984194" y="425711"/>
                </a:cubicBezTo>
                <a:close/>
                <a:moveTo>
                  <a:pt x="1075004" y="402269"/>
                </a:moveTo>
                <a:lnTo>
                  <a:pt x="1075004" y="249905"/>
                </a:lnTo>
                <a:cubicBezTo>
                  <a:pt x="1075004" y="233722"/>
                  <a:pt x="1061885" y="220604"/>
                  <a:pt x="1045703" y="220604"/>
                </a:cubicBezTo>
                <a:cubicBezTo>
                  <a:pt x="1029520" y="220604"/>
                  <a:pt x="1016402" y="233722"/>
                  <a:pt x="1016402" y="249905"/>
                </a:cubicBezTo>
                <a:lnTo>
                  <a:pt x="1016402" y="402270"/>
                </a:lnTo>
                <a:cubicBezTo>
                  <a:pt x="1016402" y="418452"/>
                  <a:pt x="1029520" y="431571"/>
                  <a:pt x="1045703" y="431571"/>
                </a:cubicBezTo>
                <a:lnTo>
                  <a:pt x="1045703" y="431571"/>
                </a:lnTo>
                <a:cubicBezTo>
                  <a:pt x="1061885" y="431571"/>
                  <a:pt x="1075004" y="418452"/>
                  <a:pt x="1075004" y="40226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58" name="Google Shape;558;p12"/>
          <p:cNvPicPr preferRelativeResize="0"/>
          <p:nvPr/>
        </p:nvPicPr>
        <p:blipFill rotWithShape="1">
          <a:blip r:embed="rId4">
            <a:alphaModFix/>
          </a:blip>
          <a:srcRect b="0" l="12454" r="12455" t="0"/>
          <a:stretch/>
        </p:blipFill>
        <p:spPr>
          <a:xfrm>
            <a:off x="721917" y="3550594"/>
            <a:ext cx="3100388" cy="3100387"/>
          </a:xfrm>
          <a:custGeom>
            <a:rect b="b" l="l" r="r" t="t"/>
            <a:pathLst>
              <a:path extrusionOk="0" h="3100540" w="3100540">
                <a:moveTo>
                  <a:pt x="1550270" y="0"/>
                </a:moveTo>
                <a:cubicBezTo>
                  <a:pt x="1596432" y="0"/>
                  <a:pt x="1642594" y="17610"/>
                  <a:pt x="1677815" y="52831"/>
                </a:cubicBezTo>
                <a:lnTo>
                  <a:pt x="3047709" y="1422726"/>
                </a:lnTo>
                <a:cubicBezTo>
                  <a:pt x="3118151" y="1493167"/>
                  <a:pt x="3118151" y="1607375"/>
                  <a:pt x="3047709" y="1677816"/>
                </a:cubicBezTo>
                <a:lnTo>
                  <a:pt x="1677816" y="3047710"/>
                </a:lnTo>
                <a:cubicBezTo>
                  <a:pt x="1607375" y="3118151"/>
                  <a:pt x="1493167" y="3118151"/>
                  <a:pt x="1422726" y="3047710"/>
                </a:cubicBezTo>
                <a:lnTo>
                  <a:pt x="52831" y="1677815"/>
                </a:lnTo>
                <a:cubicBezTo>
                  <a:pt x="-17610" y="1607373"/>
                  <a:pt x="-17610" y="1493166"/>
                  <a:pt x="52831" y="1422724"/>
                </a:cubicBezTo>
                <a:lnTo>
                  <a:pt x="1422724" y="52831"/>
                </a:lnTo>
                <a:cubicBezTo>
                  <a:pt x="1457945" y="17610"/>
                  <a:pt x="1504107" y="0"/>
                  <a:pt x="1550270" y="0"/>
                </a:cubicBezTo>
                <a:close/>
              </a:path>
            </a:pathLst>
          </a:custGeom>
          <a:noFill/>
          <a:ln>
            <a:noFill/>
          </a:ln>
        </p:spPr>
      </p:pic>
      <p:pic>
        <p:nvPicPr>
          <p:cNvPr id="559" name="Google Shape;559;p12"/>
          <p:cNvPicPr preferRelativeResize="0"/>
          <p:nvPr/>
        </p:nvPicPr>
        <p:blipFill rotWithShape="1">
          <a:blip r:embed="rId5">
            <a:alphaModFix/>
          </a:blip>
          <a:srcRect b="0" l="30867" r="30867" t="0"/>
          <a:stretch/>
        </p:blipFill>
        <p:spPr>
          <a:xfrm>
            <a:off x="721173" y="177977"/>
            <a:ext cx="3100540" cy="3100540"/>
          </a:xfrm>
          <a:custGeom>
            <a:rect b="b" l="l" r="r" t="t"/>
            <a:pathLst>
              <a:path extrusionOk="0" h="3100540" w="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noFill/>
          <a:ln>
            <a:noFill/>
          </a:ln>
        </p:spPr>
      </p:pic>
      <p:sp>
        <p:nvSpPr>
          <p:cNvPr id="560" name="Google Shape;560;p12"/>
          <p:cNvSpPr txBox="1"/>
          <p:nvPr/>
        </p:nvSpPr>
        <p:spPr>
          <a:xfrm>
            <a:off x="5463332" y="4207751"/>
            <a:ext cx="6840429"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3F3F3F"/>
                </a:solidFill>
                <a:latin typeface="Century Gothic"/>
                <a:ea typeface="Century Gothic"/>
                <a:cs typeface="Century Gothic"/>
                <a:sym typeface="Century Gothic"/>
              </a:rPr>
              <a:t>The following postgraduate programs are undergoing National accreditation from GTEC:</a:t>
            </a:r>
            <a:endParaRPr sz="2000">
              <a:solidFill>
                <a:srgbClr val="3F3F3F"/>
              </a:solidFill>
              <a:latin typeface="Century Gothic"/>
              <a:ea typeface="Century Gothic"/>
              <a:cs typeface="Century Gothic"/>
              <a:sym typeface="Century Gothic"/>
            </a:endParaRPr>
          </a:p>
        </p:txBody>
      </p:sp>
      <p:grpSp>
        <p:nvGrpSpPr>
          <p:cNvPr id="561" name="Google Shape;561;p12"/>
          <p:cNvGrpSpPr/>
          <p:nvPr/>
        </p:nvGrpSpPr>
        <p:grpSpPr>
          <a:xfrm>
            <a:off x="5618963" y="4983014"/>
            <a:ext cx="3036408" cy="1657573"/>
            <a:chOff x="5503625" y="2037299"/>
            <a:chExt cx="2122012" cy="2250090"/>
          </a:xfrm>
        </p:grpSpPr>
        <p:sp>
          <p:nvSpPr>
            <p:cNvPr id="562" name="Google Shape;562;p12"/>
            <p:cNvSpPr/>
            <p:nvPr/>
          </p:nvSpPr>
          <p:spPr>
            <a:xfrm>
              <a:off x="5503625" y="2183571"/>
              <a:ext cx="1989851" cy="2103818"/>
            </a:xfrm>
            <a:prstGeom prst="roundRect">
              <a:avLst>
                <a:gd fmla="val 16667" name="adj"/>
              </a:avLst>
            </a:prstGeom>
            <a:solidFill>
              <a:srgbClr val="0A688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63" name="Google Shape;563;p12"/>
            <p:cNvSpPr txBox="1"/>
            <p:nvPr/>
          </p:nvSpPr>
          <p:spPr>
            <a:xfrm>
              <a:off x="5671929" y="2037299"/>
              <a:ext cx="1556618" cy="55096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600"/>
                <a:buFont typeface="Arial"/>
                <a:buNone/>
              </a:pPr>
              <a:r>
                <a:rPr b="1" lang="en-US" sz="1600">
                  <a:solidFill>
                    <a:schemeClr val="lt1"/>
                  </a:solidFill>
                  <a:latin typeface="Century Gothic"/>
                  <a:ea typeface="Century Gothic"/>
                  <a:cs typeface="Century Gothic"/>
                  <a:sym typeface="Century Gothic"/>
                </a:rPr>
                <a:t>PhD</a:t>
              </a:r>
              <a:endParaRPr/>
            </a:p>
          </p:txBody>
        </p:sp>
        <p:sp>
          <p:nvSpPr>
            <p:cNvPr id="564" name="Google Shape;564;p12"/>
            <p:cNvSpPr txBox="1"/>
            <p:nvPr/>
          </p:nvSpPr>
          <p:spPr>
            <a:xfrm>
              <a:off x="5516298" y="2572337"/>
              <a:ext cx="2109339" cy="1587619"/>
            </a:xfrm>
            <a:prstGeom prst="rect">
              <a:avLst/>
            </a:prstGeom>
            <a:noFill/>
            <a:ln>
              <a:noFill/>
            </a:ln>
          </p:spPr>
          <p:txBody>
            <a:bodyPr anchorCtr="0" anchor="t" bIns="45700" lIns="91425" spcFirstLastPara="1" rIns="91425" wrap="square" tIns="45700">
              <a:spAutoFit/>
            </a:bodyPr>
            <a:lstStyle/>
            <a:p>
              <a:pPr indent="-228600" lvl="0" marL="228600" marR="0" rtl="0" algn="l">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Energy Policy and Sustainability</a:t>
              </a:r>
              <a:endParaRPr/>
            </a:p>
            <a:p>
              <a:pPr indent="-139700" lvl="0" marL="228600" marR="0" rtl="0" algn="l">
                <a:spcBef>
                  <a:spcPts val="0"/>
                </a:spcBef>
                <a:spcAft>
                  <a:spcPts val="0"/>
                </a:spcAft>
                <a:buClr>
                  <a:schemeClr val="dk1"/>
                </a:buClr>
                <a:buSzPts val="1400"/>
                <a:buFont typeface="Century Gothic"/>
                <a:buNone/>
              </a:pPr>
              <a:r>
                <a:t/>
              </a:r>
              <a:endParaRPr b="1" sz="1400">
                <a:solidFill>
                  <a:schemeClr val="lt1"/>
                </a:solidFill>
                <a:latin typeface="Century Gothic"/>
                <a:ea typeface="Century Gothic"/>
                <a:cs typeface="Century Gothic"/>
                <a:sym typeface="Century Gothic"/>
              </a:endParaRPr>
            </a:p>
            <a:p>
              <a:pPr indent="-228600" lvl="0" marL="228600" marR="0" rtl="0" algn="l">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Energy Economics</a:t>
              </a:r>
              <a:endParaRPr/>
            </a:p>
            <a:p>
              <a:pPr indent="0" lvl="0" marL="0" marR="0" rtl="0" algn="l">
                <a:spcBef>
                  <a:spcPts val="0"/>
                </a:spcBef>
                <a:spcAft>
                  <a:spcPts val="0"/>
                </a:spcAft>
                <a:buNone/>
              </a:pPr>
              <a:r>
                <a:t/>
              </a:r>
              <a:endParaRPr b="1" sz="1400">
                <a:solidFill>
                  <a:schemeClr val="lt1"/>
                </a:solidFill>
                <a:latin typeface="Century Gothic"/>
                <a:ea typeface="Century Gothic"/>
                <a:cs typeface="Century Gothic"/>
                <a:sym typeface="Century Gothic"/>
              </a:endParaRPr>
            </a:p>
          </p:txBody>
        </p:sp>
      </p:grpSp>
      <p:grpSp>
        <p:nvGrpSpPr>
          <p:cNvPr id="565" name="Google Shape;565;p12"/>
          <p:cNvGrpSpPr/>
          <p:nvPr/>
        </p:nvGrpSpPr>
        <p:grpSpPr>
          <a:xfrm>
            <a:off x="8787531" y="4993408"/>
            <a:ext cx="3018273" cy="1657573"/>
            <a:chOff x="5503625" y="2037299"/>
            <a:chExt cx="2122012" cy="2250090"/>
          </a:xfrm>
        </p:grpSpPr>
        <p:sp>
          <p:nvSpPr>
            <p:cNvPr id="566" name="Google Shape;566;p12"/>
            <p:cNvSpPr/>
            <p:nvPr/>
          </p:nvSpPr>
          <p:spPr>
            <a:xfrm>
              <a:off x="5503625" y="2183571"/>
              <a:ext cx="1989851" cy="2103818"/>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67" name="Google Shape;567;p12"/>
            <p:cNvSpPr txBox="1"/>
            <p:nvPr/>
          </p:nvSpPr>
          <p:spPr>
            <a:xfrm>
              <a:off x="5671929" y="2037299"/>
              <a:ext cx="1556618" cy="55096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600"/>
                <a:buFont typeface="Arial"/>
                <a:buNone/>
              </a:pPr>
              <a:r>
                <a:rPr b="1" lang="en-US" sz="1600">
                  <a:solidFill>
                    <a:schemeClr val="lt1"/>
                  </a:solidFill>
                  <a:latin typeface="Century Gothic"/>
                  <a:ea typeface="Century Gothic"/>
                  <a:cs typeface="Century Gothic"/>
                  <a:sym typeface="Century Gothic"/>
                </a:rPr>
                <a:t>Mphil/MSc</a:t>
              </a:r>
              <a:endParaRPr/>
            </a:p>
          </p:txBody>
        </p:sp>
        <p:sp>
          <p:nvSpPr>
            <p:cNvPr id="568" name="Google Shape;568;p12"/>
            <p:cNvSpPr txBox="1"/>
            <p:nvPr/>
          </p:nvSpPr>
          <p:spPr>
            <a:xfrm>
              <a:off x="5516298" y="2572337"/>
              <a:ext cx="2109339" cy="1587619"/>
            </a:xfrm>
            <a:prstGeom prst="rect">
              <a:avLst/>
            </a:prstGeom>
            <a:noFill/>
            <a:ln>
              <a:noFill/>
            </a:ln>
          </p:spPr>
          <p:txBody>
            <a:bodyPr anchorCtr="0" anchor="t" bIns="45700" lIns="91425" spcFirstLastPara="1" rIns="91425" wrap="square" tIns="45700">
              <a:spAutoFit/>
            </a:bodyPr>
            <a:lstStyle/>
            <a:p>
              <a:pPr indent="-228600" lvl="0" marL="228600" marR="0" rtl="0" algn="l">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Energy Policy and Sustainability</a:t>
              </a:r>
              <a:endParaRPr/>
            </a:p>
            <a:p>
              <a:pPr indent="-139700" lvl="0" marL="228600" marR="0" rtl="0" algn="l">
                <a:spcBef>
                  <a:spcPts val="0"/>
                </a:spcBef>
                <a:spcAft>
                  <a:spcPts val="0"/>
                </a:spcAft>
                <a:buClr>
                  <a:schemeClr val="dk1"/>
                </a:buClr>
                <a:buSzPts val="1400"/>
                <a:buFont typeface="Century Gothic"/>
                <a:buNone/>
              </a:pPr>
              <a:r>
                <a:t/>
              </a:r>
              <a:endParaRPr b="1" sz="1400">
                <a:solidFill>
                  <a:schemeClr val="lt1"/>
                </a:solidFill>
                <a:latin typeface="Century Gothic"/>
                <a:ea typeface="Century Gothic"/>
                <a:cs typeface="Century Gothic"/>
                <a:sym typeface="Century Gothic"/>
              </a:endParaRPr>
            </a:p>
            <a:p>
              <a:pPr indent="-228600" lvl="0" marL="228600" marR="0" rtl="0" algn="l">
                <a:spcBef>
                  <a:spcPts val="0"/>
                </a:spcBef>
                <a:spcAft>
                  <a:spcPts val="0"/>
                </a:spcAft>
                <a:buClr>
                  <a:schemeClr val="lt1"/>
                </a:buClr>
                <a:buSzPts val="1400"/>
                <a:buFont typeface="Century Gothic"/>
                <a:buAutoNum type="arabicPeriod"/>
              </a:pPr>
              <a:r>
                <a:rPr b="1" lang="en-US" sz="1400">
                  <a:solidFill>
                    <a:schemeClr val="lt1"/>
                  </a:solidFill>
                  <a:latin typeface="Century Gothic"/>
                  <a:ea typeface="Century Gothic"/>
                  <a:cs typeface="Century Gothic"/>
                  <a:sym typeface="Century Gothic"/>
                </a:rPr>
                <a:t>Energy Economics</a:t>
              </a:r>
              <a:endParaRPr/>
            </a:p>
            <a:p>
              <a:pPr indent="0" lvl="0" marL="0" marR="0" rtl="0" algn="l">
                <a:spcBef>
                  <a:spcPts val="0"/>
                </a:spcBef>
                <a:spcAft>
                  <a:spcPts val="0"/>
                </a:spcAft>
                <a:buNone/>
              </a:pPr>
              <a:r>
                <a:t/>
              </a:r>
              <a:endParaRPr b="1" sz="1400">
                <a:solidFill>
                  <a:schemeClr val="lt1"/>
                </a:solidFill>
                <a:latin typeface="Century Gothic"/>
                <a:ea typeface="Century Gothic"/>
                <a:cs typeface="Century Gothic"/>
                <a:sym typeface="Century Gothic"/>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2" name="Shape 572"/>
        <p:cNvGrpSpPr/>
        <p:nvPr/>
      </p:nvGrpSpPr>
      <p:grpSpPr>
        <a:xfrm>
          <a:off x="0" y="0"/>
          <a:ext cx="0" cy="0"/>
          <a:chOff x="0" y="0"/>
          <a:chExt cx="0" cy="0"/>
        </a:xfrm>
      </p:grpSpPr>
      <p:sp>
        <p:nvSpPr>
          <p:cNvPr id="573" name="Google Shape;573;p13"/>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4" name="Google Shape;574;p13"/>
          <p:cNvSpPr txBox="1"/>
          <p:nvPr>
            <p:ph type="title"/>
          </p:nvPr>
        </p:nvSpPr>
        <p:spPr>
          <a:xfrm>
            <a:off x="838201" y="365125"/>
            <a:ext cx="539336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sz="4400">
                <a:solidFill>
                  <a:schemeClr val="dk1"/>
                </a:solidFill>
              </a:rPr>
              <a:t>ACCREDITATIONS</a:t>
            </a:r>
            <a:endParaRPr/>
          </a:p>
        </p:txBody>
      </p:sp>
      <p:sp>
        <p:nvSpPr>
          <p:cNvPr id="575" name="Google Shape;575;p13"/>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6" name="Google Shape;576;p13"/>
          <p:cNvSpPr txBox="1"/>
          <p:nvPr>
            <p:ph idx="2" type="body"/>
          </p:nvPr>
        </p:nvSpPr>
        <p:spPr>
          <a:xfrm>
            <a:off x="838200" y="1825625"/>
            <a:ext cx="5393361"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We have National accreditation for all our Programs from </a:t>
            </a:r>
            <a:r>
              <a:rPr b="1" lang="en-US"/>
              <a:t>GTEC.</a:t>
            </a:r>
            <a:endParaRPr/>
          </a:p>
          <a:p>
            <a:pPr indent="-50800" lvl="0" marL="228600" rtl="0" algn="l">
              <a:lnSpc>
                <a:spcPct val="90000"/>
              </a:lnSpc>
              <a:spcBef>
                <a:spcPts val="1000"/>
              </a:spcBef>
              <a:spcAft>
                <a:spcPts val="0"/>
              </a:spcAft>
              <a:buClr>
                <a:schemeClr val="dk1"/>
              </a:buClr>
              <a:buSzPts val="2800"/>
              <a:buNone/>
            </a:pPr>
            <a:r>
              <a:t/>
            </a:r>
            <a:endParaRPr b="1"/>
          </a:p>
          <a:p>
            <a:pPr indent="-228600" lvl="0" marL="228600" rtl="0" algn="l">
              <a:lnSpc>
                <a:spcPct val="90000"/>
              </a:lnSpc>
              <a:spcBef>
                <a:spcPts val="1000"/>
              </a:spcBef>
              <a:spcAft>
                <a:spcPts val="0"/>
              </a:spcAft>
              <a:buClr>
                <a:schemeClr val="dk1"/>
              </a:buClr>
              <a:buSzPts val="2800"/>
              <a:buChar char="•"/>
            </a:pPr>
            <a:r>
              <a:rPr lang="en-US"/>
              <a:t>We have recently received international accreditation from </a:t>
            </a:r>
            <a:r>
              <a:rPr b="1" lang="en-US"/>
              <a:t>ASIIN, </a:t>
            </a:r>
            <a:r>
              <a:rPr lang="en-US"/>
              <a:t> Germany for our current Programmes.</a:t>
            </a:r>
            <a:endParaRPr/>
          </a:p>
        </p:txBody>
      </p:sp>
      <p:sp>
        <p:nvSpPr>
          <p:cNvPr id="577" name="Google Shape;577;p13"/>
          <p:cNvSpPr/>
          <p:nvPr/>
        </p:nvSpPr>
        <p:spPr>
          <a:xfrm>
            <a:off x="6800631" y="2624479"/>
            <a:ext cx="812427" cy="812427"/>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blue and white sign with black text&#10;&#10;Description automatically generated" id="578" name="Google Shape;578;p13"/>
          <p:cNvPicPr preferRelativeResize="0"/>
          <p:nvPr/>
        </p:nvPicPr>
        <p:blipFill rotWithShape="1">
          <a:blip r:embed="rId3">
            <a:alphaModFix/>
          </a:blip>
          <a:srcRect b="0" l="0" r="0" t="0"/>
          <a:stretch/>
        </p:blipFill>
        <p:spPr>
          <a:xfrm>
            <a:off x="9276201" y="955735"/>
            <a:ext cx="1421647" cy="2789984"/>
          </a:xfrm>
          <a:custGeom>
            <a:rect b="b" l="l" r="r" t="t"/>
            <a:pathLst>
              <a:path extrusionOk="0" h="2247255" w="1999274">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ln>
            <a:noFill/>
          </a:ln>
        </p:spPr>
      </p:pic>
      <p:sp>
        <p:nvSpPr>
          <p:cNvPr id="579" name="Google Shape;579;p13"/>
          <p:cNvSpPr/>
          <p:nvPr/>
        </p:nvSpPr>
        <p:spPr>
          <a:xfrm>
            <a:off x="6800632" y="0"/>
            <a:ext cx="2093996" cy="1402773"/>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580" name="Google Shape;580;p13"/>
          <p:cNvCxnSpPr/>
          <p:nvPr/>
        </p:nvCxnSpPr>
        <p:spPr>
          <a:xfrm>
            <a:off x="11955865" y="1026771"/>
            <a:ext cx="0" cy="1597708"/>
          </a:xfrm>
          <a:prstGeom prst="straightConnector1">
            <a:avLst/>
          </a:prstGeom>
          <a:noFill/>
          <a:ln cap="rnd" cmpd="sng" w="127000">
            <a:solidFill>
              <a:schemeClr val="accent4"/>
            </a:solidFill>
            <a:prstDash val="dash"/>
            <a:miter lim="800000"/>
            <a:headEnd len="sm" w="sm" type="none"/>
            <a:tailEnd len="sm" w="sm" type="none"/>
          </a:ln>
        </p:spPr>
      </p:cxnSp>
      <p:pic>
        <p:nvPicPr>
          <p:cNvPr descr="A yellow and blue logo&#10;&#10;Description automatically generated" id="581" name="Google Shape;581;p13"/>
          <p:cNvPicPr preferRelativeResize="0"/>
          <p:nvPr/>
        </p:nvPicPr>
        <p:blipFill rotWithShape="1">
          <a:blip r:embed="rId4">
            <a:alphaModFix/>
          </a:blip>
          <a:srcRect b="0" l="0" r="0" t="0"/>
          <a:stretch/>
        </p:blipFill>
        <p:spPr>
          <a:xfrm>
            <a:off x="6911331" y="4612297"/>
            <a:ext cx="2066062" cy="2093856"/>
          </a:xfrm>
          <a:custGeom>
            <a:rect b="b" l="l" r="r" t="t"/>
            <a:pathLst>
              <a:path extrusionOk="0" h="2247255" w="1999274">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ln>
            <a:noFill/>
          </a:ln>
        </p:spPr>
      </p:pic>
      <p:sp>
        <p:nvSpPr>
          <p:cNvPr id="582" name="Google Shape;582;p13"/>
          <p:cNvSpPr/>
          <p:nvPr/>
        </p:nvSpPr>
        <p:spPr>
          <a:xfrm>
            <a:off x="11005550" y="4112081"/>
            <a:ext cx="1186451" cy="1771650"/>
          </a:xfrm>
          <a:custGeom>
            <a:rect b="b" l="l" r="r" t="t"/>
            <a:pathLst>
              <a:path extrusionOk="0" h="1771650" w="1186451">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3" name="Google Shape;583;p13"/>
          <p:cNvSpPr/>
          <p:nvPr/>
        </p:nvSpPr>
        <p:spPr>
          <a:xfrm>
            <a:off x="5897791" y="402001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84" name="Google Shape;584;p13"/>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id="589" name="Google Shape;589;p14"/>
          <p:cNvPicPr preferRelativeResize="0"/>
          <p:nvPr/>
        </p:nvPicPr>
        <p:blipFill rotWithShape="1">
          <a:blip r:embed="rId3">
            <a:alphaModFix/>
          </a:blip>
          <a:srcRect b="0" l="0" r="0" t="0"/>
          <a:stretch/>
        </p:blipFill>
        <p:spPr>
          <a:xfrm>
            <a:off x="-5724" y="6078267"/>
            <a:ext cx="2212723" cy="778452"/>
          </a:xfrm>
          <a:prstGeom prst="rect">
            <a:avLst/>
          </a:prstGeom>
          <a:noFill/>
          <a:ln>
            <a:noFill/>
          </a:ln>
        </p:spPr>
      </p:pic>
      <p:sp>
        <p:nvSpPr>
          <p:cNvPr id="590" name="Google Shape;590;p14"/>
          <p:cNvSpPr txBox="1"/>
          <p:nvPr>
            <p:ph idx="1" type="body"/>
          </p:nvPr>
        </p:nvSpPr>
        <p:spPr>
          <a:xfrm>
            <a:off x="-1" y="1"/>
            <a:ext cx="12034497" cy="540528"/>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90000"/>
              </a:lnSpc>
              <a:spcBef>
                <a:spcPts val="0"/>
              </a:spcBef>
              <a:spcAft>
                <a:spcPts val="0"/>
              </a:spcAft>
              <a:buClr>
                <a:schemeClr val="dk1"/>
              </a:buClr>
              <a:buSzPts val="3600"/>
              <a:buNone/>
            </a:pPr>
            <a:r>
              <a:rPr b="1" lang="en-US" sz="3600"/>
              <a:t>OUR STUDENTS FROM ACROSS AFRICA (2019-2022)</a:t>
            </a:r>
            <a:endParaRPr/>
          </a:p>
        </p:txBody>
      </p:sp>
      <p:sp>
        <p:nvSpPr>
          <p:cNvPr id="591" name="Google Shape;591;p14"/>
          <p:cNvSpPr/>
          <p:nvPr/>
        </p:nvSpPr>
        <p:spPr>
          <a:xfrm>
            <a:off x="1839796" y="1748165"/>
            <a:ext cx="4000629" cy="4422256"/>
          </a:xfrm>
          <a:custGeom>
            <a:rect b="b" l="l" r="r" t="t"/>
            <a:pathLst>
              <a:path extrusionOk="0" h="4122" w="3729">
                <a:moveTo>
                  <a:pt x="2732" y="555"/>
                </a:moveTo>
                <a:lnTo>
                  <a:pt x="2736" y="558"/>
                </a:lnTo>
                <a:lnTo>
                  <a:pt x="2738" y="560"/>
                </a:lnTo>
                <a:lnTo>
                  <a:pt x="2740" y="562"/>
                </a:lnTo>
                <a:lnTo>
                  <a:pt x="2740" y="562"/>
                </a:lnTo>
                <a:lnTo>
                  <a:pt x="2740" y="562"/>
                </a:lnTo>
                <a:lnTo>
                  <a:pt x="2740" y="560"/>
                </a:lnTo>
                <a:lnTo>
                  <a:pt x="2740" y="558"/>
                </a:lnTo>
                <a:lnTo>
                  <a:pt x="2736" y="556"/>
                </a:lnTo>
                <a:lnTo>
                  <a:pt x="2734" y="555"/>
                </a:lnTo>
                <a:lnTo>
                  <a:pt x="2732" y="555"/>
                </a:lnTo>
                <a:close/>
                <a:moveTo>
                  <a:pt x="2703" y="531"/>
                </a:moveTo>
                <a:lnTo>
                  <a:pt x="2723" y="555"/>
                </a:lnTo>
                <a:lnTo>
                  <a:pt x="2729" y="555"/>
                </a:lnTo>
                <a:lnTo>
                  <a:pt x="2723" y="547"/>
                </a:lnTo>
                <a:lnTo>
                  <a:pt x="2718" y="540"/>
                </a:lnTo>
                <a:lnTo>
                  <a:pt x="2711" y="535"/>
                </a:lnTo>
                <a:lnTo>
                  <a:pt x="2703" y="531"/>
                </a:lnTo>
                <a:close/>
                <a:moveTo>
                  <a:pt x="2672" y="478"/>
                </a:moveTo>
                <a:lnTo>
                  <a:pt x="2672" y="495"/>
                </a:lnTo>
                <a:lnTo>
                  <a:pt x="2680" y="495"/>
                </a:lnTo>
                <a:lnTo>
                  <a:pt x="2681" y="502"/>
                </a:lnTo>
                <a:lnTo>
                  <a:pt x="2685" y="507"/>
                </a:lnTo>
                <a:lnTo>
                  <a:pt x="2689" y="513"/>
                </a:lnTo>
                <a:lnTo>
                  <a:pt x="2692" y="518"/>
                </a:lnTo>
                <a:lnTo>
                  <a:pt x="2696" y="518"/>
                </a:lnTo>
                <a:lnTo>
                  <a:pt x="2696" y="502"/>
                </a:lnTo>
                <a:lnTo>
                  <a:pt x="2692" y="500"/>
                </a:lnTo>
                <a:lnTo>
                  <a:pt x="2689" y="498"/>
                </a:lnTo>
                <a:lnTo>
                  <a:pt x="2687" y="495"/>
                </a:lnTo>
                <a:lnTo>
                  <a:pt x="2685" y="491"/>
                </a:lnTo>
                <a:lnTo>
                  <a:pt x="2683" y="486"/>
                </a:lnTo>
                <a:lnTo>
                  <a:pt x="2676" y="486"/>
                </a:lnTo>
                <a:lnTo>
                  <a:pt x="2676" y="478"/>
                </a:lnTo>
                <a:lnTo>
                  <a:pt x="2672" y="478"/>
                </a:lnTo>
                <a:close/>
                <a:moveTo>
                  <a:pt x="2656" y="455"/>
                </a:moveTo>
                <a:lnTo>
                  <a:pt x="2660" y="458"/>
                </a:lnTo>
                <a:lnTo>
                  <a:pt x="2661" y="462"/>
                </a:lnTo>
                <a:lnTo>
                  <a:pt x="2663" y="464"/>
                </a:lnTo>
                <a:lnTo>
                  <a:pt x="2667" y="469"/>
                </a:lnTo>
                <a:lnTo>
                  <a:pt x="2669" y="475"/>
                </a:lnTo>
                <a:lnTo>
                  <a:pt x="2672" y="475"/>
                </a:lnTo>
                <a:lnTo>
                  <a:pt x="2671" y="467"/>
                </a:lnTo>
                <a:lnTo>
                  <a:pt x="2669" y="462"/>
                </a:lnTo>
                <a:lnTo>
                  <a:pt x="2667" y="458"/>
                </a:lnTo>
                <a:lnTo>
                  <a:pt x="2661" y="456"/>
                </a:lnTo>
                <a:lnTo>
                  <a:pt x="2656" y="455"/>
                </a:lnTo>
                <a:close/>
                <a:moveTo>
                  <a:pt x="1469" y="0"/>
                </a:moveTo>
                <a:lnTo>
                  <a:pt x="1480" y="2"/>
                </a:lnTo>
                <a:lnTo>
                  <a:pt x="1480" y="6"/>
                </a:lnTo>
                <a:lnTo>
                  <a:pt x="1485" y="7"/>
                </a:lnTo>
                <a:lnTo>
                  <a:pt x="1489" y="9"/>
                </a:lnTo>
                <a:lnTo>
                  <a:pt x="1494" y="9"/>
                </a:lnTo>
                <a:lnTo>
                  <a:pt x="1500" y="9"/>
                </a:lnTo>
                <a:lnTo>
                  <a:pt x="1500" y="29"/>
                </a:lnTo>
                <a:lnTo>
                  <a:pt x="1511" y="27"/>
                </a:lnTo>
                <a:lnTo>
                  <a:pt x="1518" y="24"/>
                </a:lnTo>
                <a:lnTo>
                  <a:pt x="1527" y="20"/>
                </a:lnTo>
                <a:lnTo>
                  <a:pt x="1540" y="18"/>
                </a:lnTo>
                <a:lnTo>
                  <a:pt x="1543" y="27"/>
                </a:lnTo>
                <a:lnTo>
                  <a:pt x="1545" y="42"/>
                </a:lnTo>
                <a:lnTo>
                  <a:pt x="1543" y="55"/>
                </a:lnTo>
                <a:lnTo>
                  <a:pt x="1540" y="55"/>
                </a:lnTo>
                <a:lnTo>
                  <a:pt x="1538" y="58"/>
                </a:lnTo>
                <a:lnTo>
                  <a:pt x="1536" y="60"/>
                </a:lnTo>
                <a:lnTo>
                  <a:pt x="1534" y="62"/>
                </a:lnTo>
                <a:lnTo>
                  <a:pt x="1534" y="66"/>
                </a:lnTo>
                <a:lnTo>
                  <a:pt x="1532" y="69"/>
                </a:lnTo>
                <a:lnTo>
                  <a:pt x="1523" y="69"/>
                </a:lnTo>
                <a:lnTo>
                  <a:pt x="1523" y="75"/>
                </a:lnTo>
                <a:lnTo>
                  <a:pt x="1521" y="76"/>
                </a:lnTo>
                <a:lnTo>
                  <a:pt x="1521" y="80"/>
                </a:lnTo>
                <a:lnTo>
                  <a:pt x="1520" y="86"/>
                </a:lnTo>
                <a:lnTo>
                  <a:pt x="1534" y="96"/>
                </a:lnTo>
                <a:lnTo>
                  <a:pt x="1541" y="111"/>
                </a:lnTo>
                <a:lnTo>
                  <a:pt x="1545" y="129"/>
                </a:lnTo>
                <a:lnTo>
                  <a:pt x="1543" y="155"/>
                </a:lnTo>
                <a:lnTo>
                  <a:pt x="1516" y="178"/>
                </a:lnTo>
                <a:lnTo>
                  <a:pt x="1512" y="186"/>
                </a:lnTo>
                <a:lnTo>
                  <a:pt x="1503" y="186"/>
                </a:lnTo>
                <a:lnTo>
                  <a:pt x="1503" y="191"/>
                </a:lnTo>
                <a:lnTo>
                  <a:pt x="1492" y="195"/>
                </a:lnTo>
                <a:lnTo>
                  <a:pt x="1496" y="202"/>
                </a:lnTo>
                <a:lnTo>
                  <a:pt x="1509" y="206"/>
                </a:lnTo>
                <a:lnTo>
                  <a:pt x="1514" y="200"/>
                </a:lnTo>
                <a:lnTo>
                  <a:pt x="1523" y="198"/>
                </a:lnTo>
                <a:lnTo>
                  <a:pt x="1532" y="200"/>
                </a:lnTo>
                <a:lnTo>
                  <a:pt x="1543" y="202"/>
                </a:lnTo>
                <a:lnTo>
                  <a:pt x="1549" y="229"/>
                </a:lnTo>
                <a:lnTo>
                  <a:pt x="1560" y="235"/>
                </a:lnTo>
                <a:lnTo>
                  <a:pt x="1560" y="238"/>
                </a:lnTo>
                <a:lnTo>
                  <a:pt x="1572" y="238"/>
                </a:lnTo>
                <a:lnTo>
                  <a:pt x="1572" y="242"/>
                </a:lnTo>
                <a:lnTo>
                  <a:pt x="1589" y="242"/>
                </a:lnTo>
                <a:lnTo>
                  <a:pt x="1592" y="251"/>
                </a:lnTo>
                <a:lnTo>
                  <a:pt x="1600" y="251"/>
                </a:lnTo>
                <a:lnTo>
                  <a:pt x="1600" y="255"/>
                </a:lnTo>
                <a:lnTo>
                  <a:pt x="1609" y="255"/>
                </a:lnTo>
                <a:lnTo>
                  <a:pt x="1609" y="258"/>
                </a:lnTo>
                <a:lnTo>
                  <a:pt x="1660" y="255"/>
                </a:lnTo>
                <a:lnTo>
                  <a:pt x="1660" y="258"/>
                </a:lnTo>
                <a:lnTo>
                  <a:pt x="1680" y="258"/>
                </a:lnTo>
                <a:lnTo>
                  <a:pt x="1680" y="262"/>
                </a:lnTo>
                <a:lnTo>
                  <a:pt x="1700" y="262"/>
                </a:lnTo>
                <a:lnTo>
                  <a:pt x="1700" y="266"/>
                </a:lnTo>
                <a:lnTo>
                  <a:pt x="1709" y="266"/>
                </a:lnTo>
                <a:lnTo>
                  <a:pt x="1712" y="275"/>
                </a:lnTo>
                <a:lnTo>
                  <a:pt x="1720" y="275"/>
                </a:lnTo>
                <a:lnTo>
                  <a:pt x="1720" y="278"/>
                </a:lnTo>
                <a:lnTo>
                  <a:pt x="1752" y="278"/>
                </a:lnTo>
                <a:lnTo>
                  <a:pt x="1756" y="286"/>
                </a:lnTo>
                <a:lnTo>
                  <a:pt x="1763" y="286"/>
                </a:lnTo>
                <a:lnTo>
                  <a:pt x="1769" y="322"/>
                </a:lnTo>
                <a:lnTo>
                  <a:pt x="1778" y="329"/>
                </a:lnTo>
                <a:lnTo>
                  <a:pt x="1783" y="335"/>
                </a:lnTo>
                <a:lnTo>
                  <a:pt x="1789" y="340"/>
                </a:lnTo>
                <a:lnTo>
                  <a:pt x="1796" y="344"/>
                </a:lnTo>
                <a:lnTo>
                  <a:pt x="1807" y="346"/>
                </a:lnTo>
                <a:lnTo>
                  <a:pt x="1823" y="346"/>
                </a:lnTo>
                <a:lnTo>
                  <a:pt x="1836" y="351"/>
                </a:lnTo>
                <a:lnTo>
                  <a:pt x="1849" y="351"/>
                </a:lnTo>
                <a:lnTo>
                  <a:pt x="1863" y="355"/>
                </a:lnTo>
                <a:lnTo>
                  <a:pt x="1863" y="358"/>
                </a:lnTo>
                <a:lnTo>
                  <a:pt x="1880" y="358"/>
                </a:lnTo>
                <a:lnTo>
                  <a:pt x="1883" y="366"/>
                </a:lnTo>
                <a:lnTo>
                  <a:pt x="1896" y="366"/>
                </a:lnTo>
                <a:lnTo>
                  <a:pt x="1896" y="369"/>
                </a:lnTo>
                <a:lnTo>
                  <a:pt x="1903" y="369"/>
                </a:lnTo>
                <a:lnTo>
                  <a:pt x="1903" y="375"/>
                </a:lnTo>
                <a:lnTo>
                  <a:pt x="1916" y="375"/>
                </a:lnTo>
                <a:lnTo>
                  <a:pt x="1920" y="382"/>
                </a:lnTo>
                <a:lnTo>
                  <a:pt x="1929" y="382"/>
                </a:lnTo>
                <a:lnTo>
                  <a:pt x="1932" y="391"/>
                </a:lnTo>
                <a:lnTo>
                  <a:pt x="1934" y="391"/>
                </a:lnTo>
                <a:lnTo>
                  <a:pt x="1938" y="393"/>
                </a:lnTo>
                <a:lnTo>
                  <a:pt x="1941" y="396"/>
                </a:lnTo>
                <a:lnTo>
                  <a:pt x="1945" y="398"/>
                </a:lnTo>
                <a:lnTo>
                  <a:pt x="1951" y="400"/>
                </a:lnTo>
                <a:lnTo>
                  <a:pt x="1954" y="402"/>
                </a:lnTo>
                <a:lnTo>
                  <a:pt x="1956" y="402"/>
                </a:lnTo>
                <a:lnTo>
                  <a:pt x="1956" y="398"/>
                </a:lnTo>
                <a:lnTo>
                  <a:pt x="1969" y="398"/>
                </a:lnTo>
                <a:lnTo>
                  <a:pt x="1972" y="393"/>
                </a:lnTo>
                <a:lnTo>
                  <a:pt x="1976" y="389"/>
                </a:lnTo>
                <a:lnTo>
                  <a:pt x="1980" y="386"/>
                </a:lnTo>
                <a:lnTo>
                  <a:pt x="1983" y="382"/>
                </a:lnTo>
                <a:lnTo>
                  <a:pt x="1985" y="376"/>
                </a:lnTo>
                <a:lnTo>
                  <a:pt x="1989" y="369"/>
                </a:lnTo>
                <a:lnTo>
                  <a:pt x="1989" y="369"/>
                </a:lnTo>
                <a:lnTo>
                  <a:pt x="1991" y="367"/>
                </a:lnTo>
                <a:lnTo>
                  <a:pt x="1992" y="367"/>
                </a:lnTo>
                <a:lnTo>
                  <a:pt x="1992" y="366"/>
                </a:lnTo>
                <a:lnTo>
                  <a:pt x="1992" y="362"/>
                </a:lnTo>
                <a:lnTo>
                  <a:pt x="1992" y="358"/>
                </a:lnTo>
                <a:lnTo>
                  <a:pt x="1989" y="358"/>
                </a:lnTo>
                <a:lnTo>
                  <a:pt x="1989" y="349"/>
                </a:lnTo>
                <a:lnTo>
                  <a:pt x="1983" y="349"/>
                </a:lnTo>
                <a:lnTo>
                  <a:pt x="1981" y="331"/>
                </a:lnTo>
                <a:lnTo>
                  <a:pt x="1985" y="311"/>
                </a:lnTo>
                <a:lnTo>
                  <a:pt x="1989" y="295"/>
                </a:lnTo>
                <a:lnTo>
                  <a:pt x="2009" y="278"/>
                </a:lnTo>
                <a:lnTo>
                  <a:pt x="2009" y="275"/>
                </a:lnTo>
                <a:lnTo>
                  <a:pt x="2023" y="271"/>
                </a:lnTo>
                <a:lnTo>
                  <a:pt x="2029" y="262"/>
                </a:lnTo>
                <a:lnTo>
                  <a:pt x="2056" y="262"/>
                </a:lnTo>
                <a:lnTo>
                  <a:pt x="2063" y="251"/>
                </a:lnTo>
                <a:lnTo>
                  <a:pt x="2112" y="251"/>
                </a:lnTo>
                <a:lnTo>
                  <a:pt x="2112" y="255"/>
                </a:lnTo>
                <a:lnTo>
                  <a:pt x="2123" y="255"/>
                </a:lnTo>
                <a:lnTo>
                  <a:pt x="2123" y="258"/>
                </a:lnTo>
                <a:lnTo>
                  <a:pt x="2132" y="258"/>
                </a:lnTo>
                <a:lnTo>
                  <a:pt x="2132" y="262"/>
                </a:lnTo>
                <a:lnTo>
                  <a:pt x="2160" y="262"/>
                </a:lnTo>
                <a:lnTo>
                  <a:pt x="2160" y="266"/>
                </a:lnTo>
                <a:lnTo>
                  <a:pt x="2163" y="271"/>
                </a:lnTo>
                <a:lnTo>
                  <a:pt x="2163" y="273"/>
                </a:lnTo>
                <a:lnTo>
                  <a:pt x="2165" y="276"/>
                </a:lnTo>
                <a:lnTo>
                  <a:pt x="2163" y="280"/>
                </a:lnTo>
                <a:lnTo>
                  <a:pt x="2163" y="282"/>
                </a:lnTo>
                <a:lnTo>
                  <a:pt x="2165" y="284"/>
                </a:lnTo>
                <a:lnTo>
                  <a:pt x="2167" y="286"/>
                </a:lnTo>
                <a:lnTo>
                  <a:pt x="2171" y="287"/>
                </a:lnTo>
                <a:lnTo>
                  <a:pt x="2176" y="289"/>
                </a:lnTo>
                <a:lnTo>
                  <a:pt x="2176" y="295"/>
                </a:lnTo>
                <a:lnTo>
                  <a:pt x="2203" y="295"/>
                </a:lnTo>
                <a:lnTo>
                  <a:pt x="2203" y="298"/>
                </a:lnTo>
                <a:lnTo>
                  <a:pt x="2220" y="302"/>
                </a:lnTo>
                <a:lnTo>
                  <a:pt x="2220" y="306"/>
                </a:lnTo>
                <a:lnTo>
                  <a:pt x="2223" y="306"/>
                </a:lnTo>
                <a:lnTo>
                  <a:pt x="2225" y="306"/>
                </a:lnTo>
                <a:lnTo>
                  <a:pt x="2227" y="304"/>
                </a:lnTo>
                <a:lnTo>
                  <a:pt x="2227" y="302"/>
                </a:lnTo>
                <a:lnTo>
                  <a:pt x="2229" y="302"/>
                </a:lnTo>
                <a:lnTo>
                  <a:pt x="2243" y="302"/>
                </a:lnTo>
                <a:lnTo>
                  <a:pt x="2256" y="306"/>
                </a:lnTo>
                <a:lnTo>
                  <a:pt x="2269" y="309"/>
                </a:lnTo>
                <a:lnTo>
                  <a:pt x="2272" y="342"/>
                </a:lnTo>
                <a:lnTo>
                  <a:pt x="2296" y="346"/>
                </a:lnTo>
                <a:lnTo>
                  <a:pt x="2305" y="344"/>
                </a:lnTo>
                <a:lnTo>
                  <a:pt x="2318" y="342"/>
                </a:lnTo>
                <a:lnTo>
                  <a:pt x="2332" y="342"/>
                </a:lnTo>
                <a:lnTo>
                  <a:pt x="2332" y="346"/>
                </a:lnTo>
                <a:lnTo>
                  <a:pt x="2369" y="349"/>
                </a:lnTo>
                <a:lnTo>
                  <a:pt x="2369" y="355"/>
                </a:lnTo>
                <a:lnTo>
                  <a:pt x="2389" y="355"/>
                </a:lnTo>
                <a:lnTo>
                  <a:pt x="2392" y="362"/>
                </a:lnTo>
                <a:lnTo>
                  <a:pt x="2416" y="362"/>
                </a:lnTo>
                <a:lnTo>
                  <a:pt x="2416" y="366"/>
                </a:lnTo>
                <a:lnTo>
                  <a:pt x="2429" y="369"/>
                </a:lnTo>
                <a:lnTo>
                  <a:pt x="2449" y="369"/>
                </a:lnTo>
                <a:lnTo>
                  <a:pt x="2456" y="375"/>
                </a:lnTo>
                <a:lnTo>
                  <a:pt x="2467" y="380"/>
                </a:lnTo>
                <a:lnTo>
                  <a:pt x="2480" y="384"/>
                </a:lnTo>
                <a:lnTo>
                  <a:pt x="2492" y="382"/>
                </a:lnTo>
                <a:lnTo>
                  <a:pt x="2503" y="366"/>
                </a:lnTo>
                <a:lnTo>
                  <a:pt x="2536" y="358"/>
                </a:lnTo>
                <a:lnTo>
                  <a:pt x="2536" y="349"/>
                </a:lnTo>
                <a:lnTo>
                  <a:pt x="2563" y="346"/>
                </a:lnTo>
                <a:lnTo>
                  <a:pt x="2569" y="338"/>
                </a:lnTo>
                <a:lnTo>
                  <a:pt x="2572" y="336"/>
                </a:lnTo>
                <a:lnTo>
                  <a:pt x="2578" y="338"/>
                </a:lnTo>
                <a:lnTo>
                  <a:pt x="2583" y="338"/>
                </a:lnTo>
                <a:lnTo>
                  <a:pt x="2589" y="340"/>
                </a:lnTo>
                <a:lnTo>
                  <a:pt x="2592" y="340"/>
                </a:lnTo>
                <a:lnTo>
                  <a:pt x="2596" y="342"/>
                </a:lnTo>
                <a:lnTo>
                  <a:pt x="2600" y="349"/>
                </a:lnTo>
                <a:lnTo>
                  <a:pt x="2603" y="351"/>
                </a:lnTo>
                <a:lnTo>
                  <a:pt x="2607" y="349"/>
                </a:lnTo>
                <a:lnTo>
                  <a:pt x="2611" y="349"/>
                </a:lnTo>
                <a:lnTo>
                  <a:pt x="2612" y="347"/>
                </a:lnTo>
                <a:lnTo>
                  <a:pt x="2612" y="346"/>
                </a:lnTo>
                <a:lnTo>
                  <a:pt x="2616" y="346"/>
                </a:lnTo>
                <a:lnTo>
                  <a:pt x="2620" y="346"/>
                </a:lnTo>
                <a:lnTo>
                  <a:pt x="2623" y="347"/>
                </a:lnTo>
                <a:lnTo>
                  <a:pt x="2625" y="349"/>
                </a:lnTo>
                <a:lnTo>
                  <a:pt x="2629" y="349"/>
                </a:lnTo>
                <a:lnTo>
                  <a:pt x="2629" y="362"/>
                </a:lnTo>
                <a:lnTo>
                  <a:pt x="2641" y="364"/>
                </a:lnTo>
                <a:lnTo>
                  <a:pt x="2660" y="367"/>
                </a:lnTo>
                <a:lnTo>
                  <a:pt x="2681" y="369"/>
                </a:lnTo>
                <a:lnTo>
                  <a:pt x="2701" y="369"/>
                </a:lnTo>
                <a:lnTo>
                  <a:pt x="2716" y="366"/>
                </a:lnTo>
                <a:lnTo>
                  <a:pt x="2716" y="362"/>
                </a:lnTo>
                <a:lnTo>
                  <a:pt x="2743" y="358"/>
                </a:lnTo>
                <a:lnTo>
                  <a:pt x="2756" y="395"/>
                </a:lnTo>
                <a:lnTo>
                  <a:pt x="2769" y="402"/>
                </a:lnTo>
                <a:lnTo>
                  <a:pt x="2769" y="426"/>
                </a:lnTo>
                <a:lnTo>
                  <a:pt x="2776" y="429"/>
                </a:lnTo>
                <a:lnTo>
                  <a:pt x="2776" y="438"/>
                </a:lnTo>
                <a:lnTo>
                  <a:pt x="2780" y="438"/>
                </a:lnTo>
                <a:lnTo>
                  <a:pt x="2780" y="446"/>
                </a:lnTo>
                <a:lnTo>
                  <a:pt x="2783" y="446"/>
                </a:lnTo>
                <a:lnTo>
                  <a:pt x="2780" y="509"/>
                </a:lnTo>
                <a:lnTo>
                  <a:pt x="2776" y="509"/>
                </a:lnTo>
                <a:lnTo>
                  <a:pt x="2776" y="518"/>
                </a:lnTo>
                <a:lnTo>
                  <a:pt x="2772" y="518"/>
                </a:lnTo>
                <a:lnTo>
                  <a:pt x="2772" y="531"/>
                </a:lnTo>
                <a:lnTo>
                  <a:pt x="2769" y="531"/>
                </a:lnTo>
                <a:lnTo>
                  <a:pt x="2769" y="535"/>
                </a:lnTo>
                <a:lnTo>
                  <a:pt x="2772" y="535"/>
                </a:lnTo>
                <a:lnTo>
                  <a:pt x="2772" y="558"/>
                </a:lnTo>
                <a:lnTo>
                  <a:pt x="2763" y="564"/>
                </a:lnTo>
                <a:lnTo>
                  <a:pt x="2758" y="567"/>
                </a:lnTo>
                <a:lnTo>
                  <a:pt x="2752" y="569"/>
                </a:lnTo>
                <a:lnTo>
                  <a:pt x="2740" y="566"/>
                </a:lnTo>
                <a:lnTo>
                  <a:pt x="2740" y="578"/>
                </a:lnTo>
                <a:lnTo>
                  <a:pt x="2736" y="578"/>
                </a:lnTo>
                <a:lnTo>
                  <a:pt x="2736" y="582"/>
                </a:lnTo>
                <a:lnTo>
                  <a:pt x="2740" y="582"/>
                </a:lnTo>
                <a:lnTo>
                  <a:pt x="2743" y="602"/>
                </a:lnTo>
                <a:lnTo>
                  <a:pt x="2749" y="602"/>
                </a:lnTo>
                <a:lnTo>
                  <a:pt x="2749" y="615"/>
                </a:lnTo>
                <a:lnTo>
                  <a:pt x="2752" y="615"/>
                </a:lnTo>
                <a:lnTo>
                  <a:pt x="2756" y="635"/>
                </a:lnTo>
                <a:lnTo>
                  <a:pt x="2763" y="638"/>
                </a:lnTo>
                <a:lnTo>
                  <a:pt x="2772" y="662"/>
                </a:lnTo>
                <a:lnTo>
                  <a:pt x="2780" y="666"/>
                </a:lnTo>
                <a:lnTo>
                  <a:pt x="2780" y="678"/>
                </a:lnTo>
                <a:lnTo>
                  <a:pt x="2783" y="678"/>
                </a:lnTo>
                <a:lnTo>
                  <a:pt x="2783" y="686"/>
                </a:lnTo>
                <a:lnTo>
                  <a:pt x="2792" y="691"/>
                </a:lnTo>
                <a:lnTo>
                  <a:pt x="2796" y="706"/>
                </a:lnTo>
                <a:lnTo>
                  <a:pt x="2809" y="715"/>
                </a:lnTo>
                <a:lnTo>
                  <a:pt x="2816" y="738"/>
                </a:lnTo>
                <a:lnTo>
                  <a:pt x="2820" y="738"/>
                </a:lnTo>
                <a:lnTo>
                  <a:pt x="2820" y="746"/>
                </a:lnTo>
                <a:lnTo>
                  <a:pt x="2829" y="751"/>
                </a:lnTo>
                <a:lnTo>
                  <a:pt x="2849" y="775"/>
                </a:lnTo>
                <a:lnTo>
                  <a:pt x="2845" y="782"/>
                </a:lnTo>
                <a:lnTo>
                  <a:pt x="2841" y="789"/>
                </a:lnTo>
                <a:lnTo>
                  <a:pt x="2840" y="796"/>
                </a:lnTo>
                <a:lnTo>
                  <a:pt x="2840" y="806"/>
                </a:lnTo>
                <a:lnTo>
                  <a:pt x="2843" y="806"/>
                </a:lnTo>
                <a:lnTo>
                  <a:pt x="2843" y="818"/>
                </a:lnTo>
                <a:lnTo>
                  <a:pt x="2849" y="818"/>
                </a:lnTo>
                <a:lnTo>
                  <a:pt x="2852" y="822"/>
                </a:lnTo>
                <a:lnTo>
                  <a:pt x="2856" y="824"/>
                </a:lnTo>
                <a:lnTo>
                  <a:pt x="2860" y="827"/>
                </a:lnTo>
                <a:lnTo>
                  <a:pt x="2863" y="831"/>
                </a:lnTo>
                <a:lnTo>
                  <a:pt x="2869" y="838"/>
                </a:lnTo>
                <a:lnTo>
                  <a:pt x="2876" y="838"/>
                </a:lnTo>
                <a:lnTo>
                  <a:pt x="2876" y="842"/>
                </a:lnTo>
                <a:lnTo>
                  <a:pt x="2889" y="842"/>
                </a:lnTo>
                <a:lnTo>
                  <a:pt x="2889" y="844"/>
                </a:lnTo>
                <a:lnTo>
                  <a:pt x="2891" y="847"/>
                </a:lnTo>
                <a:lnTo>
                  <a:pt x="2894" y="851"/>
                </a:lnTo>
                <a:lnTo>
                  <a:pt x="2896" y="856"/>
                </a:lnTo>
                <a:lnTo>
                  <a:pt x="2900" y="860"/>
                </a:lnTo>
                <a:lnTo>
                  <a:pt x="2901" y="864"/>
                </a:lnTo>
                <a:lnTo>
                  <a:pt x="2903" y="866"/>
                </a:lnTo>
                <a:lnTo>
                  <a:pt x="2912" y="866"/>
                </a:lnTo>
                <a:lnTo>
                  <a:pt x="2916" y="875"/>
                </a:lnTo>
                <a:lnTo>
                  <a:pt x="2920" y="875"/>
                </a:lnTo>
                <a:lnTo>
                  <a:pt x="2920" y="895"/>
                </a:lnTo>
                <a:lnTo>
                  <a:pt x="2923" y="895"/>
                </a:lnTo>
                <a:lnTo>
                  <a:pt x="2932" y="918"/>
                </a:lnTo>
                <a:lnTo>
                  <a:pt x="2936" y="918"/>
                </a:lnTo>
                <a:lnTo>
                  <a:pt x="2936" y="951"/>
                </a:lnTo>
                <a:lnTo>
                  <a:pt x="2940" y="951"/>
                </a:lnTo>
                <a:lnTo>
                  <a:pt x="2940" y="958"/>
                </a:lnTo>
                <a:lnTo>
                  <a:pt x="2943" y="958"/>
                </a:lnTo>
                <a:lnTo>
                  <a:pt x="2949" y="1031"/>
                </a:lnTo>
                <a:lnTo>
                  <a:pt x="2956" y="1035"/>
                </a:lnTo>
                <a:lnTo>
                  <a:pt x="2960" y="1062"/>
                </a:lnTo>
                <a:lnTo>
                  <a:pt x="2976" y="1062"/>
                </a:lnTo>
                <a:lnTo>
                  <a:pt x="2987" y="1076"/>
                </a:lnTo>
                <a:lnTo>
                  <a:pt x="3003" y="1091"/>
                </a:lnTo>
                <a:lnTo>
                  <a:pt x="3020" y="1098"/>
                </a:lnTo>
                <a:lnTo>
                  <a:pt x="3020" y="1106"/>
                </a:lnTo>
                <a:lnTo>
                  <a:pt x="3029" y="1106"/>
                </a:lnTo>
                <a:lnTo>
                  <a:pt x="3032" y="1118"/>
                </a:lnTo>
                <a:lnTo>
                  <a:pt x="3040" y="1122"/>
                </a:lnTo>
                <a:lnTo>
                  <a:pt x="3056" y="1171"/>
                </a:lnTo>
                <a:lnTo>
                  <a:pt x="3060" y="1171"/>
                </a:lnTo>
                <a:lnTo>
                  <a:pt x="3060" y="1195"/>
                </a:lnTo>
                <a:lnTo>
                  <a:pt x="3063" y="1195"/>
                </a:lnTo>
                <a:lnTo>
                  <a:pt x="3063" y="1202"/>
                </a:lnTo>
                <a:lnTo>
                  <a:pt x="3069" y="1202"/>
                </a:lnTo>
                <a:lnTo>
                  <a:pt x="3069" y="1222"/>
                </a:lnTo>
                <a:lnTo>
                  <a:pt x="3072" y="1222"/>
                </a:lnTo>
                <a:lnTo>
                  <a:pt x="3074" y="1224"/>
                </a:lnTo>
                <a:lnTo>
                  <a:pt x="3074" y="1224"/>
                </a:lnTo>
                <a:lnTo>
                  <a:pt x="3074" y="1226"/>
                </a:lnTo>
                <a:lnTo>
                  <a:pt x="3076" y="1226"/>
                </a:lnTo>
                <a:lnTo>
                  <a:pt x="3078" y="1226"/>
                </a:lnTo>
                <a:lnTo>
                  <a:pt x="3080" y="1226"/>
                </a:lnTo>
                <a:lnTo>
                  <a:pt x="3089" y="1251"/>
                </a:lnTo>
                <a:lnTo>
                  <a:pt x="3112" y="1251"/>
                </a:lnTo>
                <a:lnTo>
                  <a:pt x="3116" y="1275"/>
                </a:lnTo>
                <a:lnTo>
                  <a:pt x="3120" y="1275"/>
                </a:lnTo>
                <a:lnTo>
                  <a:pt x="3120" y="1278"/>
                </a:lnTo>
                <a:lnTo>
                  <a:pt x="3143" y="1278"/>
                </a:lnTo>
                <a:lnTo>
                  <a:pt x="3156" y="1295"/>
                </a:lnTo>
                <a:lnTo>
                  <a:pt x="3172" y="1295"/>
                </a:lnTo>
                <a:lnTo>
                  <a:pt x="3172" y="1298"/>
                </a:lnTo>
                <a:lnTo>
                  <a:pt x="3183" y="1306"/>
                </a:lnTo>
                <a:lnTo>
                  <a:pt x="3183" y="1315"/>
                </a:lnTo>
                <a:lnTo>
                  <a:pt x="3203" y="1329"/>
                </a:lnTo>
                <a:lnTo>
                  <a:pt x="3209" y="1338"/>
                </a:lnTo>
                <a:lnTo>
                  <a:pt x="3216" y="1338"/>
                </a:lnTo>
                <a:lnTo>
                  <a:pt x="3220" y="1346"/>
                </a:lnTo>
                <a:lnTo>
                  <a:pt x="3243" y="1366"/>
                </a:lnTo>
                <a:lnTo>
                  <a:pt x="3243" y="1378"/>
                </a:lnTo>
                <a:lnTo>
                  <a:pt x="3256" y="1382"/>
                </a:lnTo>
                <a:lnTo>
                  <a:pt x="3269" y="1398"/>
                </a:lnTo>
                <a:lnTo>
                  <a:pt x="3276" y="1398"/>
                </a:lnTo>
                <a:lnTo>
                  <a:pt x="3276" y="1406"/>
                </a:lnTo>
                <a:lnTo>
                  <a:pt x="3289" y="1406"/>
                </a:lnTo>
                <a:lnTo>
                  <a:pt x="3289" y="1409"/>
                </a:lnTo>
                <a:lnTo>
                  <a:pt x="3292" y="1415"/>
                </a:lnTo>
                <a:lnTo>
                  <a:pt x="3296" y="1420"/>
                </a:lnTo>
                <a:lnTo>
                  <a:pt x="3300" y="1426"/>
                </a:lnTo>
                <a:lnTo>
                  <a:pt x="3303" y="1431"/>
                </a:lnTo>
                <a:lnTo>
                  <a:pt x="3303" y="1455"/>
                </a:lnTo>
                <a:lnTo>
                  <a:pt x="3296" y="1458"/>
                </a:lnTo>
                <a:lnTo>
                  <a:pt x="3296" y="1466"/>
                </a:lnTo>
                <a:lnTo>
                  <a:pt x="3292" y="1466"/>
                </a:lnTo>
                <a:lnTo>
                  <a:pt x="3292" y="1469"/>
                </a:lnTo>
                <a:lnTo>
                  <a:pt x="3294" y="1471"/>
                </a:lnTo>
                <a:lnTo>
                  <a:pt x="3294" y="1473"/>
                </a:lnTo>
                <a:lnTo>
                  <a:pt x="3296" y="1476"/>
                </a:lnTo>
                <a:lnTo>
                  <a:pt x="3296" y="1482"/>
                </a:lnTo>
                <a:lnTo>
                  <a:pt x="3301" y="1484"/>
                </a:lnTo>
                <a:lnTo>
                  <a:pt x="3307" y="1486"/>
                </a:lnTo>
                <a:lnTo>
                  <a:pt x="3309" y="1489"/>
                </a:lnTo>
                <a:lnTo>
                  <a:pt x="3311" y="1491"/>
                </a:lnTo>
                <a:lnTo>
                  <a:pt x="3311" y="1495"/>
                </a:lnTo>
                <a:lnTo>
                  <a:pt x="3312" y="1498"/>
                </a:lnTo>
                <a:lnTo>
                  <a:pt x="3312" y="1502"/>
                </a:lnTo>
                <a:lnTo>
                  <a:pt x="3316" y="1506"/>
                </a:lnTo>
                <a:lnTo>
                  <a:pt x="3320" y="1506"/>
                </a:lnTo>
                <a:lnTo>
                  <a:pt x="3323" y="1515"/>
                </a:lnTo>
                <a:lnTo>
                  <a:pt x="3332" y="1515"/>
                </a:lnTo>
                <a:lnTo>
                  <a:pt x="3336" y="1522"/>
                </a:lnTo>
                <a:lnTo>
                  <a:pt x="3347" y="1529"/>
                </a:lnTo>
                <a:lnTo>
                  <a:pt x="3361" y="1533"/>
                </a:lnTo>
                <a:lnTo>
                  <a:pt x="3380" y="1535"/>
                </a:lnTo>
                <a:lnTo>
                  <a:pt x="3383" y="1531"/>
                </a:lnTo>
                <a:lnTo>
                  <a:pt x="3385" y="1529"/>
                </a:lnTo>
                <a:lnTo>
                  <a:pt x="3389" y="1527"/>
                </a:lnTo>
                <a:lnTo>
                  <a:pt x="3392" y="1526"/>
                </a:lnTo>
                <a:lnTo>
                  <a:pt x="3392" y="1522"/>
                </a:lnTo>
                <a:lnTo>
                  <a:pt x="3400" y="1522"/>
                </a:lnTo>
                <a:lnTo>
                  <a:pt x="3409" y="1511"/>
                </a:lnTo>
                <a:lnTo>
                  <a:pt x="3469" y="1515"/>
                </a:lnTo>
                <a:lnTo>
                  <a:pt x="3469" y="1511"/>
                </a:lnTo>
                <a:lnTo>
                  <a:pt x="3476" y="1511"/>
                </a:lnTo>
                <a:lnTo>
                  <a:pt x="3480" y="1502"/>
                </a:lnTo>
                <a:lnTo>
                  <a:pt x="3500" y="1498"/>
                </a:lnTo>
                <a:lnTo>
                  <a:pt x="3500" y="1495"/>
                </a:lnTo>
                <a:lnTo>
                  <a:pt x="3536" y="1498"/>
                </a:lnTo>
                <a:lnTo>
                  <a:pt x="3536" y="1495"/>
                </a:lnTo>
                <a:lnTo>
                  <a:pt x="3549" y="1495"/>
                </a:lnTo>
                <a:lnTo>
                  <a:pt x="3552" y="1486"/>
                </a:lnTo>
                <a:lnTo>
                  <a:pt x="3567" y="1484"/>
                </a:lnTo>
                <a:lnTo>
                  <a:pt x="3581" y="1486"/>
                </a:lnTo>
                <a:lnTo>
                  <a:pt x="3598" y="1487"/>
                </a:lnTo>
                <a:lnTo>
                  <a:pt x="3612" y="1486"/>
                </a:lnTo>
                <a:lnTo>
                  <a:pt x="3612" y="1482"/>
                </a:lnTo>
                <a:lnTo>
                  <a:pt x="3623" y="1482"/>
                </a:lnTo>
                <a:lnTo>
                  <a:pt x="3623" y="1478"/>
                </a:lnTo>
                <a:lnTo>
                  <a:pt x="3636" y="1478"/>
                </a:lnTo>
                <a:lnTo>
                  <a:pt x="3636" y="1475"/>
                </a:lnTo>
                <a:lnTo>
                  <a:pt x="3660" y="1469"/>
                </a:lnTo>
                <a:lnTo>
                  <a:pt x="3663" y="1462"/>
                </a:lnTo>
                <a:lnTo>
                  <a:pt x="3674" y="1453"/>
                </a:lnTo>
                <a:lnTo>
                  <a:pt x="3687" y="1447"/>
                </a:lnTo>
                <a:lnTo>
                  <a:pt x="3703" y="1446"/>
                </a:lnTo>
                <a:lnTo>
                  <a:pt x="3709" y="1451"/>
                </a:lnTo>
                <a:lnTo>
                  <a:pt x="3714" y="1455"/>
                </a:lnTo>
                <a:lnTo>
                  <a:pt x="3720" y="1456"/>
                </a:lnTo>
                <a:lnTo>
                  <a:pt x="3729" y="1458"/>
                </a:lnTo>
                <a:lnTo>
                  <a:pt x="3729" y="1486"/>
                </a:lnTo>
                <a:lnTo>
                  <a:pt x="3723" y="1486"/>
                </a:lnTo>
                <a:lnTo>
                  <a:pt x="3720" y="1498"/>
                </a:lnTo>
                <a:lnTo>
                  <a:pt x="3723" y="1498"/>
                </a:lnTo>
                <a:lnTo>
                  <a:pt x="3725" y="1511"/>
                </a:lnTo>
                <a:lnTo>
                  <a:pt x="3725" y="1529"/>
                </a:lnTo>
                <a:lnTo>
                  <a:pt x="3723" y="1544"/>
                </a:lnTo>
                <a:lnTo>
                  <a:pt x="3720" y="1555"/>
                </a:lnTo>
                <a:lnTo>
                  <a:pt x="3718" y="1556"/>
                </a:lnTo>
                <a:lnTo>
                  <a:pt x="3718" y="1556"/>
                </a:lnTo>
                <a:lnTo>
                  <a:pt x="3718" y="1556"/>
                </a:lnTo>
                <a:lnTo>
                  <a:pt x="3716" y="1556"/>
                </a:lnTo>
                <a:lnTo>
                  <a:pt x="3714" y="1556"/>
                </a:lnTo>
                <a:lnTo>
                  <a:pt x="3712" y="1558"/>
                </a:lnTo>
                <a:lnTo>
                  <a:pt x="3711" y="1589"/>
                </a:lnTo>
                <a:lnTo>
                  <a:pt x="3703" y="1615"/>
                </a:lnTo>
                <a:lnTo>
                  <a:pt x="3703" y="1626"/>
                </a:lnTo>
                <a:lnTo>
                  <a:pt x="3692" y="1635"/>
                </a:lnTo>
                <a:lnTo>
                  <a:pt x="3692" y="1642"/>
                </a:lnTo>
                <a:lnTo>
                  <a:pt x="3689" y="1642"/>
                </a:lnTo>
                <a:lnTo>
                  <a:pt x="3689" y="1651"/>
                </a:lnTo>
                <a:lnTo>
                  <a:pt x="3683" y="1651"/>
                </a:lnTo>
                <a:lnTo>
                  <a:pt x="3683" y="1658"/>
                </a:lnTo>
                <a:lnTo>
                  <a:pt x="3680" y="1658"/>
                </a:lnTo>
                <a:lnTo>
                  <a:pt x="3680" y="1666"/>
                </a:lnTo>
                <a:lnTo>
                  <a:pt x="3676" y="1666"/>
                </a:lnTo>
                <a:lnTo>
                  <a:pt x="3676" y="1675"/>
                </a:lnTo>
                <a:lnTo>
                  <a:pt x="3672" y="1675"/>
                </a:lnTo>
                <a:lnTo>
                  <a:pt x="3672" y="1682"/>
                </a:lnTo>
                <a:lnTo>
                  <a:pt x="3660" y="1689"/>
                </a:lnTo>
                <a:lnTo>
                  <a:pt x="3660" y="1698"/>
                </a:lnTo>
                <a:lnTo>
                  <a:pt x="3656" y="1698"/>
                </a:lnTo>
                <a:lnTo>
                  <a:pt x="3656" y="1715"/>
                </a:lnTo>
                <a:lnTo>
                  <a:pt x="3652" y="1715"/>
                </a:lnTo>
                <a:lnTo>
                  <a:pt x="3652" y="1722"/>
                </a:lnTo>
                <a:lnTo>
                  <a:pt x="3649" y="1722"/>
                </a:lnTo>
                <a:lnTo>
                  <a:pt x="3649" y="1731"/>
                </a:lnTo>
                <a:lnTo>
                  <a:pt x="3640" y="1735"/>
                </a:lnTo>
                <a:lnTo>
                  <a:pt x="3640" y="1742"/>
                </a:lnTo>
                <a:lnTo>
                  <a:pt x="3636" y="1742"/>
                </a:lnTo>
                <a:lnTo>
                  <a:pt x="3636" y="1749"/>
                </a:lnTo>
                <a:lnTo>
                  <a:pt x="3632" y="1749"/>
                </a:lnTo>
                <a:lnTo>
                  <a:pt x="3632" y="1758"/>
                </a:lnTo>
                <a:lnTo>
                  <a:pt x="3629" y="1758"/>
                </a:lnTo>
                <a:lnTo>
                  <a:pt x="3629" y="1766"/>
                </a:lnTo>
                <a:lnTo>
                  <a:pt x="3620" y="1769"/>
                </a:lnTo>
                <a:lnTo>
                  <a:pt x="3620" y="1795"/>
                </a:lnTo>
                <a:lnTo>
                  <a:pt x="3616" y="1795"/>
                </a:lnTo>
                <a:lnTo>
                  <a:pt x="3616" y="1802"/>
                </a:lnTo>
                <a:lnTo>
                  <a:pt x="3612" y="1802"/>
                </a:lnTo>
                <a:lnTo>
                  <a:pt x="3612" y="1811"/>
                </a:lnTo>
                <a:lnTo>
                  <a:pt x="3609" y="1811"/>
                </a:lnTo>
                <a:lnTo>
                  <a:pt x="3603" y="1822"/>
                </a:lnTo>
                <a:lnTo>
                  <a:pt x="3592" y="1829"/>
                </a:lnTo>
                <a:lnTo>
                  <a:pt x="3592" y="1842"/>
                </a:lnTo>
                <a:lnTo>
                  <a:pt x="3589" y="1842"/>
                </a:lnTo>
                <a:lnTo>
                  <a:pt x="3589" y="1851"/>
                </a:lnTo>
                <a:lnTo>
                  <a:pt x="3580" y="1855"/>
                </a:lnTo>
                <a:lnTo>
                  <a:pt x="3580" y="1862"/>
                </a:lnTo>
                <a:lnTo>
                  <a:pt x="3576" y="1862"/>
                </a:lnTo>
                <a:lnTo>
                  <a:pt x="3576" y="1875"/>
                </a:lnTo>
                <a:lnTo>
                  <a:pt x="3560" y="1886"/>
                </a:lnTo>
                <a:lnTo>
                  <a:pt x="3556" y="1902"/>
                </a:lnTo>
                <a:lnTo>
                  <a:pt x="3543" y="1909"/>
                </a:lnTo>
                <a:lnTo>
                  <a:pt x="3543" y="1918"/>
                </a:lnTo>
                <a:lnTo>
                  <a:pt x="3529" y="1931"/>
                </a:lnTo>
                <a:lnTo>
                  <a:pt x="3523" y="1938"/>
                </a:lnTo>
                <a:lnTo>
                  <a:pt x="3516" y="1938"/>
                </a:lnTo>
                <a:lnTo>
                  <a:pt x="3516" y="1942"/>
                </a:lnTo>
                <a:lnTo>
                  <a:pt x="3509" y="1946"/>
                </a:lnTo>
                <a:lnTo>
                  <a:pt x="3509" y="1955"/>
                </a:lnTo>
                <a:lnTo>
                  <a:pt x="3472" y="1986"/>
                </a:lnTo>
                <a:lnTo>
                  <a:pt x="3469" y="1998"/>
                </a:lnTo>
                <a:lnTo>
                  <a:pt x="3460" y="1998"/>
                </a:lnTo>
                <a:lnTo>
                  <a:pt x="3449" y="2015"/>
                </a:lnTo>
                <a:lnTo>
                  <a:pt x="3436" y="2015"/>
                </a:lnTo>
                <a:lnTo>
                  <a:pt x="3436" y="2018"/>
                </a:lnTo>
                <a:lnTo>
                  <a:pt x="3429" y="2018"/>
                </a:lnTo>
                <a:lnTo>
                  <a:pt x="3420" y="2029"/>
                </a:lnTo>
                <a:lnTo>
                  <a:pt x="3403" y="2035"/>
                </a:lnTo>
                <a:lnTo>
                  <a:pt x="3396" y="2046"/>
                </a:lnTo>
                <a:lnTo>
                  <a:pt x="3389" y="2046"/>
                </a:lnTo>
                <a:lnTo>
                  <a:pt x="3383" y="2055"/>
                </a:lnTo>
                <a:lnTo>
                  <a:pt x="3376" y="2055"/>
                </a:lnTo>
                <a:lnTo>
                  <a:pt x="3356" y="2078"/>
                </a:lnTo>
                <a:lnTo>
                  <a:pt x="3349" y="2078"/>
                </a:lnTo>
                <a:lnTo>
                  <a:pt x="3343" y="2086"/>
                </a:lnTo>
                <a:lnTo>
                  <a:pt x="3332" y="2091"/>
                </a:lnTo>
                <a:lnTo>
                  <a:pt x="3332" y="2098"/>
                </a:lnTo>
                <a:lnTo>
                  <a:pt x="3303" y="2122"/>
                </a:lnTo>
                <a:lnTo>
                  <a:pt x="3303" y="2126"/>
                </a:lnTo>
                <a:lnTo>
                  <a:pt x="3296" y="2126"/>
                </a:lnTo>
                <a:lnTo>
                  <a:pt x="3291" y="2138"/>
                </a:lnTo>
                <a:lnTo>
                  <a:pt x="3280" y="2151"/>
                </a:lnTo>
                <a:lnTo>
                  <a:pt x="3269" y="2164"/>
                </a:lnTo>
                <a:lnTo>
                  <a:pt x="3260" y="2175"/>
                </a:lnTo>
                <a:lnTo>
                  <a:pt x="3252" y="2178"/>
                </a:lnTo>
                <a:lnTo>
                  <a:pt x="3252" y="2186"/>
                </a:lnTo>
                <a:lnTo>
                  <a:pt x="3236" y="2198"/>
                </a:lnTo>
                <a:lnTo>
                  <a:pt x="3232" y="2215"/>
                </a:lnTo>
                <a:lnTo>
                  <a:pt x="3223" y="2218"/>
                </a:lnTo>
                <a:lnTo>
                  <a:pt x="3203" y="2255"/>
                </a:lnTo>
                <a:lnTo>
                  <a:pt x="3180" y="2258"/>
                </a:lnTo>
                <a:lnTo>
                  <a:pt x="3180" y="2264"/>
                </a:lnTo>
                <a:lnTo>
                  <a:pt x="3178" y="2269"/>
                </a:lnTo>
                <a:lnTo>
                  <a:pt x="3176" y="2273"/>
                </a:lnTo>
                <a:lnTo>
                  <a:pt x="3174" y="2276"/>
                </a:lnTo>
                <a:lnTo>
                  <a:pt x="3174" y="2280"/>
                </a:lnTo>
                <a:lnTo>
                  <a:pt x="3172" y="2286"/>
                </a:lnTo>
                <a:lnTo>
                  <a:pt x="3143" y="2295"/>
                </a:lnTo>
                <a:lnTo>
                  <a:pt x="3136" y="2329"/>
                </a:lnTo>
                <a:lnTo>
                  <a:pt x="3123" y="2338"/>
                </a:lnTo>
                <a:lnTo>
                  <a:pt x="3123" y="2355"/>
                </a:lnTo>
                <a:lnTo>
                  <a:pt x="3120" y="2355"/>
                </a:lnTo>
                <a:lnTo>
                  <a:pt x="3112" y="2378"/>
                </a:lnTo>
                <a:lnTo>
                  <a:pt x="3109" y="2378"/>
                </a:lnTo>
                <a:lnTo>
                  <a:pt x="3109" y="2386"/>
                </a:lnTo>
                <a:lnTo>
                  <a:pt x="3103" y="2386"/>
                </a:lnTo>
                <a:lnTo>
                  <a:pt x="3100" y="2402"/>
                </a:lnTo>
                <a:lnTo>
                  <a:pt x="3083" y="2411"/>
                </a:lnTo>
                <a:lnTo>
                  <a:pt x="3063" y="2486"/>
                </a:lnTo>
                <a:lnTo>
                  <a:pt x="3081" y="2498"/>
                </a:lnTo>
                <a:lnTo>
                  <a:pt x="3096" y="2515"/>
                </a:lnTo>
                <a:lnTo>
                  <a:pt x="3100" y="2515"/>
                </a:lnTo>
                <a:lnTo>
                  <a:pt x="3100" y="2555"/>
                </a:lnTo>
                <a:lnTo>
                  <a:pt x="3094" y="2564"/>
                </a:lnTo>
                <a:lnTo>
                  <a:pt x="3094" y="2575"/>
                </a:lnTo>
                <a:lnTo>
                  <a:pt x="3096" y="2589"/>
                </a:lnTo>
                <a:lnTo>
                  <a:pt x="3096" y="2606"/>
                </a:lnTo>
                <a:lnTo>
                  <a:pt x="3092" y="2606"/>
                </a:lnTo>
                <a:lnTo>
                  <a:pt x="3092" y="2616"/>
                </a:lnTo>
                <a:lnTo>
                  <a:pt x="3096" y="2635"/>
                </a:lnTo>
                <a:lnTo>
                  <a:pt x="3103" y="2655"/>
                </a:lnTo>
                <a:lnTo>
                  <a:pt x="3111" y="2675"/>
                </a:lnTo>
                <a:lnTo>
                  <a:pt x="3116" y="2691"/>
                </a:lnTo>
                <a:lnTo>
                  <a:pt x="3120" y="2702"/>
                </a:lnTo>
                <a:lnTo>
                  <a:pt x="3127" y="2704"/>
                </a:lnTo>
                <a:lnTo>
                  <a:pt x="3132" y="2706"/>
                </a:lnTo>
                <a:lnTo>
                  <a:pt x="3138" y="2707"/>
                </a:lnTo>
                <a:lnTo>
                  <a:pt x="3141" y="2711"/>
                </a:lnTo>
                <a:lnTo>
                  <a:pt x="3145" y="2716"/>
                </a:lnTo>
                <a:lnTo>
                  <a:pt x="3149" y="2722"/>
                </a:lnTo>
                <a:lnTo>
                  <a:pt x="3154" y="2731"/>
                </a:lnTo>
                <a:lnTo>
                  <a:pt x="3158" y="2746"/>
                </a:lnTo>
                <a:lnTo>
                  <a:pt x="3156" y="2762"/>
                </a:lnTo>
                <a:lnTo>
                  <a:pt x="3152" y="2762"/>
                </a:lnTo>
                <a:lnTo>
                  <a:pt x="3152" y="2782"/>
                </a:lnTo>
                <a:lnTo>
                  <a:pt x="3149" y="2782"/>
                </a:lnTo>
                <a:lnTo>
                  <a:pt x="3149" y="2809"/>
                </a:lnTo>
                <a:lnTo>
                  <a:pt x="3147" y="2811"/>
                </a:lnTo>
                <a:lnTo>
                  <a:pt x="3147" y="2811"/>
                </a:lnTo>
                <a:lnTo>
                  <a:pt x="3145" y="2813"/>
                </a:lnTo>
                <a:lnTo>
                  <a:pt x="3143" y="2815"/>
                </a:lnTo>
                <a:lnTo>
                  <a:pt x="3143" y="2818"/>
                </a:lnTo>
                <a:lnTo>
                  <a:pt x="3149" y="2818"/>
                </a:lnTo>
                <a:lnTo>
                  <a:pt x="3149" y="2831"/>
                </a:lnTo>
                <a:lnTo>
                  <a:pt x="3152" y="2831"/>
                </a:lnTo>
                <a:lnTo>
                  <a:pt x="3152" y="2935"/>
                </a:lnTo>
                <a:lnTo>
                  <a:pt x="3160" y="2938"/>
                </a:lnTo>
                <a:lnTo>
                  <a:pt x="3163" y="2949"/>
                </a:lnTo>
                <a:lnTo>
                  <a:pt x="3165" y="2967"/>
                </a:lnTo>
                <a:lnTo>
                  <a:pt x="3163" y="2982"/>
                </a:lnTo>
                <a:lnTo>
                  <a:pt x="3160" y="2982"/>
                </a:lnTo>
                <a:lnTo>
                  <a:pt x="3160" y="2995"/>
                </a:lnTo>
                <a:lnTo>
                  <a:pt x="3152" y="2998"/>
                </a:lnTo>
                <a:lnTo>
                  <a:pt x="3152" y="3018"/>
                </a:lnTo>
                <a:lnTo>
                  <a:pt x="3140" y="3026"/>
                </a:lnTo>
                <a:lnTo>
                  <a:pt x="3140" y="3035"/>
                </a:lnTo>
                <a:lnTo>
                  <a:pt x="3116" y="3055"/>
                </a:lnTo>
                <a:lnTo>
                  <a:pt x="3116" y="3062"/>
                </a:lnTo>
                <a:lnTo>
                  <a:pt x="3100" y="3075"/>
                </a:lnTo>
                <a:lnTo>
                  <a:pt x="3096" y="3086"/>
                </a:lnTo>
                <a:lnTo>
                  <a:pt x="3080" y="3089"/>
                </a:lnTo>
                <a:lnTo>
                  <a:pt x="3072" y="3102"/>
                </a:lnTo>
                <a:lnTo>
                  <a:pt x="3063" y="3102"/>
                </a:lnTo>
                <a:lnTo>
                  <a:pt x="3063" y="3106"/>
                </a:lnTo>
                <a:lnTo>
                  <a:pt x="3056" y="3106"/>
                </a:lnTo>
                <a:lnTo>
                  <a:pt x="3056" y="3109"/>
                </a:lnTo>
                <a:lnTo>
                  <a:pt x="3036" y="3109"/>
                </a:lnTo>
                <a:lnTo>
                  <a:pt x="3036" y="3115"/>
                </a:lnTo>
                <a:lnTo>
                  <a:pt x="3020" y="3118"/>
                </a:lnTo>
                <a:lnTo>
                  <a:pt x="3020" y="3122"/>
                </a:lnTo>
                <a:lnTo>
                  <a:pt x="2972" y="3138"/>
                </a:lnTo>
                <a:lnTo>
                  <a:pt x="2949" y="3166"/>
                </a:lnTo>
                <a:lnTo>
                  <a:pt x="2943" y="3166"/>
                </a:lnTo>
                <a:lnTo>
                  <a:pt x="2943" y="3178"/>
                </a:lnTo>
                <a:lnTo>
                  <a:pt x="2932" y="3186"/>
                </a:lnTo>
                <a:lnTo>
                  <a:pt x="2932" y="3191"/>
                </a:lnTo>
                <a:lnTo>
                  <a:pt x="2923" y="3191"/>
                </a:lnTo>
                <a:lnTo>
                  <a:pt x="2920" y="3198"/>
                </a:lnTo>
                <a:lnTo>
                  <a:pt x="2916" y="3198"/>
                </a:lnTo>
                <a:lnTo>
                  <a:pt x="2914" y="3202"/>
                </a:lnTo>
                <a:lnTo>
                  <a:pt x="2914" y="3204"/>
                </a:lnTo>
                <a:lnTo>
                  <a:pt x="2914" y="3204"/>
                </a:lnTo>
                <a:lnTo>
                  <a:pt x="2914" y="3206"/>
                </a:lnTo>
                <a:lnTo>
                  <a:pt x="2914" y="3207"/>
                </a:lnTo>
                <a:lnTo>
                  <a:pt x="2914" y="3207"/>
                </a:lnTo>
                <a:lnTo>
                  <a:pt x="2914" y="3209"/>
                </a:lnTo>
                <a:lnTo>
                  <a:pt x="2912" y="3211"/>
                </a:lnTo>
                <a:lnTo>
                  <a:pt x="2909" y="3215"/>
                </a:lnTo>
                <a:lnTo>
                  <a:pt x="2909" y="3218"/>
                </a:lnTo>
                <a:lnTo>
                  <a:pt x="2889" y="3218"/>
                </a:lnTo>
                <a:lnTo>
                  <a:pt x="2852" y="3258"/>
                </a:lnTo>
                <a:lnTo>
                  <a:pt x="2843" y="3258"/>
                </a:lnTo>
                <a:lnTo>
                  <a:pt x="2840" y="3266"/>
                </a:lnTo>
                <a:lnTo>
                  <a:pt x="2832" y="3266"/>
                </a:lnTo>
                <a:lnTo>
                  <a:pt x="2820" y="3289"/>
                </a:lnTo>
                <a:lnTo>
                  <a:pt x="2823" y="3289"/>
                </a:lnTo>
                <a:lnTo>
                  <a:pt x="2829" y="3296"/>
                </a:lnTo>
                <a:lnTo>
                  <a:pt x="2832" y="3302"/>
                </a:lnTo>
                <a:lnTo>
                  <a:pt x="2836" y="3307"/>
                </a:lnTo>
                <a:lnTo>
                  <a:pt x="2840" y="3315"/>
                </a:lnTo>
                <a:lnTo>
                  <a:pt x="2840" y="3346"/>
                </a:lnTo>
                <a:lnTo>
                  <a:pt x="2849" y="3351"/>
                </a:lnTo>
                <a:lnTo>
                  <a:pt x="2851" y="3362"/>
                </a:lnTo>
                <a:lnTo>
                  <a:pt x="2851" y="3373"/>
                </a:lnTo>
                <a:lnTo>
                  <a:pt x="2856" y="3382"/>
                </a:lnTo>
                <a:lnTo>
                  <a:pt x="2858" y="3384"/>
                </a:lnTo>
                <a:lnTo>
                  <a:pt x="2858" y="3384"/>
                </a:lnTo>
                <a:lnTo>
                  <a:pt x="2858" y="3386"/>
                </a:lnTo>
                <a:lnTo>
                  <a:pt x="2860" y="3386"/>
                </a:lnTo>
                <a:lnTo>
                  <a:pt x="2861" y="3386"/>
                </a:lnTo>
                <a:lnTo>
                  <a:pt x="2863" y="3386"/>
                </a:lnTo>
                <a:lnTo>
                  <a:pt x="2860" y="3455"/>
                </a:lnTo>
                <a:lnTo>
                  <a:pt x="2856" y="3455"/>
                </a:lnTo>
                <a:lnTo>
                  <a:pt x="2856" y="3471"/>
                </a:lnTo>
                <a:lnTo>
                  <a:pt x="2852" y="3471"/>
                </a:lnTo>
                <a:lnTo>
                  <a:pt x="2852" y="3473"/>
                </a:lnTo>
                <a:lnTo>
                  <a:pt x="2852" y="3475"/>
                </a:lnTo>
                <a:lnTo>
                  <a:pt x="2854" y="3476"/>
                </a:lnTo>
                <a:lnTo>
                  <a:pt x="2856" y="3478"/>
                </a:lnTo>
                <a:lnTo>
                  <a:pt x="2856" y="3478"/>
                </a:lnTo>
                <a:lnTo>
                  <a:pt x="2858" y="3493"/>
                </a:lnTo>
                <a:lnTo>
                  <a:pt x="2854" y="3504"/>
                </a:lnTo>
                <a:lnTo>
                  <a:pt x="2849" y="3515"/>
                </a:lnTo>
                <a:lnTo>
                  <a:pt x="2843" y="3522"/>
                </a:lnTo>
                <a:lnTo>
                  <a:pt x="2843" y="3531"/>
                </a:lnTo>
                <a:lnTo>
                  <a:pt x="2816" y="3551"/>
                </a:lnTo>
                <a:lnTo>
                  <a:pt x="2800" y="3551"/>
                </a:lnTo>
                <a:lnTo>
                  <a:pt x="2800" y="3555"/>
                </a:lnTo>
                <a:lnTo>
                  <a:pt x="2789" y="3555"/>
                </a:lnTo>
                <a:lnTo>
                  <a:pt x="2783" y="3562"/>
                </a:lnTo>
                <a:lnTo>
                  <a:pt x="2772" y="3562"/>
                </a:lnTo>
                <a:lnTo>
                  <a:pt x="2772" y="3566"/>
                </a:lnTo>
                <a:lnTo>
                  <a:pt x="2756" y="3569"/>
                </a:lnTo>
                <a:lnTo>
                  <a:pt x="2756" y="3575"/>
                </a:lnTo>
                <a:lnTo>
                  <a:pt x="2736" y="3575"/>
                </a:lnTo>
                <a:lnTo>
                  <a:pt x="2732" y="3582"/>
                </a:lnTo>
                <a:lnTo>
                  <a:pt x="2716" y="3586"/>
                </a:lnTo>
                <a:lnTo>
                  <a:pt x="2716" y="3589"/>
                </a:lnTo>
                <a:lnTo>
                  <a:pt x="2709" y="3595"/>
                </a:lnTo>
                <a:lnTo>
                  <a:pt x="2703" y="3606"/>
                </a:lnTo>
                <a:lnTo>
                  <a:pt x="2700" y="3606"/>
                </a:lnTo>
                <a:lnTo>
                  <a:pt x="2703" y="3609"/>
                </a:lnTo>
                <a:lnTo>
                  <a:pt x="2707" y="3613"/>
                </a:lnTo>
                <a:lnTo>
                  <a:pt x="2709" y="3615"/>
                </a:lnTo>
                <a:lnTo>
                  <a:pt x="2709" y="3622"/>
                </a:lnTo>
                <a:lnTo>
                  <a:pt x="2712" y="3622"/>
                </a:lnTo>
                <a:lnTo>
                  <a:pt x="2712" y="3655"/>
                </a:lnTo>
                <a:lnTo>
                  <a:pt x="2709" y="3655"/>
                </a:lnTo>
                <a:lnTo>
                  <a:pt x="2709" y="3682"/>
                </a:lnTo>
                <a:lnTo>
                  <a:pt x="2703" y="3682"/>
                </a:lnTo>
                <a:lnTo>
                  <a:pt x="2703" y="3695"/>
                </a:lnTo>
                <a:lnTo>
                  <a:pt x="2700" y="3695"/>
                </a:lnTo>
                <a:lnTo>
                  <a:pt x="2700" y="3702"/>
                </a:lnTo>
                <a:lnTo>
                  <a:pt x="2696" y="3702"/>
                </a:lnTo>
                <a:lnTo>
                  <a:pt x="2696" y="3718"/>
                </a:lnTo>
                <a:lnTo>
                  <a:pt x="2692" y="3718"/>
                </a:lnTo>
                <a:lnTo>
                  <a:pt x="2692" y="3726"/>
                </a:lnTo>
                <a:lnTo>
                  <a:pt x="2689" y="3726"/>
                </a:lnTo>
                <a:lnTo>
                  <a:pt x="2683" y="3762"/>
                </a:lnTo>
                <a:lnTo>
                  <a:pt x="2669" y="3775"/>
                </a:lnTo>
                <a:lnTo>
                  <a:pt x="2669" y="3778"/>
                </a:lnTo>
                <a:lnTo>
                  <a:pt x="2660" y="3778"/>
                </a:lnTo>
                <a:lnTo>
                  <a:pt x="2652" y="3789"/>
                </a:lnTo>
                <a:lnTo>
                  <a:pt x="2643" y="3789"/>
                </a:lnTo>
                <a:lnTo>
                  <a:pt x="2643" y="3795"/>
                </a:lnTo>
                <a:lnTo>
                  <a:pt x="2640" y="3798"/>
                </a:lnTo>
                <a:lnTo>
                  <a:pt x="2634" y="3804"/>
                </a:lnTo>
                <a:lnTo>
                  <a:pt x="2629" y="3807"/>
                </a:lnTo>
                <a:lnTo>
                  <a:pt x="2623" y="3811"/>
                </a:lnTo>
                <a:lnTo>
                  <a:pt x="2616" y="3815"/>
                </a:lnTo>
                <a:lnTo>
                  <a:pt x="2612" y="3826"/>
                </a:lnTo>
                <a:lnTo>
                  <a:pt x="2609" y="3826"/>
                </a:lnTo>
                <a:lnTo>
                  <a:pt x="2609" y="3835"/>
                </a:lnTo>
                <a:lnTo>
                  <a:pt x="2600" y="3838"/>
                </a:lnTo>
                <a:lnTo>
                  <a:pt x="2596" y="3858"/>
                </a:lnTo>
                <a:lnTo>
                  <a:pt x="2583" y="3866"/>
                </a:lnTo>
                <a:lnTo>
                  <a:pt x="2583" y="3875"/>
                </a:lnTo>
                <a:lnTo>
                  <a:pt x="2576" y="3878"/>
                </a:lnTo>
                <a:lnTo>
                  <a:pt x="2576" y="3886"/>
                </a:lnTo>
                <a:lnTo>
                  <a:pt x="2560" y="3898"/>
                </a:lnTo>
                <a:lnTo>
                  <a:pt x="2560" y="3906"/>
                </a:lnTo>
                <a:lnTo>
                  <a:pt x="2532" y="3929"/>
                </a:lnTo>
                <a:lnTo>
                  <a:pt x="2529" y="3938"/>
                </a:lnTo>
                <a:lnTo>
                  <a:pt x="2512" y="3942"/>
                </a:lnTo>
                <a:lnTo>
                  <a:pt x="2509" y="3955"/>
                </a:lnTo>
                <a:lnTo>
                  <a:pt x="2489" y="3966"/>
                </a:lnTo>
                <a:lnTo>
                  <a:pt x="2489" y="3975"/>
                </a:lnTo>
                <a:lnTo>
                  <a:pt x="2483" y="3975"/>
                </a:lnTo>
                <a:lnTo>
                  <a:pt x="2480" y="3982"/>
                </a:lnTo>
                <a:lnTo>
                  <a:pt x="2472" y="3982"/>
                </a:lnTo>
                <a:lnTo>
                  <a:pt x="2449" y="4009"/>
                </a:lnTo>
                <a:lnTo>
                  <a:pt x="2440" y="4009"/>
                </a:lnTo>
                <a:lnTo>
                  <a:pt x="2432" y="4022"/>
                </a:lnTo>
                <a:lnTo>
                  <a:pt x="2409" y="4031"/>
                </a:lnTo>
                <a:lnTo>
                  <a:pt x="2400" y="4042"/>
                </a:lnTo>
                <a:lnTo>
                  <a:pt x="2383" y="4046"/>
                </a:lnTo>
                <a:lnTo>
                  <a:pt x="2380" y="4055"/>
                </a:lnTo>
                <a:lnTo>
                  <a:pt x="2340" y="4058"/>
                </a:lnTo>
                <a:lnTo>
                  <a:pt x="2340" y="4058"/>
                </a:lnTo>
                <a:lnTo>
                  <a:pt x="2340" y="4056"/>
                </a:lnTo>
                <a:lnTo>
                  <a:pt x="2338" y="4055"/>
                </a:lnTo>
                <a:lnTo>
                  <a:pt x="2336" y="4055"/>
                </a:lnTo>
                <a:lnTo>
                  <a:pt x="2332" y="4055"/>
                </a:lnTo>
                <a:lnTo>
                  <a:pt x="2332" y="4058"/>
                </a:lnTo>
                <a:lnTo>
                  <a:pt x="2323" y="4058"/>
                </a:lnTo>
                <a:lnTo>
                  <a:pt x="2312" y="4075"/>
                </a:lnTo>
                <a:lnTo>
                  <a:pt x="2276" y="4075"/>
                </a:lnTo>
                <a:lnTo>
                  <a:pt x="2272" y="4082"/>
                </a:lnTo>
                <a:lnTo>
                  <a:pt x="2263" y="4082"/>
                </a:lnTo>
                <a:lnTo>
                  <a:pt x="2263" y="4086"/>
                </a:lnTo>
                <a:lnTo>
                  <a:pt x="2216" y="4082"/>
                </a:lnTo>
                <a:lnTo>
                  <a:pt x="2216" y="4078"/>
                </a:lnTo>
                <a:lnTo>
                  <a:pt x="2209" y="4078"/>
                </a:lnTo>
                <a:lnTo>
                  <a:pt x="2209" y="4075"/>
                </a:lnTo>
                <a:lnTo>
                  <a:pt x="2203" y="4073"/>
                </a:lnTo>
                <a:lnTo>
                  <a:pt x="2200" y="4073"/>
                </a:lnTo>
                <a:lnTo>
                  <a:pt x="2198" y="4075"/>
                </a:lnTo>
                <a:lnTo>
                  <a:pt x="2196" y="4076"/>
                </a:lnTo>
                <a:lnTo>
                  <a:pt x="2194" y="4078"/>
                </a:lnTo>
                <a:lnTo>
                  <a:pt x="2194" y="4080"/>
                </a:lnTo>
                <a:lnTo>
                  <a:pt x="2192" y="4082"/>
                </a:lnTo>
                <a:lnTo>
                  <a:pt x="2192" y="4082"/>
                </a:lnTo>
                <a:lnTo>
                  <a:pt x="2140" y="4078"/>
                </a:lnTo>
                <a:lnTo>
                  <a:pt x="2140" y="4082"/>
                </a:lnTo>
                <a:lnTo>
                  <a:pt x="2129" y="4082"/>
                </a:lnTo>
                <a:lnTo>
                  <a:pt x="2116" y="4098"/>
                </a:lnTo>
                <a:lnTo>
                  <a:pt x="2052" y="4098"/>
                </a:lnTo>
                <a:lnTo>
                  <a:pt x="2052" y="4102"/>
                </a:lnTo>
                <a:lnTo>
                  <a:pt x="2036" y="4106"/>
                </a:lnTo>
                <a:lnTo>
                  <a:pt x="2023" y="4122"/>
                </a:lnTo>
                <a:lnTo>
                  <a:pt x="1983" y="4122"/>
                </a:lnTo>
                <a:lnTo>
                  <a:pt x="1981" y="4120"/>
                </a:lnTo>
                <a:lnTo>
                  <a:pt x="1978" y="4118"/>
                </a:lnTo>
                <a:lnTo>
                  <a:pt x="1974" y="4116"/>
                </a:lnTo>
                <a:lnTo>
                  <a:pt x="1972" y="4115"/>
                </a:lnTo>
                <a:lnTo>
                  <a:pt x="1972" y="4106"/>
                </a:lnTo>
                <a:lnTo>
                  <a:pt x="1971" y="4104"/>
                </a:lnTo>
                <a:lnTo>
                  <a:pt x="1967" y="4102"/>
                </a:lnTo>
                <a:lnTo>
                  <a:pt x="1961" y="4098"/>
                </a:lnTo>
                <a:lnTo>
                  <a:pt x="1956" y="4096"/>
                </a:lnTo>
                <a:lnTo>
                  <a:pt x="1951" y="4093"/>
                </a:lnTo>
                <a:lnTo>
                  <a:pt x="1947" y="4091"/>
                </a:lnTo>
                <a:lnTo>
                  <a:pt x="1943" y="4091"/>
                </a:lnTo>
                <a:lnTo>
                  <a:pt x="1941" y="4089"/>
                </a:lnTo>
                <a:lnTo>
                  <a:pt x="1941" y="4091"/>
                </a:lnTo>
                <a:lnTo>
                  <a:pt x="1941" y="4091"/>
                </a:lnTo>
                <a:lnTo>
                  <a:pt x="1941" y="4093"/>
                </a:lnTo>
                <a:lnTo>
                  <a:pt x="1941" y="4093"/>
                </a:lnTo>
                <a:lnTo>
                  <a:pt x="1940" y="4095"/>
                </a:lnTo>
                <a:lnTo>
                  <a:pt x="1920" y="4095"/>
                </a:lnTo>
                <a:lnTo>
                  <a:pt x="1916" y="4055"/>
                </a:lnTo>
                <a:lnTo>
                  <a:pt x="1920" y="4055"/>
                </a:lnTo>
                <a:lnTo>
                  <a:pt x="1920" y="4051"/>
                </a:lnTo>
                <a:lnTo>
                  <a:pt x="1916" y="4051"/>
                </a:lnTo>
                <a:lnTo>
                  <a:pt x="1912" y="4038"/>
                </a:lnTo>
                <a:lnTo>
                  <a:pt x="1909" y="4038"/>
                </a:lnTo>
                <a:lnTo>
                  <a:pt x="1909" y="4031"/>
                </a:lnTo>
                <a:lnTo>
                  <a:pt x="1900" y="4026"/>
                </a:lnTo>
                <a:lnTo>
                  <a:pt x="1900" y="4015"/>
                </a:lnTo>
                <a:lnTo>
                  <a:pt x="1892" y="4009"/>
                </a:lnTo>
                <a:lnTo>
                  <a:pt x="1892" y="3989"/>
                </a:lnTo>
                <a:lnTo>
                  <a:pt x="1896" y="3989"/>
                </a:lnTo>
                <a:lnTo>
                  <a:pt x="1896" y="3986"/>
                </a:lnTo>
                <a:lnTo>
                  <a:pt x="1912" y="3986"/>
                </a:lnTo>
                <a:lnTo>
                  <a:pt x="1916" y="3978"/>
                </a:lnTo>
                <a:lnTo>
                  <a:pt x="1916" y="3967"/>
                </a:lnTo>
                <a:lnTo>
                  <a:pt x="1916" y="3953"/>
                </a:lnTo>
                <a:lnTo>
                  <a:pt x="1916" y="3942"/>
                </a:lnTo>
                <a:lnTo>
                  <a:pt x="1903" y="3935"/>
                </a:lnTo>
                <a:lnTo>
                  <a:pt x="1903" y="3926"/>
                </a:lnTo>
                <a:lnTo>
                  <a:pt x="1892" y="3918"/>
                </a:lnTo>
                <a:lnTo>
                  <a:pt x="1892" y="3911"/>
                </a:lnTo>
                <a:lnTo>
                  <a:pt x="1889" y="3911"/>
                </a:lnTo>
                <a:lnTo>
                  <a:pt x="1880" y="3886"/>
                </a:lnTo>
                <a:lnTo>
                  <a:pt x="1876" y="3886"/>
                </a:lnTo>
                <a:lnTo>
                  <a:pt x="1872" y="3866"/>
                </a:lnTo>
                <a:lnTo>
                  <a:pt x="1863" y="3862"/>
                </a:lnTo>
                <a:lnTo>
                  <a:pt x="1863" y="3855"/>
                </a:lnTo>
                <a:lnTo>
                  <a:pt x="1860" y="3855"/>
                </a:lnTo>
                <a:lnTo>
                  <a:pt x="1860" y="3835"/>
                </a:lnTo>
                <a:lnTo>
                  <a:pt x="1856" y="3835"/>
                </a:lnTo>
                <a:lnTo>
                  <a:pt x="1856" y="3826"/>
                </a:lnTo>
                <a:lnTo>
                  <a:pt x="1852" y="3826"/>
                </a:lnTo>
                <a:lnTo>
                  <a:pt x="1849" y="3802"/>
                </a:lnTo>
                <a:lnTo>
                  <a:pt x="1843" y="3802"/>
                </a:lnTo>
                <a:lnTo>
                  <a:pt x="1836" y="3778"/>
                </a:lnTo>
                <a:lnTo>
                  <a:pt x="1832" y="3778"/>
                </a:lnTo>
                <a:lnTo>
                  <a:pt x="1829" y="3775"/>
                </a:lnTo>
                <a:lnTo>
                  <a:pt x="1827" y="3771"/>
                </a:lnTo>
                <a:lnTo>
                  <a:pt x="1825" y="3767"/>
                </a:lnTo>
                <a:lnTo>
                  <a:pt x="1823" y="3762"/>
                </a:lnTo>
                <a:lnTo>
                  <a:pt x="1812" y="3762"/>
                </a:lnTo>
                <a:lnTo>
                  <a:pt x="1789" y="3735"/>
                </a:lnTo>
                <a:lnTo>
                  <a:pt x="1780" y="3729"/>
                </a:lnTo>
                <a:lnTo>
                  <a:pt x="1780" y="3722"/>
                </a:lnTo>
                <a:lnTo>
                  <a:pt x="1776" y="3722"/>
                </a:lnTo>
                <a:lnTo>
                  <a:pt x="1776" y="3715"/>
                </a:lnTo>
                <a:lnTo>
                  <a:pt x="1772" y="3715"/>
                </a:lnTo>
                <a:lnTo>
                  <a:pt x="1772" y="3706"/>
                </a:lnTo>
                <a:lnTo>
                  <a:pt x="1763" y="3702"/>
                </a:lnTo>
                <a:lnTo>
                  <a:pt x="1763" y="3695"/>
                </a:lnTo>
                <a:lnTo>
                  <a:pt x="1756" y="3691"/>
                </a:lnTo>
                <a:lnTo>
                  <a:pt x="1752" y="3642"/>
                </a:lnTo>
                <a:lnTo>
                  <a:pt x="1743" y="3638"/>
                </a:lnTo>
                <a:lnTo>
                  <a:pt x="1743" y="3618"/>
                </a:lnTo>
                <a:lnTo>
                  <a:pt x="1740" y="3618"/>
                </a:lnTo>
                <a:lnTo>
                  <a:pt x="1740" y="3606"/>
                </a:lnTo>
                <a:lnTo>
                  <a:pt x="1736" y="3606"/>
                </a:lnTo>
                <a:lnTo>
                  <a:pt x="1736" y="3555"/>
                </a:lnTo>
                <a:lnTo>
                  <a:pt x="1732" y="3555"/>
                </a:lnTo>
                <a:lnTo>
                  <a:pt x="1729" y="3538"/>
                </a:lnTo>
                <a:lnTo>
                  <a:pt x="1723" y="3538"/>
                </a:lnTo>
                <a:lnTo>
                  <a:pt x="1723" y="3522"/>
                </a:lnTo>
                <a:lnTo>
                  <a:pt x="1720" y="3522"/>
                </a:lnTo>
                <a:lnTo>
                  <a:pt x="1720" y="3509"/>
                </a:lnTo>
                <a:lnTo>
                  <a:pt x="1716" y="3509"/>
                </a:lnTo>
                <a:lnTo>
                  <a:pt x="1716" y="3491"/>
                </a:lnTo>
                <a:lnTo>
                  <a:pt x="1720" y="3491"/>
                </a:lnTo>
                <a:lnTo>
                  <a:pt x="1716" y="3442"/>
                </a:lnTo>
                <a:lnTo>
                  <a:pt x="1716" y="3436"/>
                </a:lnTo>
                <a:lnTo>
                  <a:pt x="1718" y="3431"/>
                </a:lnTo>
                <a:lnTo>
                  <a:pt x="1718" y="3426"/>
                </a:lnTo>
                <a:lnTo>
                  <a:pt x="1720" y="3420"/>
                </a:lnTo>
                <a:lnTo>
                  <a:pt x="1720" y="3416"/>
                </a:lnTo>
                <a:lnTo>
                  <a:pt x="1720" y="3415"/>
                </a:lnTo>
                <a:lnTo>
                  <a:pt x="1716" y="3415"/>
                </a:lnTo>
                <a:lnTo>
                  <a:pt x="1709" y="3391"/>
                </a:lnTo>
                <a:lnTo>
                  <a:pt x="1692" y="3378"/>
                </a:lnTo>
                <a:lnTo>
                  <a:pt x="1692" y="3366"/>
                </a:lnTo>
                <a:lnTo>
                  <a:pt x="1689" y="3366"/>
                </a:lnTo>
                <a:lnTo>
                  <a:pt x="1689" y="3358"/>
                </a:lnTo>
                <a:lnTo>
                  <a:pt x="1683" y="3358"/>
                </a:lnTo>
                <a:lnTo>
                  <a:pt x="1683" y="3351"/>
                </a:lnTo>
                <a:lnTo>
                  <a:pt x="1669" y="3338"/>
                </a:lnTo>
                <a:lnTo>
                  <a:pt x="1669" y="3331"/>
                </a:lnTo>
                <a:lnTo>
                  <a:pt x="1660" y="3326"/>
                </a:lnTo>
                <a:lnTo>
                  <a:pt x="1660" y="3318"/>
                </a:lnTo>
                <a:lnTo>
                  <a:pt x="1656" y="3318"/>
                </a:lnTo>
                <a:lnTo>
                  <a:pt x="1656" y="3298"/>
                </a:lnTo>
                <a:lnTo>
                  <a:pt x="1652" y="3298"/>
                </a:lnTo>
                <a:lnTo>
                  <a:pt x="1652" y="3289"/>
                </a:lnTo>
                <a:lnTo>
                  <a:pt x="1643" y="3286"/>
                </a:lnTo>
                <a:lnTo>
                  <a:pt x="1643" y="3278"/>
                </a:lnTo>
                <a:lnTo>
                  <a:pt x="1640" y="3278"/>
                </a:lnTo>
                <a:lnTo>
                  <a:pt x="1640" y="3262"/>
                </a:lnTo>
                <a:lnTo>
                  <a:pt x="1629" y="3255"/>
                </a:lnTo>
                <a:lnTo>
                  <a:pt x="1629" y="3242"/>
                </a:lnTo>
                <a:lnTo>
                  <a:pt x="1620" y="3238"/>
                </a:lnTo>
                <a:lnTo>
                  <a:pt x="1612" y="3215"/>
                </a:lnTo>
                <a:lnTo>
                  <a:pt x="1603" y="3211"/>
                </a:lnTo>
                <a:lnTo>
                  <a:pt x="1603" y="3202"/>
                </a:lnTo>
                <a:lnTo>
                  <a:pt x="1589" y="3191"/>
                </a:lnTo>
                <a:lnTo>
                  <a:pt x="1583" y="3175"/>
                </a:lnTo>
                <a:lnTo>
                  <a:pt x="1576" y="3169"/>
                </a:lnTo>
                <a:lnTo>
                  <a:pt x="1576" y="3162"/>
                </a:lnTo>
                <a:lnTo>
                  <a:pt x="1572" y="3162"/>
                </a:lnTo>
                <a:lnTo>
                  <a:pt x="1571" y="3149"/>
                </a:lnTo>
                <a:lnTo>
                  <a:pt x="1571" y="3131"/>
                </a:lnTo>
                <a:lnTo>
                  <a:pt x="1572" y="3111"/>
                </a:lnTo>
                <a:lnTo>
                  <a:pt x="1574" y="3093"/>
                </a:lnTo>
                <a:lnTo>
                  <a:pt x="1576" y="3082"/>
                </a:lnTo>
                <a:lnTo>
                  <a:pt x="1572" y="3022"/>
                </a:lnTo>
                <a:lnTo>
                  <a:pt x="1576" y="3022"/>
                </a:lnTo>
                <a:lnTo>
                  <a:pt x="1576" y="3015"/>
                </a:lnTo>
                <a:lnTo>
                  <a:pt x="1589" y="3006"/>
                </a:lnTo>
                <a:lnTo>
                  <a:pt x="1589" y="2986"/>
                </a:lnTo>
                <a:lnTo>
                  <a:pt x="1592" y="2986"/>
                </a:lnTo>
                <a:lnTo>
                  <a:pt x="1592" y="2975"/>
                </a:lnTo>
                <a:lnTo>
                  <a:pt x="1596" y="2975"/>
                </a:lnTo>
                <a:lnTo>
                  <a:pt x="1596" y="2966"/>
                </a:lnTo>
                <a:lnTo>
                  <a:pt x="1600" y="2966"/>
                </a:lnTo>
                <a:lnTo>
                  <a:pt x="1600" y="2942"/>
                </a:lnTo>
                <a:lnTo>
                  <a:pt x="1603" y="2942"/>
                </a:lnTo>
                <a:lnTo>
                  <a:pt x="1603" y="2918"/>
                </a:lnTo>
                <a:lnTo>
                  <a:pt x="1609" y="2918"/>
                </a:lnTo>
                <a:lnTo>
                  <a:pt x="1609" y="2911"/>
                </a:lnTo>
                <a:lnTo>
                  <a:pt x="1612" y="2911"/>
                </a:lnTo>
                <a:lnTo>
                  <a:pt x="1612" y="2886"/>
                </a:lnTo>
                <a:lnTo>
                  <a:pt x="1618" y="2876"/>
                </a:lnTo>
                <a:lnTo>
                  <a:pt x="1623" y="2871"/>
                </a:lnTo>
                <a:lnTo>
                  <a:pt x="1631" y="2866"/>
                </a:lnTo>
                <a:lnTo>
                  <a:pt x="1636" y="2856"/>
                </a:lnTo>
                <a:lnTo>
                  <a:pt x="1640" y="2842"/>
                </a:lnTo>
                <a:lnTo>
                  <a:pt x="1652" y="2842"/>
                </a:lnTo>
                <a:lnTo>
                  <a:pt x="1660" y="2831"/>
                </a:lnTo>
                <a:lnTo>
                  <a:pt x="1667" y="2824"/>
                </a:lnTo>
                <a:lnTo>
                  <a:pt x="1672" y="2818"/>
                </a:lnTo>
                <a:lnTo>
                  <a:pt x="1676" y="2809"/>
                </a:lnTo>
                <a:lnTo>
                  <a:pt x="1680" y="2796"/>
                </a:lnTo>
                <a:lnTo>
                  <a:pt x="1680" y="2778"/>
                </a:lnTo>
                <a:lnTo>
                  <a:pt x="1681" y="2773"/>
                </a:lnTo>
                <a:lnTo>
                  <a:pt x="1683" y="2762"/>
                </a:lnTo>
                <a:lnTo>
                  <a:pt x="1681" y="2751"/>
                </a:lnTo>
                <a:lnTo>
                  <a:pt x="1680" y="2742"/>
                </a:lnTo>
                <a:lnTo>
                  <a:pt x="1669" y="2735"/>
                </a:lnTo>
                <a:lnTo>
                  <a:pt x="1669" y="2722"/>
                </a:lnTo>
                <a:lnTo>
                  <a:pt x="1663" y="2722"/>
                </a:lnTo>
                <a:lnTo>
                  <a:pt x="1660" y="2706"/>
                </a:lnTo>
                <a:lnTo>
                  <a:pt x="1656" y="2706"/>
                </a:lnTo>
                <a:lnTo>
                  <a:pt x="1656" y="2695"/>
                </a:lnTo>
                <a:lnTo>
                  <a:pt x="1652" y="2695"/>
                </a:lnTo>
                <a:lnTo>
                  <a:pt x="1652" y="2678"/>
                </a:lnTo>
                <a:lnTo>
                  <a:pt x="1643" y="2675"/>
                </a:lnTo>
                <a:lnTo>
                  <a:pt x="1640" y="2635"/>
                </a:lnTo>
                <a:lnTo>
                  <a:pt x="1651" y="2627"/>
                </a:lnTo>
                <a:lnTo>
                  <a:pt x="1654" y="2618"/>
                </a:lnTo>
                <a:lnTo>
                  <a:pt x="1656" y="2602"/>
                </a:lnTo>
                <a:lnTo>
                  <a:pt x="1649" y="2593"/>
                </a:lnTo>
                <a:lnTo>
                  <a:pt x="1645" y="2586"/>
                </a:lnTo>
                <a:lnTo>
                  <a:pt x="1643" y="2576"/>
                </a:lnTo>
                <a:lnTo>
                  <a:pt x="1640" y="2566"/>
                </a:lnTo>
                <a:lnTo>
                  <a:pt x="1636" y="2566"/>
                </a:lnTo>
                <a:lnTo>
                  <a:pt x="1632" y="2551"/>
                </a:lnTo>
                <a:lnTo>
                  <a:pt x="1629" y="2551"/>
                </a:lnTo>
                <a:lnTo>
                  <a:pt x="1629" y="2529"/>
                </a:lnTo>
                <a:lnTo>
                  <a:pt x="1616" y="2522"/>
                </a:lnTo>
                <a:lnTo>
                  <a:pt x="1612" y="2502"/>
                </a:lnTo>
                <a:lnTo>
                  <a:pt x="1603" y="2498"/>
                </a:lnTo>
                <a:lnTo>
                  <a:pt x="1603" y="2491"/>
                </a:lnTo>
                <a:lnTo>
                  <a:pt x="1600" y="2491"/>
                </a:lnTo>
                <a:lnTo>
                  <a:pt x="1600" y="2462"/>
                </a:lnTo>
                <a:lnTo>
                  <a:pt x="1589" y="2426"/>
                </a:lnTo>
                <a:lnTo>
                  <a:pt x="1580" y="2426"/>
                </a:lnTo>
                <a:lnTo>
                  <a:pt x="1576" y="2411"/>
                </a:lnTo>
                <a:lnTo>
                  <a:pt x="1572" y="2411"/>
                </a:lnTo>
                <a:lnTo>
                  <a:pt x="1572" y="2398"/>
                </a:lnTo>
                <a:lnTo>
                  <a:pt x="1563" y="2395"/>
                </a:lnTo>
                <a:lnTo>
                  <a:pt x="1556" y="2384"/>
                </a:lnTo>
                <a:lnTo>
                  <a:pt x="1549" y="2373"/>
                </a:lnTo>
                <a:lnTo>
                  <a:pt x="1543" y="2358"/>
                </a:lnTo>
                <a:lnTo>
                  <a:pt x="1532" y="2358"/>
                </a:lnTo>
                <a:lnTo>
                  <a:pt x="1532" y="2351"/>
                </a:lnTo>
                <a:lnTo>
                  <a:pt x="1518" y="2338"/>
                </a:lnTo>
                <a:lnTo>
                  <a:pt x="1507" y="2324"/>
                </a:lnTo>
                <a:lnTo>
                  <a:pt x="1496" y="2309"/>
                </a:lnTo>
                <a:lnTo>
                  <a:pt x="1476" y="2295"/>
                </a:lnTo>
                <a:lnTo>
                  <a:pt x="1476" y="2282"/>
                </a:lnTo>
                <a:lnTo>
                  <a:pt x="1465" y="2278"/>
                </a:lnTo>
                <a:lnTo>
                  <a:pt x="1458" y="2273"/>
                </a:lnTo>
                <a:lnTo>
                  <a:pt x="1452" y="2264"/>
                </a:lnTo>
                <a:lnTo>
                  <a:pt x="1452" y="2249"/>
                </a:lnTo>
                <a:lnTo>
                  <a:pt x="1440" y="2244"/>
                </a:lnTo>
                <a:lnTo>
                  <a:pt x="1436" y="2235"/>
                </a:lnTo>
                <a:lnTo>
                  <a:pt x="1436" y="2218"/>
                </a:lnTo>
                <a:lnTo>
                  <a:pt x="1429" y="2218"/>
                </a:lnTo>
                <a:lnTo>
                  <a:pt x="1423" y="2206"/>
                </a:lnTo>
                <a:lnTo>
                  <a:pt x="1420" y="2196"/>
                </a:lnTo>
                <a:lnTo>
                  <a:pt x="1414" y="2187"/>
                </a:lnTo>
                <a:lnTo>
                  <a:pt x="1411" y="2175"/>
                </a:lnTo>
                <a:lnTo>
                  <a:pt x="1409" y="2158"/>
                </a:lnTo>
                <a:lnTo>
                  <a:pt x="1432" y="2158"/>
                </a:lnTo>
                <a:lnTo>
                  <a:pt x="1432" y="2151"/>
                </a:lnTo>
                <a:lnTo>
                  <a:pt x="1440" y="2146"/>
                </a:lnTo>
                <a:lnTo>
                  <a:pt x="1440" y="2086"/>
                </a:lnTo>
                <a:lnTo>
                  <a:pt x="1449" y="2086"/>
                </a:lnTo>
                <a:lnTo>
                  <a:pt x="1443" y="2075"/>
                </a:lnTo>
                <a:lnTo>
                  <a:pt x="1440" y="2075"/>
                </a:lnTo>
                <a:lnTo>
                  <a:pt x="1438" y="2060"/>
                </a:lnTo>
                <a:lnTo>
                  <a:pt x="1441" y="2047"/>
                </a:lnTo>
                <a:lnTo>
                  <a:pt x="1447" y="2035"/>
                </a:lnTo>
                <a:lnTo>
                  <a:pt x="1452" y="2026"/>
                </a:lnTo>
                <a:lnTo>
                  <a:pt x="1460" y="2022"/>
                </a:lnTo>
                <a:lnTo>
                  <a:pt x="1460" y="1998"/>
                </a:lnTo>
                <a:lnTo>
                  <a:pt x="1469" y="1998"/>
                </a:lnTo>
                <a:lnTo>
                  <a:pt x="1467" y="1993"/>
                </a:lnTo>
                <a:lnTo>
                  <a:pt x="1463" y="1986"/>
                </a:lnTo>
                <a:lnTo>
                  <a:pt x="1463" y="1978"/>
                </a:lnTo>
                <a:lnTo>
                  <a:pt x="1463" y="1969"/>
                </a:lnTo>
                <a:lnTo>
                  <a:pt x="1469" y="1969"/>
                </a:lnTo>
                <a:lnTo>
                  <a:pt x="1469" y="1955"/>
                </a:lnTo>
                <a:lnTo>
                  <a:pt x="1460" y="1951"/>
                </a:lnTo>
                <a:lnTo>
                  <a:pt x="1460" y="1942"/>
                </a:lnTo>
                <a:lnTo>
                  <a:pt x="1456" y="1942"/>
                </a:lnTo>
                <a:lnTo>
                  <a:pt x="1452" y="1922"/>
                </a:lnTo>
                <a:lnTo>
                  <a:pt x="1432" y="1918"/>
                </a:lnTo>
                <a:lnTo>
                  <a:pt x="1429" y="1915"/>
                </a:lnTo>
                <a:lnTo>
                  <a:pt x="1427" y="1911"/>
                </a:lnTo>
                <a:lnTo>
                  <a:pt x="1423" y="1907"/>
                </a:lnTo>
                <a:lnTo>
                  <a:pt x="1421" y="1904"/>
                </a:lnTo>
                <a:lnTo>
                  <a:pt x="1420" y="1898"/>
                </a:lnTo>
                <a:lnTo>
                  <a:pt x="1416" y="1898"/>
                </a:lnTo>
                <a:lnTo>
                  <a:pt x="1416" y="1886"/>
                </a:lnTo>
                <a:lnTo>
                  <a:pt x="1396" y="1886"/>
                </a:lnTo>
                <a:lnTo>
                  <a:pt x="1396" y="1882"/>
                </a:lnTo>
                <a:lnTo>
                  <a:pt x="1372" y="1882"/>
                </a:lnTo>
                <a:lnTo>
                  <a:pt x="1372" y="1886"/>
                </a:lnTo>
                <a:lnTo>
                  <a:pt x="1343" y="1886"/>
                </a:lnTo>
                <a:lnTo>
                  <a:pt x="1343" y="1882"/>
                </a:lnTo>
                <a:lnTo>
                  <a:pt x="1340" y="1882"/>
                </a:lnTo>
                <a:lnTo>
                  <a:pt x="1332" y="1895"/>
                </a:lnTo>
                <a:lnTo>
                  <a:pt x="1256" y="1898"/>
                </a:lnTo>
                <a:lnTo>
                  <a:pt x="1252" y="1893"/>
                </a:lnTo>
                <a:lnTo>
                  <a:pt x="1249" y="1891"/>
                </a:lnTo>
                <a:lnTo>
                  <a:pt x="1245" y="1889"/>
                </a:lnTo>
                <a:lnTo>
                  <a:pt x="1243" y="1889"/>
                </a:lnTo>
                <a:lnTo>
                  <a:pt x="1240" y="1886"/>
                </a:lnTo>
                <a:lnTo>
                  <a:pt x="1240" y="1878"/>
                </a:lnTo>
                <a:lnTo>
                  <a:pt x="1232" y="1875"/>
                </a:lnTo>
                <a:lnTo>
                  <a:pt x="1223" y="1835"/>
                </a:lnTo>
                <a:lnTo>
                  <a:pt x="1216" y="1829"/>
                </a:lnTo>
                <a:lnTo>
                  <a:pt x="1216" y="1822"/>
                </a:lnTo>
                <a:lnTo>
                  <a:pt x="1209" y="1818"/>
                </a:lnTo>
                <a:lnTo>
                  <a:pt x="1209" y="1811"/>
                </a:lnTo>
                <a:lnTo>
                  <a:pt x="1203" y="1811"/>
                </a:lnTo>
                <a:lnTo>
                  <a:pt x="1203" y="1802"/>
                </a:lnTo>
                <a:lnTo>
                  <a:pt x="1176" y="1778"/>
                </a:lnTo>
                <a:lnTo>
                  <a:pt x="1100" y="1775"/>
                </a:lnTo>
                <a:lnTo>
                  <a:pt x="1100" y="1778"/>
                </a:lnTo>
                <a:lnTo>
                  <a:pt x="1016" y="1791"/>
                </a:lnTo>
                <a:lnTo>
                  <a:pt x="1016" y="1802"/>
                </a:lnTo>
                <a:lnTo>
                  <a:pt x="1012" y="1804"/>
                </a:lnTo>
                <a:lnTo>
                  <a:pt x="1009" y="1807"/>
                </a:lnTo>
                <a:lnTo>
                  <a:pt x="1007" y="1807"/>
                </a:lnTo>
                <a:lnTo>
                  <a:pt x="1003" y="1809"/>
                </a:lnTo>
                <a:lnTo>
                  <a:pt x="1000" y="1809"/>
                </a:lnTo>
                <a:lnTo>
                  <a:pt x="996" y="1809"/>
                </a:lnTo>
                <a:lnTo>
                  <a:pt x="989" y="1811"/>
                </a:lnTo>
                <a:lnTo>
                  <a:pt x="989" y="1815"/>
                </a:lnTo>
                <a:lnTo>
                  <a:pt x="943" y="1818"/>
                </a:lnTo>
                <a:lnTo>
                  <a:pt x="940" y="1826"/>
                </a:lnTo>
                <a:lnTo>
                  <a:pt x="923" y="1829"/>
                </a:lnTo>
                <a:lnTo>
                  <a:pt x="920" y="1838"/>
                </a:lnTo>
                <a:lnTo>
                  <a:pt x="903" y="1842"/>
                </a:lnTo>
                <a:lnTo>
                  <a:pt x="903" y="1846"/>
                </a:lnTo>
                <a:lnTo>
                  <a:pt x="869" y="1851"/>
                </a:lnTo>
                <a:lnTo>
                  <a:pt x="869" y="1855"/>
                </a:lnTo>
                <a:lnTo>
                  <a:pt x="860" y="1855"/>
                </a:lnTo>
                <a:lnTo>
                  <a:pt x="856" y="1862"/>
                </a:lnTo>
                <a:lnTo>
                  <a:pt x="841" y="1869"/>
                </a:lnTo>
                <a:lnTo>
                  <a:pt x="820" y="1871"/>
                </a:lnTo>
                <a:lnTo>
                  <a:pt x="809" y="1858"/>
                </a:lnTo>
                <a:lnTo>
                  <a:pt x="796" y="1856"/>
                </a:lnTo>
                <a:lnTo>
                  <a:pt x="781" y="1856"/>
                </a:lnTo>
                <a:lnTo>
                  <a:pt x="763" y="1855"/>
                </a:lnTo>
                <a:lnTo>
                  <a:pt x="763" y="1851"/>
                </a:lnTo>
                <a:lnTo>
                  <a:pt x="740" y="1851"/>
                </a:lnTo>
                <a:lnTo>
                  <a:pt x="736" y="1842"/>
                </a:lnTo>
                <a:lnTo>
                  <a:pt x="729" y="1840"/>
                </a:lnTo>
                <a:lnTo>
                  <a:pt x="714" y="1840"/>
                </a:lnTo>
                <a:lnTo>
                  <a:pt x="701" y="1840"/>
                </a:lnTo>
                <a:lnTo>
                  <a:pt x="692" y="1842"/>
                </a:lnTo>
                <a:lnTo>
                  <a:pt x="689" y="1851"/>
                </a:lnTo>
                <a:lnTo>
                  <a:pt x="663" y="1851"/>
                </a:lnTo>
                <a:lnTo>
                  <a:pt x="663" y="1846"/>
                </a:lnTo>
                <a:lnTo>
                  <a:pt x="652" y="1851"/>
                </a:lnTo>
                <a:lnTo>
                  <a:pt x="652" y="1855"/>
                </a:lnTo>
                <a:lnTo>
                  <a:pt x="629" y="1855"/>
                </a:lnTo>
                <a:lnTo>
                  <a:pt x="629" y="1858"/>
                </a:lnTo>
                <a:lnTo>
                  <a:pt x="620" y="1858"/>
                </a:lnTo>
                <a:lnTo>
                  <a:pt x="616" y="1866"/>
                </a:lnTo>
                <a:lnTo>
                  <a:pt x="609" y="1866"/>
                </a:lnTo>
                <a:lnTo>
                  <a:pt x="609" y="1871"/>
                </a:lnTo>
                <a:lnTo>
                  <a:pt x="576" y="1875"/>
                </a:lnTo>
                <a:lnTo>
                  <a:pt x="576" y="1878"/>
                </a:lnTo>
                <a:lnTo>
                  <a:pt x="563" y="1878"/>
                </a:lnTo>
                <a:lnTo>
                  <a:pt x="560" y="1886"/>
                </a:lnTo>
                <a:lnTo>
                  <a:pt x="549" y="1886"/>
                </a:lnTo>
                <a:lnTo>
                  <a:pt x="549" y="1889"/>
                </a:lnTo>
                <a:lnTo>
                  <a:pt x="509" y="1895"/>
                </a:lnTo>
                <a:lnTo>
                  <a:pt x="509" y="1889"/>
                </a:lnTo>
                <a:lnTo>
                  <a:pt x="500" y="1889"/>
                </a:lnTo>
                <a:lnTo>
                  <a:pt x="496" y="1882"/>
                </a:lnTo>
                <a:lnTo>
                  <a:pt x="483" y="1882"/>
                </a:lnTo>
                <a:lnTo>
                  <a:pt x="480" y="1875"/>
                </a:lnTo>
                <a:lnTo>
                  <a:pt x="472" y="1875"/>
                </a:lnTo>
                <a:lnTo>
                  <a:pt x="469" y="1866"/>
                </a:lnTo>
                <a:lnTo>
                  <a:pt x="460" y="1866"/>
                </a:lnTo>
                <a:lnTo>
                  <a:pt x="456" y="1858"/>
                </a:lnTo>
                <a:lnTo>
                  <a:pt x="449" y="1858"/>
                </a:lnTo>
                <a:lnTo>
                  <a:pt x="443" y="1851"/>
                </a:lnTo>
                <a:lnTo>
                  <a:pt x="429" y="1846"/>
                </a:lnTo>
                <a:lnTo>
                  <a:pt x="420" y="1835"/>
                </a:lnTo>
                <a:lnTo>
                  <a:pt x="412" y="1835"/>
                </a:lnTo>
                <a:lnTo>
                  <a:pt x="372" y="1791"/>
                </a:lnTo>
                <a:lnTo>
                  <a:pt x="363" y="1791"/>
                </a:lnTo>
                <a:lnTo>
                  <a:pt x="360" y="1782"/>
                </a:lnTo>
                <a:lnTo>
                  <a:pt x="349" y="1778"/>
                </a:lnTo>
                <a:lnTo>
                  <a:pt x="349" y="1775"/>
                </a:lnTo>
                <a:lnTo>
                  <a:pt x="332" y="1769"/>
                </a:lnTo>
                <a:lnTo>
                  <a:pt x="329" y="1762"/>
                </a:lnTo>
                <a:lnTo>
                  <a:pt x="316" y="1762"/>
                </a:lnTo>
                <a:lnTo>
                  <a:pt x="309" y="1742"/>
                </a:lnTo>
                <a:lnTo>
                  <a:pt x="300" y="1742"/>
                </a:lnTo>
                <a:lnTo>
                  <a:pt x="300" y="1738"/>
                </a:lnTo>
                <a:lnTo>
                  <a:pt x="292" y="1738"/>
                </a:lnTo>
                <a:lnTo>
                  <a:pt x="289" y="1731"/>
                </a:lnTo>
                <a:lnTo>
                  <a:pt x="276" y="1731"/>
                </a:lnTo>
                <a:lnTo>
                  <a:pt x="269" y="1718"/>
                </a:lnTo>
                <a:lnTo>
                  <a:pt x="265" y="1716"/>
                </a:lnTo>
                <a:lnTo>
                  <a:pt x="261" y="1716"/>
                </a:lnTo>
                <a:lnTo>
                  <a:pt x="260" y="1716"/>
                </a:lnTo>
                <a:lnTo>
                  <a:pt x="258" y="1716"/>
                </a:lnTo>
                <a:lnTo>
                  <a:pt x="258" y="1716"/>
                </a:lnTo>
                <a:lnTo>
                  <a:pt x="256" y="1716"/>
                </a:lnTo>
                <a:lnTo>
                  <a:pt x="254" y="1715"/>
                </a:lnTo>
                <a:lnTo>
                  <a:pt x="254" y="1711"/>
                </a:lnTo>
                <a:lnTo>
                  <a:pt x="252" y="1706"/>
                </a:lnTo>
                <a:lnTo>
                  <a:pt x="240" y="1706"/>
                </a:lnTo>
                <a:lnTo>
                  <a:pt x="236" y="1689"/>
                </a:lnTo>
                <a:lnTo>
                  <a:pt x="232" y="1689"/>
                </a:lnTo>
                <a:lnTo>
                  <a:pt x="232" y="1678"/>
                </a:lnTo>
                <a:lnTo>
                  <a:pt x="216" y="1671"/>
                </a:lnTo>
                <a:lnTo>
                  <a:pt x="212" y="1622"/>
                </a:lnTo>
                <a:lnTo>
                  <a:pt x="216" y="1622"/>
                </a:lnTo>
                <a:lnTo>
                  <a:pt x="216" y="1618"/>
                </a:lnTo>
                <a:lnTo>
                  <a:pt x="209" y="1615"/>
                </a:lnTo>
                <a:lnTo>
                  <a:pt x="203" y="1602"/>
                </a:lnTo>
                <a:lnTo>
                  <a:pt x="192" y="1595"/>
                </a:lnTo>
                <a:lnTo>
                  <a:pt x="192" y="1582"/>
                </a:lnTo>
                <a:lnTo>
                  <a:pt x="189" y="1582"/>
                </a:lnTo>
                <a:lnTo>
                  <a:pt x="189" y="1578"/>
                </a:lnTo>
                <a:lnTo>
                  <a:pt x="185" y="1576"/>
                </a:lnTo>
                <a:lnTo>
                  <a:pt x="180" y="1575"/>
                </a:lnTo>
                <a:lnTo>
                  <a:pt x="176" y="1575"/>
                </a:lnTo>
                <a:lnTo>
                  <a:pt x="171" y="1573"/>
                </a:lnTo>
                <a:lnTo>
                  <a:pt x="169" y="1569"/>
                </a:lnTo>
                <a:lnTo>
                  <a:pt x="169" y="1562"/>
                </a:lnTo>
                <a:lnTo>
                  <a:pt x="149" y="1558"/>
                </a:lnTo>
                <a:lnTo>
                  <a:pt x="143" y="1547"/>
                </a:lnTo>
                <a:lnTo>
                  <a:pt x="140" y="1540"/>
                </a:lnTo>
                <a:lnTo>
                  <a:pt x="134" y="1531"/>
                </a:lnTo>
                <a:lnTo>
                  <a:pt x="132" y="1518"/>
                </a:lnTo>
                <a:lnTo>
                  <a:pt x="118" y="1511"/>
                </a:lnTo>
                <a:lnTo>
                  <a:pt x="111" y="1498"/>
                </a:lnTo>
                <a:lnTo>
                  <a:pt x="109" y="1478"/>
                </a:lnTo>
                <a:lnTo>
                  <a:pt x="107" y="1476"/>
                </a:lnTo>
                <a:lnTo>
                  <a:pt x="105" y="1476"/>
                </a:lnTo>
                <a:lnTo>
                  <a:pt x="105" y="1475"/>
                </a:lnTo>
                <a:lnTo>
                  <a:pt x="105" y="1475"/>
                </a:lnTo>
                <a:lnTo>
                  <a:pt x="105" y="1473"/>
                </a:lnTo>
                <a:lnTo>
                  <a:pt x="103" y="1469"/>
                </a:lnTo>
                <a:lnTo>
                  <a:pt x="92" y="1469"/>
                </a:lnTo>
                <a:lnTo>
                  <a:pt x="92" y="1478"/>
                </a:lnTo>
                <a:lnTo>
                  <a:pt x="72" y="1478"/>
                </a:lnTo>
                <a:lnTo>
                  <a:pt x="69" y="1462"/>
                </a:lnTo>
                <a:lnTo>
                  <a:pt x="56" y="1458"/>
                </a:lnTo>
                <a:lnTo>
                  <a:pt x="54" y="1453"/>
                </a:lnTo>
                <a:lnTo>
                  <a:pt x="52" y="1449"/>
                </a:lnTo>
                <a:lnTo>
                  <a:pt x="51" y="1446"/>
                </a:lnTo>
                <a:lnTo>
                  <a:pt x="49" y="1444"/>
                </a:lnTo>
                <a:lnTo>
                  <a:pt x="45" y="1440"/>
                </a:lnTo>
                <a:lnTo>
                  <a:pt x="43" y="1435"/>
                </a:lnTo>
                <a:lnTo>
                  <a:pt x="29" y="1435"/>
                </a:lnTo>
                <a:lnTo>
                  <a:pt x="25" y="1416"/>
                </a:lnTo>
                <a:lnTo>
                  <a:pt x="23" y="1395"/>
                </a:lnTo>
                <a:lnTo>
                  <a:pt x="27" y="1386"/>
                </a:lnTo>
                <a:lnTo>
                  <a:pt x="27" y="1376"/>
                </a:lnTo>
                <a:lnTo>
                  <a:pt x="27" y="1366"/>
                </a:lnTo>
                <a:lnTo>
                  <a:pt x="29" y="1355"/>
                </a:lnTo>
                <a:lnTo>
                  <a:pt x="32" y="1355"/>
                </a:lnTo>
                <a:lnTo>
                  <a:pt x="34" y="1351"/>
                </a:lnTo>
                <a:lnTo>
                  <a:pt x="34" y="1347"/>
                </a:lnTo>
                <a:lnTo>
                  <a:pt x="36" y="1344"/>
                </a:lnTo>
                <a:lnTo>
                  <a:pt x="36" y="1338"/>
                </a:lnTo>
                <a:lnTo>
                  <a:pt x="23" y="1335"/>
                </a:lnTo>
                <a:lnTo>
                  <a:pt x="20" y="1322"/>
                </a:lnTo>
                <a:lnTo>
                  <a:pt x="14" y="1311"/>
                </a:lnTo>
                <a:lnTo>
                  <a:pt x="7" y="1302"/>
                </a:lnTo>
                <a:lnTo>
                  <a:pt x="3" y="1291"/>
                </a:lnTo>
                <a:lnTo>
                  <a:pt x="0" y="1275"/>
                </a:lnTo>
                <a:lnTo>
                  <a:pt x="14" y="1264"/>
                </a:lnTo>
                <a:lnTo>
                  <a:pt x="27" y="1251"/>
                </a:lnTo>
                <a:lnTo>
                  <a:pt x="36" y="1235"/>
                </a:lnTo>
                <a:lnTo>
                  <a:pt x="40" y="1235"/>
                </a:lnTo>
                <a:lnTo>
                  <a:pt x="43" y="1209"/>
                </a:lnTo>
                <a:lnTo>
                  <a:pt x="49" y="1209"/>
                </a:lnTo>
                <a:lnTo>
                  <a:pt x="52" y="1166"/>
                </a:lnTo>
                <a:lnTo>
                  <a:pt x="60" y="1162"/>
                </a:lnTo>
                <a:lnTo>
                  <a:pt x="63" y="1142"/>
                </a:lnTo>
                <a:lnTo>
                  <a:pt x="69" y="1142"/>
                </a:lnTo>
                <a:lnTo>
                  <a:pt x="69" y="1135"/>
                </a:lnTo>
                <a:lnTo>
                  <a:pt x="72" y="1135"/>
                </a:lnTo>
                <a:lnTo>
                  <a:pt x="78" y="1113"/>
                </a:lnTo>
                <a:lnTo>
                  <a:pt x="76" y="1089"/>
                </a:lnTo>
                <a:lnTo>
                  <a:pt x="72" y="1066"/>
                </a:lnTo>
                <a:lnTo>
                  <a:pt x="72" y="1049"/>
                </a:lnTo>
                <a:lnTo>
                  <a:pt x="56" y="1038"/>
                </a:lnTo>
                <a:lnTo>
                  <a:pt x="60" y="1002"/>
                </a:lnTo>
                <a:lnTo>
                  <a:pt x="63" y="1002"/>
                </a:lnTo>
                <a:lnTo>
                  <a:pt x="63" y="995"/>
                </a:lnTo>
                <a:lnTo>
                  <a:pt x="69" y="995"/>
                </a:lnTo>
                <a:lnTo>
                  <a:pt x="69" y="982"/>
                </a:lnTo>
                <a:lnTo>
                  <a:pt x="67" y="971"/>
                </a:lnTo>
                <a:lnTo>
                  <a:pt x="63" y="962"/>
                </a:lnTo>
                <a:lnTo>
                  <a:pt x="52" y="962"/>
                </a:lnTo>
                <a:lnTo>
                  <a:pt x="52" y="955"/>
                </a:lnTo>
                <a:lnTo>
                  <a:pt x="51" y="956"/>
                </a:lnTo>
                <a:lnTo>
                  <a:pt x="49" y="956"/>
                </a:lnTo>
                <a:lnTo>
                  <a:pt x="49" y="956"/>
                </a:lnTo>
                <a:lnTo>
                  <a:pt x="49" y="958"/>
                </a:lnTo>
                <a:lnTo>
                  <a:pt x="49" y="958"/>
                </a:lnTo>
                <a:lnTo>
                  <a:pt x="49" y="962"/>
                </a:lnTo>
                <a:lnTo>
                  <a:pt x="23" y="962"/>
                </a:lnTo>
                <a:lnTo>
                  <a:pt x="29" y="902"/>
                </a:lnTo>
                <a:lnTo>
                  <a:pt x="36" y="902"/>
                </a:lnTo>
                <a:lnTo>
                  <a:pt x="36" y="871"/>
                </a:lnTo>
                <a:lnTo>
                  <a:pt x="63" y="849"/>
                </a:lnTo>
                <a:lnTo>
                  <a:pt x="69" y="831"/>
                </a:lnTo>
                <a:lnTo>
                  <a:pt x="72" y="831"/>
                </a:lnTo>
                <a:lnTo>
                  <a:pt x="76" y="815"/>
                </a:lnTo>
                <a:lnTo>
                  <a:pt x="80" y="815"/>
                </a:lnTo>
                <a:lnTo>
                  <a:pt x="80" y="802"/>
                </a:lnTo>
                <a:lnTo>
                  <a:pt x="89" y="798"/>
                </a:lnTo>
                <a:lnTo>
                  <a:pt x="92" y="769"/>
                </a:lnTo>
                <a:lnTo>
                  <a:pt x="92" y="769"/>
                </a:lnTo>
                <a:lnTo>
                  <a:pt x="94" y="767"/>
                </a:lnTo>
                <a:lnTo>
                  <a:pt x="96" y="767"/>
                </a:lnTo>
                <a:lnTo>
                  <a:pt x="98" y="766"/>
                </a:lnTo>
                <a:lnTo>
                  <a:pt x="98" y="764"/>
                </a:lnTo>
                <a:lnTo>
                  <a:pt x="100" y="758"/>
                </a:lnTo>
                <a:lnTo>
                  <a:pt x="109" y="758"/>
                </a:lnTo>
                <a:lnTo>
                  <a:pt x="149" y="715"/>
                </a:lnTo>
                <a:lnTo>
                  <a:pt x="156" y="709"/>
                </a:lnTo>
                <a:lnTo>
                  <a:pt x="156" y="675"/>
                </a:lnTo>
                <a:lnTo>
                  <a:pt x="160" y="675"/>
                </a:lnTo>
                <a:lnTo>
                  <a:pt x="163" y="658"/>
                </a:lnTo>
                <a:lnTo>
                  <a:pt x="172" y="655"/>
                </a:lnTo>
                <a:lnTo>
                  <a:pt x="172" y="646"/>
                </a:lnTo>
                <a:lnTo>
                  <a:pt x="176" y="646"/>
                </a:lnTo>
                <a:lnTo>
                  <a:pt x="176" y="629"/>
                </a:lnTo>
                <a:lnTo>
                  <a:pt x="180" y="629"/>
                </a:lnTo>
                <a:lnTo>
                  <a:pt x="183" y="626"/>
                </a:lnTo>
                <a:lnTo>
                  <a:pt x="187" y="624"/>
                </a:lnTo>
                <a:lnTo>
                  <a:pt x="191" y="624"/>
                </a:lnTo>
                <a:lnTo>
                  <a:pt x="194" y="624"/>
                </a:lnTo>
                <a:lnTo>
                  <a:pt x="196" y="624"/>
                </a:lnTo>
                <a:lnTo>
                  <a:pt x="200" y="624"/>
                </a:lnTo>
                <a:lnTo>
                  <a:pt x="203" y="622"/>
                </a:lnTo>
                <a:lnTo>
                  <a:pt x="212" y="611"/>
                </a:lnTo>
                <a:lnTo>
                  <a:pt x="220" y="611"/>
                </a:lnTo>
                <a:lnTo>
                  <a:pt x="223" y="602"/>
                </a:lnTo>
                <a:lnTo>
                  <a:pt x="229" y="602"/>
                </a:lnTo>
                <a:lnTo>
                  <a:pt x="229" y="595"/>
                </a:lnTo>
                <a:lnTo>
                  <a:pt x="236" y="589"/>
                </a:lnTo>
                <a:lnTo>
                  <a:pt x="236" y="582"/>
                </a:lnTo>
                <a:lnTo>
                  <a:pt x="243" y="578"/>
                </a:lnTo>
                <a:lnTo>
                  <a:pt x="243" y="558"/>
                </a:lnTo>
                <a:lnTo>
                  <a:pt x="249" y="558"/>
                </a:lnTo>
                <a:lnTo>
                  <a:pt x="251" y="555"/>
                </a:lnTo>
                <a:lnTo>
                  <a:pt x="252" y="551"/>
                </a:lnTo>
                <a:lnTo>
                  <a:pt x="254" y="549"/>
                </a:lnTo>
                <a:lnTo>
                  <a:pt x="254" y="544"/>
                </a:lnTo>
                <a:lnTo>
                  <a:pt x="256" y="538"/>
                </a:lnTo>
                <a:lnTo>
                  <a:pt x="280" y="531"/>
                </a:lnTo>
                <a:lnTo>
                  <a:pt x="280" y="526"/>
                </a:lnTo>
                <a:lnTo>
                  <a:pt x="320" y="522"/>
                </a:lnTo>
                <a:lnTo>
                  <a:pt x="320" y="518"/>
                </a:lnTo>
                <a:lnTo>
                  <a:pt x="329" y="518"/>
                </a:lnTo>
                <a:lnTo>
                  <a:pt x="329" y="515"/>
                </a:lnTo>
                <a:lnTo>
                  <a:pt x="349" y="509"/>
                </a:lnTo>
                <a:lnTo>
                  <a:pt x="372" y="482"/>
                </a:lnTo>
                <a:lnTo>
                  <a:pt x="389" y="478"/>
                </a:lnTo>
                <a:lnTo>
                  <a:pt x="443" y="415"/>
                </a:lnTo>
                <a:lnTo>
                  <a:pt x="441" y="398"/>
                </a:lnTo>
                <a:lnTo>
                  <a:pt x="436" y="380"/>
                </a:lnTo>
                <a:lnTo>
                  <a:pt x="434" y="362"/>
                </a:lnTo>
                <a:lnTo>
                  <a:pt x="436" y="342"/>
                </a:lnTo>
                <a:lnTo>
                  <a:pt x="445" y="320"/>
                </a:lnTo>
                <a:lnTo>
                  <a:pt x="460" y="302"/>
                </a:lnTo>
                <a:lnTo>
                  <a:pt x="472" y="295"/>
                </a:lnTo>
                <a:lnTo>
                  <a:pt x="472" y="271"/>
                </a:lnTo>
                <a:lnTo>
                  <a:pt x="476" y="271"/>
                </a:lnTo>
                <a:lnTo>
                  <a:pt x="496" y="246"/>
                </a:lnTo>
                <a:lnTo>
                  <a:pt x="503" y="246"/>
                </a:lnTo>
                <a:lnTo>
                  <a:pt x="520" y="226"/>
                </a:lnTo>
                <a:lnTo>
                  <a:pt x="529" y="226"/>
                </a:lnTo>
                <a:lnTo>
                  <a:pt x="529" y="222"/>
                </a:lnTo>
                <a:lnTo>
                  <a:pt x="536" y="222"/>
                </a:lnTo>
                <a:lnTo>
                  <a:pt x="536" y="218"/>
                </a:lnTo>
                <a:lnTo>
                  <a:pt x="549" y="218"/>
                </a:lnTo>
                <a:lnTo>
                  <a:pt x="549" y="215"/>
                </a:lnTo>
                <a:lnTo>
                  <a:pt x="563" y="209"/>
                </a:lnTo>
                <a:lnTo>
                  <a:pt x="563" y="206"/>
                </a:lnTo>
                <a:lnTo>
                  <a:pt x="583" y="202"/>
                </a:lnTo>
                <a:lnTo>
                  <a:pt x="589" y="195"/>
                </a:lnTo>
                <a:lnTo>
                  <a:pt x="596" y="195"/>
                </a:lnTo>
                <a:lnTo>
                  <a:pt x="603" y="182"/>
                </a:lnTo>
                <a:lnTo>
                  <a:pt x="609" y="182"/>
                </a:lnTo>
                <a:lnTo>
                  <a:pt x="609" y="175"/>
                </a:lnTo>
                <a:lnTo>
                  <a:pt x="620" y="166"/>
                </a:lnTo>
                <a:lnTo>
                  <a:pt x="620" y="158"/>
                </a:lnTo>
                <a:lnTo>
                  <a:pt x="623" y="158"/>
                </a:lnTo>
                <a:lnTo>
                  <a:pt x="623" y="149"/>
                </a:lnTo>
                <a:lnTo>
                  <a:pt x="629" y="149"/>
                </a:lnTo>
                <a:lnTo>
                  <a:pt x="629" y="142"/>
                </a:lnTo>
                <a:lnTo>
                  <a:pt x="632" y="142"/>
                </a:lnTo>
                <a:lnTo>
                  <a:pt x="632" y="135"/>
                </a:lnTo>
                <a:lnTo>
                  <a:pt x="640" y="131"/>
                </a:lnTo>
                <a:lnTo>
                  <a:pt x="640" y="122"/>
                </a:lnTo>
                <a:lnTo>
                  <a:pt x="643" y="122"/>
                </a:lnTo>
                <a:lnTo>
                  <a:pt x="643" y="115"/>
                </a:lnTo>
                <a:lnTo>
                  <a:pt x="649" y="115"/>
                </a:lnTo>
                <a:lnTo>
                  <a:pt x="649" y="106"/>
                </a:lnTo>
                <a:lnTo>
                  <a:pt x="652" y="106"/>
                </a:lnTo>
                <a:lnTo>
                  <a:pt x="652" y="98"/>
                </a:lnTo>
                <a:lnTo>
                  <a:pt x="656" y="98"/>
                </a:lnTo>
                <a:lnTo>
                  <a:pt x="660" y="86"/>
                </a:lnTo>
                <a:lnTo>
                  <a:pt x="700" y="82"/>
                </a:lnTo>
                <a:lnTo>
                  <a:pt x="705" y="93"/>
                </a:lnTo>
                <a:lnTo>
                  <a:pt x="712" y="106"/>
                </a:lnTo>
                <a:lnTo>
                  <a:pt x="720" y="115"/>
                </a:lnTo>
                <a:lnTo>
                  <a:pt x="723" y="116"/>
                </a:lnTo>
                <a:lnTo>
                  <a:pt x="725" y="116"/>
                </a:lnTo>
                <a:lnTo>
                  <a:pt x="729" y="116"/>
                </a:lnTo>
                <a:lnTo>
                  <a:pt x="731" y="118"/>
                </a:lnTo>
                <a:lnTo>
                  <a:pt x="732" y="118"/>
                </a:lnTo>
                <a:lnTo>
                  <a:pt x="736" y="122"/>
                </a:lnTo>
                <a:lnTo>
                  <a:pt x="776" y="118"/>
                </a:lnTo>
                <a:lnTo>
                  <a:pt x="776" y="122"/>
                </a:lnTo>
                <a:lnTo>
                  <a:pt x="792" y="122"/>
                </a:lnTo>
                <a:lnTo>
                  <a:pt x="796" y="115"/>
                </a:lnTo>
                <a:lnTo>
                  <a:pt x="811" y="111"/>
                </a:lnTo>
                <a:lnTo>
                  <a:pt x="829" y="111"/>
                </a:lnTo>
                <a:lnTo>
                  <a:pt x="831" y="113"/>
                </a:lnTo>
                <a:lnTo>
                  <a:pt x="832" y="116"/>
                </a:lnTo>
                <a:lnTo>
                  <a:pt x="832" y="118"/>
                </a:lnTo>
                <a:lnTo>
                  <a:pt x="834" y="122"/>
                </a:lnTo>
                <a:lnTo>
                  <a:pt x="836" y="126"/>
                </a:lnTo>
                <a:lnTo>
                  <a:pt x="856" y="124"/>
                </a:lnTo>
                <a:lnTo>
                  <a:pt x="872" y="120"/>
                </a:lnTo>
                <a:lnTo>
                  <a:pt x="889" y="115"/>
                </a:lnTo>
                <a:lnTo>
                  <a:pt x="891" y="109"/>
                </a:lnTo>
                <a:lnTo>
                  <a:pt x="894" y="107"/>
                </a:lnTo>
                <a:lnTo>
                  <a:pt x="896" y="104"/>
                </a:lnTo>
                <a:lnTo>
                  <a:pt x="898" y="100"/>
                </a:lnTo>
                <a:lnTo>
                  <a:pt x="900" y="95"/>
                </a:lnTo>
                <a:lnTo>
                  <a:pt x="916" y="91"/>
                </a:lnTo>
                <a:lnTo>
                  <a:pt x="932" y="86"/>
                </a:lnTo>
                <a:lnTo>
                  <a:pt x="932" y="82"/>
                </a:lnTo>
                <a:lnTo>
                  <a:pt x="960" y="82"/>
                </a:lnTo>
                <a:lnTo>
                  <a:pt x="972" y="66"/>
                </a:lnTo>
                <a:lnTo>
                  <a:pt x="983" y="66"/>
                </a:lnTo>
                <a:lnTo>
                  <a:pt x="992" y="55"/>
                </a:lnTo>
                <a:lnTo>
                  <a:pt x="1012" y="55"/>
                </a:lnTo>
                <a:lnTo>
                  <a:pt x="1012" y="51"/>
                </a:lnTo>
                <a:lnTo>
                  <a:pt x="1023" y="51"/>
                </a:lnTo>
                <a:lnTo>
                  <a:pt x="1023" y="46"/>
                </a:lnTo>
                <a:lnTo>
                  <a:pt x="1032" y="46"/>
                </a:lnTo>
                <a:lnTo>
                  <a:pt x="1032" y="42"/>
                </a:lnTo>
                <a:lnTo>
                  <a:pt x="1096" y="42"/>
                </a:lnTo>
                <a:lnTo>
                  <a:pt x="1103" y="29"/>
                </a:lnTo>
                <a:lnTo>
                  <a:pt x="1209" y="26"/>
                </a:lnTo>
                <a:lnTo>
                  <a:pt x="1249" y="35"/>
                </a:lnTo>
                <a:lnTo>
                  <a:pt x="1249" y="29"/>
                </a:lnTo>
                <a:lnTo>
                  <a:pt x="1269" y="29"/>
                </a:lnTo>
                <a:lnTo>
                  <a:pt x="1272" y="22"/>
                </a:lnTo>
                <a:lnTo>
                  <a:pt x="1289" y="16"/>
                </a:lnTo>
                <a:lnTo>
                  <a:pt x="1312" y="15"/>
                </a:lnTo>
                <a:lnTo>
                  <a:pt x="1316" y="26"/>
                </a:lnTo>
                <a:lnTo>
                  <a:pt x="1320" y="26"/>
                </a:lnTo>
                <a:lnTo>
                  <a:pt x="1323" y="24"/>
                </a:lnTo>
                <a:lnTo>
                  <a:pt x="1325" y="24"/>
                </a:lnTo>
                <a:lnTo>
                  <a:pt x="1325" y="22"/>
                </a:lnTo>
                <a:lnTo>
                  <a:pt x="1327" y="18"/>
                </a:lnTo>
                <a:lnTo>
                  <a:pt x="1329" y="15"/>
                </a:lnTo>
                <a:lnTo>
                  <a:pt x="1356" y="15"/>
                </a:lnTo>
                <a:lnTo>
                  <a:pt x="1356" y="18"/>
                </a:lnTo>
                <a:lnTo>
                  <a:pt x="1365" y="22"/>
                </a:lnTo>
                <a:lnTo>
                  <a:pt x="1380" y="26"/>
                </a:lnTo>
                <a:lnTo>
                  <a:pt x="1394" y="27"/>
                </a:lnTo>
                <a:lnTo>
                  <a:pt x="1409" y="26"/>
                </a:lnTo>
                <a:lnTo>
                  <a:pt x="1412" y="18"/>
                </a:lnTo>
                <a:lnTo>
                  <a:pt x="1436" y="15"/>
                </a:lnTo>
                <a:lnTo>
                  <a:pt x="1436" y="9"/>
                </a:lnTo>
                <a:lnTo>
                  <a:pt x="1443" y="7"/>
                </a:lnTo>
                <a:lnTo>
                  <a:pt x="1456" y="4"/>
                </a:lnTo>
                <a:lnTo>
                  <a:pt x="1469" y="0"/>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600">
              <a:solidFill>
                <a:schemeClr val="dk1"/>
              </a:solidFill>
              <a:latin typeface="Century Gothic"/>
              <a:ea typeface="Century Gothic"/>
              <a:cs typeface="Century Gothic"/>
              <a:sym typeface="Century Gothic"/>
            </a:endParaRPr>
          </a:p>
        </p:txBody>
      </p:sp>
      <p:sp>
        <p:nvSpPr>
          <p:cNvPr id="592" name="Google Shape;592;p14"/>
          <p:cNvSpPr/>
          <p:nvPr/>
        </p:nvSpPr>
        <p:spPr>
          <a:xfrm>
            <a:off x="6724609" y="3840376"/>
            <a:ext cx="114880" cy="59477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593" name="Google Shape;593;p14"/>
          <p:cNvGrpSpPr/>
          <p:nvPr/>
        </p:nvGrpSpPr>
        <p:grpSpPr>
          <a:xfrm>
            <a:off x="6977586" y="3884415"/>
            <a:ext cx="4099258" cy="769441"/>
            <a:chOff x="6997915" y="2981068"/>
            <a:chExt cx="4533991" cy="769441"/>
          </a:xfrm>
        </p:grpSpPr>
        <p:sp>
          <p:nvSpPr>
            <p:cNvPr id="594" name="Google Shape;594;p14"/>
            <p:cNvSpPr txBox="1"/>
            <p:nvPr/>
          </p:nvSpPr>
          <p:spPr>
            <a:xfrm>
              <a:off x="6997915" y="3195814"/>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Regional Students</a:t>
              </a:r>
              <a:endParaRPr b="1" sz="2000">
                <a:solidFill>
                  <a:srgbClr val="3F3F3F"/>
                </a:solidFill>
                <a:latin typeface="Century Gothic"/>
                <a:ea typeface="Century Gothic"/>
                <a:cs typeface="Century Gothic"/>
                <a:sym typeface="Century Gothic"/>
              </a:endParaRPr>
            </a:p>
          </p:txBody>
        </p:sp>
        <p:sp>
          <p:nvSpPr>
            <p:cNvPr id="595" name="Google Shape;595;p14"/>
            <p:cNvSpPr txBox="1"/>
            <p:nvPr/>
          </p:nvSpPr>
          <p:spPr>
            <a:xfrm>
              <a:off x="10011443" y="2981068"/>
              <a:ext cx="1520463"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rgbClr val="3F3F3F"/>
                  </a:solidFill>
                  <a:latin typeface="Century Gothic"/>
                  <a:ea typeface="Century Gothic"/>
                  <a:cs typeface="Century Gothic"/>
                  <a:sym typeface="Century Gothic"/>
                </a:rPr>
                <a:t>39</a:t>
              </a:r>
              <a:endParaRPr b="1" sz="1200">
                <a:solidFill>
                  <a:srgbClr val="3F3F3F"/>
                </a:solidFill>
                <a:latin typeface="Century Gothic"/>
                <a:ea typeface="Century Gothic"/>
                <a:cs typeface="Century Gothic"/>
                <a:sym typeface="Century Gothic"/>
              </a:endParaRPr>
            </a:p>
          </p:txBody>
        </p:sp>
      </p:grpSp>
      <p:grpSp>
        <p:nvGrpSpPr>
          <p:cNvPr id="596" name="Google Shape;596;p14"/>
          <p:cNvGrpSpPr/>
          <p:nvPr/>
        </p:nvGrpSpPr>
        <p:grpSpPr>
          <a:xfrm>
            <a:off x="6984379" y="5265598"/>
            <a:ext cx="3856341" cy="707886"/>
            <a:chOff x="6942481" y="5430296"/>
            <a:chExt cx="4589425" cy="707886"/>
          </a:xfrm>
        </p:grpSpPr>
        <p:sp>
          <p:nvSpPr>
            <p:cNvPr id="597" name="Google Shape;597;p14"/>
            <p:cNvSpPr txBox="1"/>
            <p:nvPr/>
          </p:nvSpPr>
          <p:spPr>
            <a:xfrm>
              <a:off x="6942481" y="5510153"/>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Female Students</a:t>
              </a:r>
              <a:endParaRPr b="1" sz="2000">
                <a:solidFill>
                  <a:srgbClr val="3F3F3F"/>
                </a:solidFill>
                <a:latin typeface="Century Gothic"/>
                <a:ea typeface="Century Gothic"/>
                <a:cs typeface="Century Gothic"/>
                <a:sym typeface="Century Gothic"/>
              </a:endParaRPr>
            </a:p>
          </p:txBody>
        </p:sp>
        <p:sp>
          <p:nvSpPr>
            <p:cNvPr id="598" name="Google Shape;598;p14"/>
            <p:cNvSpPr txBox="1"/>
            <p:nvPr/>
          </p:nvSpPr>
          <p:spPr>
            <a:xfrm>
              <a:off x="10271310" y="5430296"/>
              <a:ext cx="126059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Century Gothic"/>
                  <a:ea typeface="Century Gothic"/>
                  <a:cs typeface="Century Gothic"/>
                  <a:sym typeface="Century Gothic"/>
                </a:rPr>
                <a:t>50</a:t>
              </a:r>
              <a:endParaRPr b="1" sz="1200">
                <a:solidFill>
                  <a:srgbClr val="3F3F3F"/>
                </a:solidFill>
                <a:latin typeface="Century Gothic"/>
                <a:ea typeface="Century Gothic"/>
                <a:cs typeface="Century Gothic"/>
                <a:sym typeface="Century Gothic"/>
              </a:endParaRPr>
            </a:p>
          </p:txBody>
        </p:sp>
      </p:grpSp>
      <p:grpSp>
        <p:nvGrpSpPr>
          <p:cNvPr id="599" name="Google Shape;599;p14"/>
          <p:cNvGrpSpPr/>
          <p:nvPr/>
        </p:nvGrpSpPr>
        <p:grpSpPr>
          <a:xfrm>
            <a:off x="6984379" y="4654933"/>
            <a:ext cx="4252581" cy="707886"/>
            <a:chOff x="7004978" y="4317369"/>
            <a:chExt cx="4495506" cy="707886"/>
          </a:xfrm>
        </p:grpSpPr>
        <p:sp>
          <p:nvSpPr>
            <p:cNvPr id="600" name="Google Shape;600;p14"/>
            <p:cNvSpPr txBox="1"/>
            <p:nvPr/>
          </p:nvSpPr>
          <p:spPr>
            <a:xfrm>
              <a:off x="7004978" y="4403949"/>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National Students</a:t>
              </a:r>
              <a:endParaRPr b="1" sz="2000">
                <a:solidFill>
                  <a:srgbClr val="3F3F3F"/>
                </a:solidFill>
                <a:latin typeface="Century Gothic"/>
                <a:ea typeface="Century Gothic"/>
                <a:cs typeface="Century Gothic"/>
                <a:sym typeface="Century Gothic"/>
              </a:endParaRPr>
            </a:p>
          </p:txBody>
        </p:sp>
        <p:sp>
          <p:nvSpPr>
            <p:cNvPr id="601" name="Google Shape;601;p14"/>
            <p:cNvSpPr txBox="1"/>
            <p:nvPr/>
          </p:nvSpPr>
          <p:spPr>
            <a:xfrm>
              <a:off x="9783009" y="4317369"/>
              <a:ext cx="1129999"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Century Gothic"/>
                  <a:ea typeface="Century Gothic"/>
                  <a:cs typeface="Century Gothic"/>
                  <a:sym typeface="Century Gothic"/>
                </a:rPr>
                <a:t>184</a:t>
              </a:r>
              <a:endParaRPr b="1" sz="1200">
                <a:solidFill>
                  <a:srgbClr val="3F3F3F"/>
                </a:solidFill>
                <a:latin typeface="Century Gothic"/>
                <a:ea typeface="Century Gothic"/>
                <a:cs typeface="Century Gothic"/>
                <a:sym typeface="Century Gothic"/>
              </a:endParaRPr>
            </a:p>
          </p:txBody>
        </p:sp>
      </p:grpSp>
      <p:graphicFrame>
        <p:nvGraphicFramePr>
          <p:cNvPr id="602" name="Google Shape;602;p14"/>
          <p:cNvGraphicFramePr/>
          <p:nvPr/>
        </p:nvGraphicFramePr>
        <p:xfrm>
          <a:off x="6441339" y="735725"/>
          <a:ext cx="2558923" cy="2900820"/>
        </p:xfrm>
        <a:graphic>
          <a:graphicData uri="http://schemas.openxmlformats.org/drawingml/2006/chart">
            <c:chart r:id="rId4"/>
          </a:graphicData>
        </a:graphic>
      </p:graphicFrame>
      <p:sp>
        <p:nvSpPr>
          <p:cNvPr id="603" name="Google Shape;603;p14"/>
          <p:cNvSpPr txBox="1"/>
          <p:nvPr/>
        </p:nvSpPr>
        <p:spPr>
          <a:xfrm>
            <a:off x="5137723" y="2221542"/>
            <a:ext cx="920118"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9798A6"/>
                </a:solidFill>
                <a:latin typeface="Century Gothic"/>
                <a:ea typeface="Century Gothic"/>
                <a:cs typeface="Century Gothic"/>
                <a:sym typeface="Century Gothic"/>
              </a:rPr>
              <a:t>CHAD</a:t>
            </a:r>
            <a:endParaRPr b="1" sz="1050">
              <a:solidFill>
                <a:srgbClr val="9798A6"/>
              </a:solidFill>
              <a:latin typeface="Century Gothic"/>
              <a:ea typeface="Century Gothic"/>
              <a:cs typeface="Century Gothic"/>
              <a:sym typeface="Century Gothic"/>
            </a:endParaRPr>
          </a:p>
        </p:txBody>
      </p:sp>
      <p:cxnSp>
        <p:nvCxnSpPr>
          <p:cNvPr id="604" name="Google Shape;604;p14"/>
          <p:cNvCxnSpPr>
            <a:stCxn id="605" idx="6"/>
          </p:cNvCxnSpPr>
          <p:nvPr/>
        </p:nvCxnSpPr>
        <p:spPr>
          <a:xfrm flipH="1" rot="10800000">
            <a:off x="3875991" y="2598411"/>
            <a:ext cx="2151300" cy="763200"/>
          </a:xfrm>
          <a:prstGeom prst="bentConnector3">
            <a:avLst>
              <a:gd fmla="val 50002" name="adj1"/>
            </a:avLst>
          </a:prstGeom>
          <a:noFill/>
          <a:ln cap="flat" cmpd="sng" w="19050">
            <a:solidFill>
              <a:schemeClr val="accent1"/>
            </a:solidFill>
            <a:prstDash val="solid"/>
            <a:miter lim="800000"/>
            <a:headEnd len="sm" w="sm" type="none"/>
            <a:tailEnd len="med" w="med" type="triangle"/>
          </a:ln>
        </p:spPr>
      </p:cxnSp>
      <p:sp>
        <p:nvSpPr>
          <p:cNvPr id="605" name="Google Shape;605;p14"/>
          <p:cNvSpPr/>
          <p:nvPr/>
        </p:nvSpPr>
        <p:spPr>
          <a:xfrm>
            <a:off x="3490789" y="3190484"/>
            <a:ext cx="385202" cy="342253"/>
          </a:xfrm>
          <a:prstGeom prst="ellipse">
            <a:avLst/>
          </a:prstGeom>
          <a:solidFill>
            <a:schemeClr val="accent4">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06" name="Google Shape;606;p14"/>
          <p:cNvSpPr/>
          <p:nvPr/>
        </p:nvSpPr>
        <p:spPr>
          <a:xfrm>
            <a:off x="2513909" y="3400674"/>
            <a:ext cx="628615" cy="593499"/>
          </a:xfrm>
          <a:prstGeom prst="ellipse">
            <a:avLst/>
          </a:prstGeom>
          <a:solidFill>
            <a:srgbClr val="FFC000">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07" name="Google Shape;607;p14"/>
          <p:cNvSpPr/>
          <p:nvPr/>
        </p:nvSpPr>
        <p:spPr>
          <a:xfrm>
            <a:off x="3421277" y="3429000"/>
            <a:ext cx="415610" cy="376553"/>
          </a:xfrm>
          <a:prstGeom prst="ellipse">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08" name="Google Shape;608;p14"/>
          <p:cNvSpPr/>
          <p:nvPr/>
        </p:nvSpPr>
        <p:spPr>
          <a:xfrm>
            <a:off x="4591808" y="4764740"/>
            <a:ext cx="351155" cy="363761"/>
          </a:xfrm>
          <a:prstGeom prst="ellipse">
            <a:avLst/>
          </a:prstGeom>
          <a:solidFill>
            <a:srgbClr val="0070C0">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09" name="Google Shape;609;p14"/>
          <p:cNvSpPr/>
          <p:nvPr/>
        </p:nvSpPr>
        <p:spPr>
          <a:xfrm>
            <a:off x="1790121" y="3170520"/>
            <a:ext cx="276313" cy="241221"/>
          </a:xfrm>
          <a:prstGeom prst="ellipse">
            <a:avLst/>
          </a:prstGeom>
          <a:solidFill>
            <a:srgbClr val="FFFF00">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10" name="Google Shape;610;p14"/>
          <p:cNvSpPr/>
          <p:nvPr/>
        </p:nvSpPr>
        <p:spPr>
          <a:xfrm>
            <a:off x="2577100" y="3088215"/>
            <a:ext cx="385202" cy="342253"/>
          </a:xfrm>
          <a:prstGeom prst="ellipse">
            <a:avLst/>
          </a:prstGeom>
          <a:solidFill>
            <a:srgbClr val="171616">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11" name="Google Shape;611;p14"/>
          <p:cNvSpPr/>
          <p:nvPr/>
        </p:nvSpPr>
        <p:spPr>
          <a:xfrm>
            <a:off x="2241009" y="3337402"/>
            <a:ext cx="385202" cy="342253"/>
          </a:xfrm>
          <a:prstGeom prst="ellipse">
            <a:avLst/>
          </a:prstGeom>
          <a:solidFill>
            <a:srgbClr val="7030A0">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12" name="Google Shape;612;p14"/>
          <p:cNvSpPr/>
          <p:nvPr/>
        </p:nvSpPr>
        <p:spPr>
          <a:xfrm>
            <a:off x="2842700" y="3410021"/>
            <a:ext cx="385202" cy="342253"/>
          </a:xfrm>
          <a:prstGeom prst="ellipse">
            <a:avLst/>
          </a:prstGeom>
          <a:solidFill>
            <a:srgbClr val="8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13" name="Google Shape;613;p14"/>
          <p:cNvSpPr/>
          <p:nvPr/>
        </p:nvSpPr>
        <p:spPr>
          <a:xfrm>
            <a:off x="3040369" y="3347309"/>
            <a:ext cx="385202" cy="342253"/>
          </a:xfrm>
          <a:prstGeom prst="ellipse">
            <a:avLst/>
          </a:prstGeom>
          <a:solidFill>
            <a:srgbClr val="23A331">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cxnSp>
        <p:nvCxnSpPr>
          <p:cNvPr id="614" name="Google Shape;614;p14"/>
          <p:cNvCxnSpPr>
            <a:stCxn id="608" idx="6"/>
          </p:cNvCxnSpPr>
          <p:nvPr/>
        </p:nvCxnSpPr>
        <p:spPr>
          <a:xfrm>
            <a:off x="4942963" y="4946621"/>
            <a:ext cx="235500" cy="797700"/>
          </a:xfrm>
          <a:prstGeom prst="bentConnector2">
            <a:avLst/>
          </a:prstGeom>
          <a:noFill/>
          <a:ln cap="flat" cmpd="sng" w="19050">
            <a:solidFill>
              <a:schemeClr val="accent1"/>
            </a:solidFill>
            <a:prstDash val="solid"/>
            <a:miter lim="800000"/>
            <a:headEnd len="sm" w="sm" type="none"/>
            <a:tailEnd len="med" w="med" type="triangle"/>
          </a:ln>
        </p:spPr>
      </p:cxnSp>
      <p:sp>
        <p:nvSpPr>
          <p:cNvPr id="615" name="Google Shape;615;p14"/>
          <p:cNvSpPr txBox="1"/>
          <p:nvPr/>
        </p:nvSpPr>
        <p:spPr>
          <a:xfrm>
            <a:off x="4686903" y="5765522"/>
            <a:ext cx="1572748"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chemeClr val="accent1"/>
                </a:solidFill>
                <a:latin typeface="Century Gothic"/>
                <a:ea typeface="Century Gothic"/>
                <a:cs typeface="Century Gothic"/>
                <a:sym typeface="Century Gothic"/>
              </a:rPr>
              <a:t>ZIMBABWE</a:t>
            </a:r>
            <a:endParaRPr b="1" sz="1050">
              <a:solidFill>
                <a:schemeClr val="accent1"/>
              </a:solidFill>
              <a:latin typeface="Century Gothic"/>
              <a:ea typeface="Century Gothic"/>
              <a:cs typeface="Century Gothic"/>
              <a:sym typeface="Century Gothic"/>
            </a:endParaRPr>
          </a:p>
        </p:txBody>
      </p:sp>
      <p:sp>
        <p:nvSpPr>
          <p:cNvPr id="616" name="Google Shape;616;p14"/>
          <p:cNvSpPr txBox="1"/>
          <p:nvPr/>
        </p:nvSpPr>
        <p:spPr>
          <a:xfrm>
            <a:off x="5115600" y="4128779"/>
            <a:ext cx="1631189" cy="369332"/>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800">
                <a:solidFill>
                  <a:srgbClr val="7BD4BF"/>
                </a:solidFill>
                <a:latin typeface="Century Gothic"/>
                <a:ea typeface="Century Gothic"/>
                <a:cs typeface="Century Gothic"/>
                <a:sym typeface="Century Gothic"/>
              </a:rPr>
              <a:t>CAMEROON</a:t>
            </a:r>
            <a:endParaRPr b="1" sz="1100">
              <a:solidFill>
                <a:srgbClr val="7BD4BF"/>
              </a:solidFill>
              <a:latin typeface="Century Gothic"/>
              <a:ea typeface="Century Gothic"/>
              <a:cs typeface="Century Gothic"/>
              <a:sym typeface="Century Gothic"/>
            </a:endParaRPr>
          </a:p>
        </p:txBody>
      </p:sp>
      <p:cxnSp>
        <p:nvCxnSpPr>
          <p:cNvPr id="617" name="Google Shape;617;p14"/>
          <p:cNvCxnSpPr/>
          <p:nvPr/>
        </p:nvCxnSpPr>
        <p:spPr>
          <a:xfrm>
            <a:off x="3825983" y="3636846"/>
            <a:ext cx="2442600" cy="811800"/>
          </a:xfrm>
          <a:prstGeom prst="bentConnector3">
            <a:avLst>
              <a:gd fmla="val 50001" name="adj1"/>
            </a:avLst>
          </a:prstGeom>
          <a:noFill/>
          <a:ln cap="flat" cmpd="sng" w="9525">
            <a:solidFill>
              <a:schemeClr val="accent4"/>
            </a:solidFill>
            <a:prstDash val="solid"/>
            <a:miter lim="800000"/>
            <a:headEnd len="sm" w="sm" type="none"/>
            <a:tailEnd len="med" w="med" type="triangle"/>
          </a:ln>
        </p:spPr>
      </p:cxnSp>
      <p:cxnSp>
        <p:nvCxnSpPr>
          <p:cNvPr id="618" name="Google Shape;618;p14"/>
          <p:cNvCxnSpPr>
            <a:stCxn id="619" idx="0"/>
          </p:cNvCxnSpPr>
          <p:nvPr/>
        </p:nvCxnSpPr>
        <p:spPr>
          <a:xfrm rot="-5400000">
            <a:off x="3972723" y="1552915"/>
            <a:ext cx="922800" cy="2078100"/>
          </a:xfrm>
          <a:prstGeom prst="bentConnector2">
            <a:avLst/>
          </a:prstGeom>
          <a:noFill/>
          <a:ln cap="flat" cmpd="sng" w="19050">
            <a:solidFill>
              <a:schemeClr val="accent1"/>
            </a:solidFill>
            <a:prstDash val="solid"/>
            <a:miter lim="800000"/>
            <a:headEnd len="sm" w="sm" type="none"/>
            <a:tailEnd len="med" w="med" type="triangle"/>
          </a:ln>
        </p:spPr>
      </p:cxnSp>
      <p:sp>
        <p:nvSpPr>
          <p:cNvPr id="620" name="Google Shape;620;p14"/>
          <p:cNvSpPr txBox="1"/>
          <p:nvPr/>
        </p:nvSpPr>
        <p:spPr>
          <a:xfrm>
            <a:off x="4245174" y="1790321"/>
            <a:ext cx="1631189" cy="369332"/>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800">
                <a:solidFill>
                  <a:srgbClr val="3A3A3A"/>
                </a:solidFill>
                <a:latin typeface="Century Gothic"/>
                <a:ea typeface="Century Gothic"/>
                <a:cs typeface="Century Gothic"/>
                <a:sym typeface="Century Gothic"/>
              </a:rPr>
              <a:t>NIGERIA</a:t>
            </a:r>
            <a:endParaRPr b="1" sz="1100">
              <a:solidFill>
                <a:srgbClr val="3A3A3A"/>
              </a:solidFill>
              <a:latin typeface="Century Gothic"/>
              <a:ea typeface="Century Gothic"/>
              <a:cs typeface="Century Gothic"/>
              <a:sym typeface="Century Gothic"/>
            </a:endParaRPr>
          </a:p>
        </p:txBody>
      </p:sp>
      <p:sp>
        <p:nvSpPr>
          <p:cNvPr id="621" name="Google Shape;621;p14"/>
          <p:cNvSpPr txBox="1"/>
          <p:nvPr/>
        </p:nvSpPr>
        <p:spPr>
          <a:xfrm>
            <a:off x="2136361" y="1118840"/>
            <a:ext cx="1631189" cy="58477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787878"/>
                </a:solidFill>
                <a:latin typeface="Century Gothic"/>
                <a:ea typeface="Century Gothic"/>
                <a:cs typeface="Century Gothic"/>
                <a:sym typeface="Century Gothic"/>
              </a:rPr>
              <a:t>BURKIKNA FASO</a:t>
            </a:r>
            <a:endParaRPr b="1" sz="1050">
              <a:solidFill>
                <a:srgbClr val="787878"/>
              </a:solidFill>
              <a:latin typeface="Century Gothic"/>
              <a:ea typeface="Century Gothic"/>
              <a:cs typeface="Century Gothic"/>
              <a:sym typeface="Century Gothic"/>
            </a:endParaRPr>
          </a:p>
        </p:txBody>
      </p:sp>
      <p:sp>
        <p:nvSpPr>
          <p:cNvPr id="622" name="Google Shape;622;p14"/>
          <p:cNvSpPr txBox="1"/>
          <p:nvPr/>
        </p:nvSpPr>
        <p:spPr>
          <a:xfrm>
            <a:off x="422233" y="1867990"/>
            <a:ext cx="1631189"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CC6C6C"/>
                </a:solidFill>
                <a:latin typeface="Century Gothic"/>
                <a:ea typeface="Century Gothic"/>
                <a:cs typeface="Century Gothic"/>
                <a:sym typeface="Century Gothic"/>
              </a:rPr>
              <a:t>GAMBIA</a:t>
            </a:r>
            <a:endParaRPr b="1" sz="1050">
              <a:solidFill>
                <a:srgbClr val="CC6C6C"/>
              </a:solidFill>
              <a:latin typeface="Century Gothic"/>
              <a:ea typeface="Century Gothic"/>
              <a:cs typeface="Century Gothic"/>
              <a:sym typeface="Century Gothic"/>
            </a:endParaRPr>
          </a:p>
        </p:txBody>
      </p:sp>
      <p:sp>
        <p:nvSpPr>
          <p:cNvPr id="623" name="Google Shape;623;p14"/>
          <p:cNvSpPr txBox="1"/>
          <p:nvPr/>
        </p:nvSpPr>
        <p:spPr>
          <a:xfrm>
            <a:off x="69166" y="2249060"/>
            <a:ext cx="1631189"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ECEC6C"/>
                </a:solidFill>
                <a:latin typeface="Century Gothic"/>
                <a:ea typeface="Century Gothic"/>
                <a:cs typeface="Century Gothic"/>
                <a:sym typeface="Century Gothic"/>
              </a:rPr>
              <a:t>SENEGAL</a:t>
            </a:r>
            <a:endParaRPr b="1" sz="1050">
              <a:solidFill>
                <a:srgbClr val="ECEC6C"/>
              </a:solidFill>
              <a:latin typeface="Century Gothic"/>
              <a:ea typeface="Century Gothic"/>
              <a:cs typeface="Century Gothic"/>
              <a:sym typeface="Century Gothic"/>
            </a:endParaRPr>
          </a:p>
        </p:txBody>
      </p:sp>
      <p:sp>
        <p:nvSpPr>
          <p:cNvPr id="624" name="Google Shape;624;p14"/>
          <p:cNvSpPr txBox="1"/>
          <p:nvPr/>
        </p:nvSpPr>
        <p:spPr>
          <a:xfrm>
            <a:off x="-240099" y="2938866"/>
            <a:ext cx="179959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200">
                <a:solidFill>
                  <a:srgbClr val="A4E1D3"/>
                </a:solidFill>
                <a:latin typeface="Century Gothic"/>
                <a:ea typeface="Century Gothic"/>
                <a:cs typeface="Century Gothic"/>
                <a:sym typeface="Century Gothic"/>
              </a:rPr>
              <a:t>SIERRA LEONE</a:t>
            </a:r>
            <a:endParaRPr b="1" sz="900">
              <a:solidFill>
                <a:srgbClr val="A4E1D3"/>
              </a:solidFill>
              <a:latin typeface="Century Gothic"/>
              <a:ea typeface="Century Gothic"/>
              <a:cs typeface="Century Gothic"/>
              <a:sym typeface="Century Gothic"/>
            </a:endParaRPr>
          </a:p>
        </p:txBody>
      </p:sp>
      <p:sp>
        <p:nvSpPr>
          <p:cNvPr id="625" name="Google Shape;625;p14"/>
          <p:cNvSpPr txBox="1"/>
          <p:nvPr/>
        </p:nvSpPr>
        <p:spPr>
          <a:xfrm>
            <a:off x="-5724" y="3457821"/>
            <a:ext cx="1905834"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A484BC"/>
                </a:solidFill>
                <a:latin typeface="Century Gothic"/>
                <a:ea typeface="Century Gothic"/>
                <a:cs typeface="Century Gothic"/>
                <a:sym typeface="Century Gothic"/>
              </a:rPr>
              <a:t>IVORY COAST</a:t>
            </a:r>
            <a:endParaRPr b="1" sz="1050">
              <a:solidFill>
                <a:srgbClr val="A484BC"/>
              </a:solidFill>
              <a:latin typeface="Century Gothic"/>
              <a:ea typeface="Century Gothic"/>
              <a:cs typeface="Century Gothic"/>
              <a:sym typeface="Century Gothic"/>
            </a:endParaRPr>
          </a:p>
        </p:txBody>
      </p:sp>
      <p:sp>
        <p:nvSpPr>
          <p:cNvPr id="626" name="Google Shape;626;p14"/>
          <p:cNvSpPr txBox="1"/>
          <p:nvPr/>
        </p:nvSpPr>
        <p:spPr>
          <a:xfrm>
            <a:off x="1773460" y="4386527"/>
            <a:ext cx="1631189"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800000"/>
                </a:solidFill>
                <a:latin typeface="Century Gothic"/>
                <a:ea typeface="Century Gothic"/>
                <a:cs typeface="Century Gothic"/>
                <a:sym typeface="Century Gothic"/>
              </a:rPr>
              <a:t>TOGO</a:t>
            </a:r>
            <a:endParaRPr b="1" sz="1050">
              <a:solidFill>
                <a:srgbClr val="800000"/>
              </a:solidFill>
              <a:latin typeface="Century Gothic"/>
              <a:ea typeface="Century Gothic"/>
              <a:cs typeface="Century Gothic"/>
              <a:sym typeface="Century Gothic"/>
            </a:endParaRPr>
          </a:p>
        </p:txBody>
      </p:sp>
      <p:sp>
        <p:nvSpPr>
          <p:cNvPr id="627" name="Google Shape;627;p14"/>
          <p:cNvSpPr txBox="1"/>
          <p:nvPr/>
        </p:nvSpPr>
        <p:spPr>
          <a:xfrm>
            <a:off x="989880" y="3913634"/>
            <a:ext cx="1631189" cy="338554"/>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FFDF7F"/>
                </a:solidFill>
                <a:latin typeface="Century Gothic"/>
                <a:ea typeface="Century Gothic"/>
                <a:cs typeface="Century Gothic"/>
                <a:sym typeface="Century Gothic"/>
              </a:rPr>
              <a:t>GHANA</a:t>
            </a:r>
            <a:endParaRPr b="1" sz="1050">
              <a:solidFill>
                <a:srgbClr val="FFDF7F"/>
              </a:solidFill>
              <a:latin typeface="Century Gothic"/>
              <a:ea typeface="Century Gothic"/>
              <a:cs typeface="Century Gothic"/>
              <a:sym typeface="Century Gothic"/>
            </a:endParaRPr>
          </a:p>
        </p:txBody>
      </p:sp>
      <p:cxnSp>
        <p:nvCxnSpPr>
          <p:cNvPr id="628" name="Google Shape;628;p14"/>
          <p:cNvCxnSpPr>
            <a:stCxn id="610" idx="1"/>
          </p:cNvCxnSpPr>
          <p:nvPr/>
        </p:nvCxnSpPr>
        <p:spPr>
          <a:xfrm rot="-5400000">
            <a:off x="2239162" y="2046487"/>
            <a:ext cx="1486200" cy="697500"/>
          </a:xfrm>
          <a:prstGeom prst="bentConnector3">
            <a:avLst>
              <a:gd fmla="val 99746" name="adj1"/>
            </a:avLst>
          </a:prstGeom>
          <a:noFill/>
          <a:ln cap="flat" cmpd="sng" w="19050">
            <a:solidFill>
              <a:schemeClr val="accent1"/>
            </a:solidFill>
            <a:prstDash val="solid"/>
            <a:miter lim="800000"/>
            <a:headEnd len="sm" w="sm" type="none"/>
            <a:tailEnd len="med" w="med" type="triangle"/>
          </a:ln>
        </p:spPr>
      </p:cxnSp>
      <p:sp>
        <p:nvSpPr>
          <p:cNvPr id="629" name="Google Shape;629;p14"/>
          <p:cNvSpPr txBox="1"/>
          <p:nvPr/>
        </p:nvSpPr>
        <p:spPr>
          <a:xfrm>
            <a:off x="2166704" y="4875536"/>
            <a:ext cx="1631189"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7EBE85"/>
                </a:solidFill>
                <a:latin typeface="Century Gothic"/>
                <a:ea typeface="Century Gothic"/>
                <a:cs typeface="Century Gothic"/>
                <a:sym typeface="Century Gothic"/>
              </a:rPr>
              <a:t>BENIN</a:t>
            </a:r>
            <a:endParaRPr b="1" sz="1050">
              <a:solidFill>
                <a:srgbClr val="7EBE85"/>
              </a:solidFill>
              <a:latin typeface="Century Gothic"/>
              <a:ea typeface="Century Gothic"/>
              <a:cs typeface="Century Gothic"/>
              <a:sym typeface="Century Gothic"/>
            </a:endParaRPr>
          </a:p>
        </p:txBody>
      </p:sp>
      <p:cxnSp>
        <p:nvCxnSpPr>
          <p:cNvPr id="630" name="Google Shape;630;p14"/>
          <p:cNvCxnSpPr>
            <a:endCxn id="606" idx="4"/>
          </p:cNvCxnSpPr>
          <p:nvPr/>
        </p:nvCxnSpPr>
        <p:spPr>
          <a:xfrm flipH="1" rot="10800000">
            <a:off x="1185717" y="3994173"/>
            <a:ext cx="1642500" cy="246900"/>
          </a:xfrm>
          <a:prstGeom prst="bentConnector2">
            <a:avLst/>
          </a:prstGeom>
          <a:noFill/>
          <a:ln cap="flat" cmpd="sng" w="19050">
            <a:solidFill>
              <a:schemeClr val="accent1"/>
            </a:solidFill>
            <a:prstDash val="solid"/>
            <a:miter lim="800000"/>
            <a:headEnd len="sm" w="sm" type="none"/>
            <a:tailEnd len="med" w="med" type="triangle"/>
          </a:ln>
        </p:spPr>
      </p:cxnSp>
      <p:cxnSp>
        <p:nvCxnSpPr>
          <p:cNvPr id="631" name="Google Shape;631;p14"/>
          <p:cNvCxnSpPr>
            <a:endCxn id="611" idx="3"/>
          </p:cNvCxnSpPr>
          <p:nvPr/>
        </p:nvCxnSpPr>
        <p:spPr>
          <a:xfrm flipH="1" rot="10800000">
            <a:off x="216321" y="3629533"/>
            <a:ext cx="2081100" cy="166800"/>
          </a:xfrm>
          <a:prstGeom prst="bentConnector2">
            <a:avLst/>
          </a:prstGeom>
          <a:noFill/>
          <a:ln cap="flat" cmpd="sng" w="19050">
            <a:solidFill>
              <a:schemeClr val="accent1"/>
            </a:solidFill>
            <a:prstDash val="solid"/>
            <a:miter lim="800000"/>
            <a:headEnd len="sm" w="sm" type="none"/>
            <a:tailEnd len="med" w="med" type="triangle"/>
          </a:ln>
        </p:spPr>
      </p:cxnSp>
      <p:sp>
        <p:nvSpPr>
          <p:cNvPr id="632" name="Google Shape;632;p14"/>
          <p:cNvSpPr/>
          <p:nvPr/>
        </p:nvSpPr>
        <p:spPr>
          <a:xfrm>
            <a:off x="1796876" y="2908127"/>
            <a:ext cx="251737" cy="225146"/>
          </a:xfrm>
          <a:prstGeom prst="ellipse">
            <a:avLst/>
          </a:prstGeom>
          <a:solidFill>
            <a:srgbClr val="C00000">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cxnSp>
        <p:nvCxnSpPr>
          <p:cNvPr id="633" name="Google Shape;633;p14"/>
          <p:cNvCxnSpPr>
            <a:endCxn id="632" idx="2"/>
          </p:cNvCxnSpPr>
          <p:nvPr/>
        </p:nvCxnSpPr>
        <p:spPr>
          <a:xfrm>
            <a:off x="619976" y="2165100"/>
            <a:ext cx="1176900" cy="855600"/>
          </a:xfrm>
          <a:prstGeom prst="bentConnector3">
            <a:avLst>
              <a:gd fmla="val 82235" name="adj1"/>
            </a:avLst>
          </a:prstGeom>
          <a:noFill/>
          <a:ln cap="flat" cmpd="sng" w="19050">
            <a:solidFill>
              <a:schemeClr val="accent1"/>
            </a:solidFill>
            <a:prstDash val="solid"/>
            <a:miter lim="800000"/>
            <a:headEnd len="sm" w="sm" type="none"/>
            <a:tailEnd len="med" w="med" type="triangle"/>
          </a:ln>
        </p:spPr>
      </p:cxnSp>
      <p:cxnSp>
        <p:nvCxnSpPr>
          <p:cNvPr id="634" name="Google Shape;634;p14"/>
          <p:cNvCxnSpPr/>
          <p:nvPr/>
        </p:nvCxnSpPr>
        <p:spPr>
          <a:xfrm>
            <a:off x="267415" y="2578371"/>
            <a:ext cx="1601700" cy="753600"/>
          </a:xfrm>
          <a:prstGeom prst="bentConnector3">
            <a:avLst>
              <a:gd fmla="val 69431" name="adj1"/>
            </a:avLst>
          </a:prstGeom>
          <a:noFill/>
          <a:ln cap="flat" cmpd="sng" w="19050">
            <a:solidFill>
              <a:schemeClr val="accent1"/>
            </a:solidFill>
            <a:prstDash val="solid"/>
            <a:miter lim="800000"/>
            <a:headEnd len="sm" w="sm" type="none"/>
            <a:tailEnd len="med" w="med" type="triangle"/>
          </a:ln>
        </p:spPr>
      </p:cxnSp>
      <p:sp>
        <p:nvSpPr>
          <p:cNvPr id="635" name="Google Shape;635;p14"/>
          <p:cNvSpPr/>
          <p:nvPr/>
        </p:nvSpPr>
        <p:spPr>
          <a:xfrm>
            <a:off x="1941359" y="3371716"/>
            <a:ext cx="276313" cy="241221"/>
          </a:xfrm>
          <a:prstGeom prst="ellipse">
            <a:avLst/>
          </a:prstGeom>
          <a:solidFill>
            <a:srgbClr val="1BFF32">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cxnSp>
        <p:nvCxnSpPr>
          <p:cNvPr id="636" name="Google Shape;636;p14"/>
          <p:cNvCxnSpPr>
            <a:endCxn id="635" idx="2"/>
          </p:cNvCxnSpPr>
          <p:nvPr/>
        </p:nvCxnSpPr>
        <p:spPr>
          <a:xfrm>
            <a:off x="256859" y="3231027"/>
            <a:ext cx="1684500" cy="261300"/>
          </a:xfrm>
          <a:prstGeom prst="bentConnector3">
            <a:avLst>
              <a:gd fmla="val 49997" name="adj1"/>
            </a:avLst>
          </a:prstGeom>
          <a:noFill/>
          <a:ln cap="flat" cmpd="sng" w="19050">
            <a:solidFill>
              <a:schemeClr val="accent1"/>
            </a:solidFill>
            <a:prstDash val="solid"/>
            <a:miter lim="800000"/>
            <a:headEnd len="sm" w="sm" type="none"/>
            <a:tailEnd len="med" w="med" type="triangle"/>
          </a:ln>
        </p:spPr>
      </p:cxnSp>
      <p:cxnSp>
        <p:nvCxnSpPr>
          <p:cNvPr id="637" name="Google Shape;637;p14"/>
          <p:cNvCxnSpPr>
            <a:endCxn id="612" idx="4"/>
          </p:cNvCxnSpPr>
          <p:nvPr/>
        </p:nvCxnSpPr>
        <p:spPr>
          <a:xfrm rot="-5400000">
            <a:off x="2333451" y="3974124"/>
            <a:ext cx="923700" cy="480000"/>
          </a:xfrm>
          <a:prstGeom prst="bentConnector3">
            <a:avLst>
              <a:gd fmla="val 1328" name="adj1"/>
            </a:avLst>
          </a:prstGeom>
          <a:noFill/>
          <a:ln cap="flat" cmpd="sng" w="19050">
            <a:solidFill>
              <a:schemeClr val="accent1"/>
            </a:solidFill>
            <a:prstDash val="solid"/>
            <a:miter lim="800000"/>
            <a:headEnd len="sm" w="sm" type="none"/>
            <a:tailEnd len="med" w="med" type="triangle"/>
          </a:ln>
        </p:spPr>
      </p:cxnSp>
      <p:cxnSp>
        <p:nvCxnSpPr>
          <p:cNvPr id="638" name="Google Shape;638;p14"/>
          <p:cNvCxnSpPr>
            <a:endCxn id="613" idx="5"/>
          </p:cNvCxnSpPr>
          <p:nvPr/>
        </p:nvCxnSpPr>
        <p:spPr>
          <a:xfrm rot="-5400000">
            <a:off x="2202309" y="4060790"/>
            <a:ext cx="1588200" cy="745500"/>
          </a:xfrm>
          <a:prstGeom prst="bentConnector3">
            <a:avLst>
              <a:gd fmla="val 1638" name="adj1"/>
            </a:avLst>
          </a:prstGeom>
          <a:noFill/>
          <a:ln cap="flat" cmpd="sng" w="19050">
            <a:solidFill>
              <a:schemeClr val="accent1"/>
            </a:solidFill>
            <a:prstDash val="solid"/>
            <a:miter lim="800000"/>
            <a:headEnd len="sm" w="sm" type="none"/>
            <a:tailEnd len="med" w="med" type="triangle"/>
          </a:ln>
        </p:spPr>
      </p:cxnSp>
      <p:sp>
        <p:nvSpPr>
          <p:cNvPr id="619" name="Google Shape;619;p14"/>
          <p:cNvSpPr/>
          <p:nvPr/>
        </p:nvSpPr>
        <p:spPr>
          <a:xfrm>
            <a:off x="3202472" y="3053365"/>
            <a:ext cx="385202" cy="342253"/>
          </a:xfrm>
          <a:prstGeom prst="ellipse">
            <a:avLst/>
          </a:prstGeom>
          <a:solidFill>
            <a:srgbClr val="0C0C0C">
              <a:alpha val="77647"/>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graphicFrame>
        <p:nvGraphicFramePr>
          <p:cNvPr id="639" name="Google Shape;639;p14"/>
          <p:cNvGraphicFramePr/>
          <p:nvPr/>
        </p:nvGraphicFramePr>
        <p:xfrm>
          <a:off x="9180137" y="735725"/>
          <a:ext cx="2795638" cy="2944858"/>
        </p:xfrm>
        <a:graphic>
          <a:graphicData uri="http://schemas.openxmlformats.org/drawingml/2006/chart">
            <c:chart r:id="rId5"/>
          </a:graphicData>
        </a:graphic>
      </p:graphicFrame>
      <p:sp>
        <p:nvSpPr>
          <p:cNvPr id="640" name="Google Shape;640;p14"/>
          <p:cNvSpPr/>
          <p:nvPr/>
        </p:nvSpPr>
        <p:spPr>
          <a:xfrm>
            <a:off x="6718914" y="4498111"/>
            <a:ext cx="114880" cy="594773"/>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641" name="Google Shape;641;p14"/>
          <p:cNvSpPr/>
          <p:nvPr/>
        </p:nvSpPr>
        <p:spPr>
          <a:xfrm>
            <a:off x="6718914" y="5248123"/>
            <a:ext cx="114880" cy="594773"/>
          </a:xfrm>
          <a:prstGeom prst="rect">
            <a:avLst/>
          </a:prstGeom>
          <a:solidFill>
            <a:srgbClr val="00BDF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642" name="Google Shape;642;p14"/>
          <p:cNvGrpSpPr/>
          <p:nvPr/>
        </p:nvGrpSpPr>
        <p:grpSpPr>
          <a:xfrm>
            <a:off x="6977586" y="5902719"/>
            <a:ext cx="3863134" cy="646331"/>
            <a:chOff x="7009730" y="5430296"/>
            <a:chExt cx="4554320" cy="646331"/>
          </a:xfrm>
        </p:grpSpPr>
        <p:sp>
          <p:nvSpPr>
            <p:cNvPr id="643" name="Google Shape;643;p14"/>
            <p:cNvSpPr txBox="1"/>
            <p:nvPr/>
          </p:nvSpPr>
          <p:spPr>
            <a:xfrm>
              <a:off x="7009730" y="5571825"/>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Male Students</a:t>
              </a:r>
              <a:endParaRPr b="1" sz="2000">
                <a:solidFill>
                  <a:srgbClr val="3F3F3F"/>
                </a:solidFill>
                <a:latin typeface="Century Gothic"/>
                <a:ea typeface="Century Gothic"/>
                <a:cs typeface="Century Gothic"/>
                <a:sym typeface="Century Gothic"/>
              </a:endParaRPr>
            </a:p>
          </p:txBody>
        </p:sp>
        <p:sp>
          <p:nvSpPr>
            <p:cNvPr id="644" name="Google Shape;644;p14"/>
            <p:cNvSpPr txBox="1"/>
            <p:nvPr/>
          </p:nvSpPr>
          <p:spPr>
            <a:xfrm>
              <a:off x="10216668" y="5430296"/>
              <a:ext cx="134738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3F3F3F"/>
                  </a:solidFill>
                  <a:latin typeface="Century Gothic"/>
                  <a:ea typeface="Century Gothic"/>
                  <a:cs typeface="Century Gothic"/>
                  <a:sym typeface="Century Gothic"/>
                </a:rPr>
                <a:t>173</a:t>
              </a:r>
              <a:endParaRPr b="1" sz="1200">
                <a:solidFill>
                  <a:srgbClr val="3F3F3F"/>
                </a:solidFill>
                <a:latin typeface="Century Gothic"/>
                <a:ea typeface="Century Gothic"/>
                <a:cs typeface="Century Gothic"/>
                <a:sym typeface="Century Gothic"/>
              </a:endParaRPr>
            </a:p>
          </p:txBody>
        </p:sp>
      </p:grpSp>
      <p:sp>
        <p:nvSpPr>
          <p:cNvPr id="645" name="Google Shape;645;p14"/>
          <p:cNvSpPr/>
          <p:nvPr/>
        </p:nvSpPr>
        <p:spPr>
          <a:xfrm>
            <a:off x="6700382" y="5982344"/>
            <a:ext cx="114880" cy="594773"/>
          </a:xfrm>
          <a:prstGeom prst="rect">
            <a:avLst/>
          </a:prstGeom>
          <a:solidFill>
            <a:srgbClr val="BD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646" name="Google Shape;646;p14"/>
          <p:cNvSpPr txBox="1"/>
          <p:nvPr/>
        </p:nvSpPr>
        <p:spPr>
          <a:xfrm>
            <a:off x="4606830" y="4773346"/>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1</a:t>
            </a:r>
            <a:endParaRPr/>
          </a:p>
        </p:txBody>
      </p:sp>
      <p:sp>
        <p:nvSpPr>
          <p:cNvPr id="647" name="Google Shape;647;p14"/>
          <p:cNvSpPr txBox="1"/>
          <p:nvPr/>
        </p:nvSpPr>
        <p:spPr>
          <a:xfrm>
            <a:off x="3493514" y="3472123"/>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2</a:t>
            </a:r>
            <a:endParaRPr/>
          </a:p>
        </p:txBody>
      </p:sp>
      <p:sp>
        <p:nvSpPr>
          <p:cNvPr id="648" name="Google Shape;648;p14"/>
          <p:cNvSpPr txBox="1"/>
          <p:nvPr/>
        </p:nvSpPr>
        <p:spPr>
          <a:xfrm>
            <a:off x="3527538" y="3143935"/>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4</a:t>
            </a:r>
            <a:endParaRPr/>
          </a:p>
        </p:txBody>
      </p:sp>
      <p:sp>
        <p:nvSpPr>
          <p:cNvPr id="649" name="Google Shape;649;p14"/>
          <p:cNvSpPr txBox="1"/>
          <p:nvPr/>
        </p:nvSpPr>
        <p:spPr>
          <a:xfrm>
            <a:off x="3250619" y="3026796"/>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2</a:t>
            </a:r>
            <a:endParaRPr/>
          </a:p>
        </p:txBody>
      </p:sp>
      <p:sp>
        <p:nvSpPr>
          <p:cNvPr id="650" name="Google Shape;650;p14"/>
          <p:cNvSpPr txBox="1"/>
          <p:nvPr/>
        </p:nvSpPr>
        <p:spPr>
          <a:xfrm>
            <a:off x="3092725" y="3328601"/>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1</a:t>
            </a:r>
            <a:endParaRPr/>
          </a:p>
        </p:txBody>
      </p:sp>
      <p:sp>
        <p:nvSpPr>
          <p:cNvPr id="651" name="Google Shape;651;p14"/>
          <p:cNvSpPr txBox="1"/>
          <p:nvPr/>
        </p:nvSpPr>
        <p:spPr>
          <a:xfrm>
            <a:off x="2612856" y="3069119"/>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6</a:t>
            </a:r>
            <a:endParaRPr/>
          </a:p>
        </p:txBody>
      </p:sp>
      <p:sp>
        <p:nvSpPr>
          <p:cNvPr id="652" name="Google Shape;652;p14"/>
          <p:cNvSpPr txBox="1"/>
          <p:nvPr/>
        </p:nvSpPr>
        <p:spPr>
          <a:xfrm>
            <a:off x="2501024" y="3526345"/>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182</a:t>
            </a:r>
            <a:endParaRPr/>
          </a:p>
        </p:txBody>
      </p:sp>
      <p:sp>
        <p:nvSpPr>
          <p:cNvPr id="653" name="Google Shape;653;p14"/>
          <p:cNvSpPr txBox="1"/>
          <p:nvPr/>
        </p:nvSpPr>
        <p:spPr>
          <a:xfrm>
            <a:off x="2270021" y="3331148"/>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3</a:t>
            </a:r>
            <a:endParaRPr/>
          </a:p>
        </p:txBody>
      </p:sp>
      <p:sp>
        <p:nvSpPr>
          <p:cNvPr id="654" name="Google Shape;654;p14"/>
          <p:cNvSpPr txBox="1"/>
          <p:nvPr/>
        </p:nvSpPr>
        <p:spPr>
          <a:xfrm>
            <a:off x="1920690" y="3304785"/>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2</a:t>
            </a:r>
            <a:endParaRPr/>
          </a:p>
        </p:txBody>
      </p:sp>
      <p:sp>
        <p:nvSpPr>
          <p:cNvPr id="655" name="Google Shape;655;p14"/>
          <p:cNvSpPr txBox="1"/>
          <p:nvPr/>
        </p:nvSpPr>
        <p:spPr>
          <a:xfrm>
            <a:off x="1778670" y="3114136"/>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13</a:t>
            </a:r>
            <a:endParaRPr/>
          </a:p>
        </p:txBody>
      </p:sp>
      <p:sp>
        <p:nvSpPr>
          <p:cNvPr id="656" name="Google Shape;656;p14"/>
          <p:cNvSpPr txBox="1"/>
          <p:nvPr/>
        </p:nvSpPr>
        <p:spPr>
          <a:xfrm>
            <a:off x="1763455" y="2827702"/>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1</a:t>
            </a:r>
            <a:endParaRPr/>
          </a:p>
        </p:txBody>
      </p:sp>
      <p:sp>
        <p:nvSpPr>
          <p:cNvPr id="657" name="Google Shape;657;p14"/>
          <p:cNvSpPr txBox="1"/>
          <p:nvPr/>
        </p:nvSpPr>
        <p:spPr>
          <a:xfrm>
            <a:off x="10681230" y="4042397"/>
            <a:ext cx="1374677" cy="2585323"/>
          </a:xfrm>
          <a:prstGeom prst="rect">
            <a:avLst/>
          </a:prstGeom>
          <a:solidFill>
            <a:srgbClr val="D8D8D8"/>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5400">
              <a:solidFill>
                <a:srgbClr val="595959"/>
              </a:solidFill>
              <a:latin typeface="Century Gothic"/>
              <a:ea typeface="Century Gothic"/>
              <a:cs typeface="Century Gothic"/>
              <a:sym typeface="Century Gothic"/>
            </a:endParaRPr>
          </a:p>
          <a:p>
            <a:pPr indent="0" lvl="0" marL="0" marR="0" rtl="0" algn="l">
              <a:spcBef>
                <a:spcPts val="0"/>
              </a:spcBef>
              <a:spcAft>
                <a:spcPts val="0"/>
              </a:spcAft>
              <a:buNone/>
            </a:pPr>
            <a:r>
              <a:rPr b="1" lang="en-US" sz="5400">
                <a:solidFill>
                  <a:srgbClr val="595959"/>
                </a:solidFill>
                <a:latin typeface="Century Gothic"/>
                <a:ea typeface="Century Gothic"/>
                <a:cs typeface="Century Gothic"/>
                <a:sym typeface="Century Gothic"/>
              </a:rPr>
              <a:t>224</a:t>
            </a:r>
            <a:endParaRPr/>
          </a:p>
          <a:p>
            <a:pPr indent="0" lvl="0" marL="0" marR="0" rtl="0" algn="l">
              <a:spcBef>
                <a:spcPts val="0"/>
              </a:spcBef>
              <a:spcAft>
                <a:spcPts val="0"/>
              </a:spcAft>
              <a:buNone/>
            </a:pPr>
            <a:r>
              <a:t/>
            </a:r>
            <a:endParaRPr b="1" sz="5400">
              <a:solidFill>
                <a:srgbClr val="595959"/>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61" name="Shape 661"/>
        <p:cNvGrpSpPr/>
        <p:nvPr/>
      </p:nvGrpSpPr>
      <p:grpSpPr>
        <a:xfrm>
          <a:off x="0" y="0"/>
          <a:ext cx="0" cy="0"/>
          <a:chOff x="0" y="0"/>
          <a:chExt cx="0" cy="0"/>
        </a:xfrm>
      </p:grpSpPr>
      <p:pic>
        <p:nvPicPr>
          <p:cNvPr id="662" name="Google Shape;662;p15"/>
          <p:cNvPicPr preferRelativeResize="0"/>
          <p:nvPr/>
        </p:nvPicPr>
        <p:blipFill rotWithShape="1">
          <a:blip r:embed="rId3">
            <a:alphaModFix/>
          </a:blip>
          <a:srcRect b="0" l="0" r="0" t="0"/>
          <a:stretch/>
        </p:blipFill>
        <p:spPr>
          <a:xfrm>
            <a:off x="-5724" y="6078267"/>
            <a:ext cx="2212723" cy="778452"/>
          </a:xfrm>
          <a:prstGeom prst="rect">
            <a:avLst/>
          </a:prstGeom>
          <a:noFill/>
          <a:ln>
            <a:noFill/>
          </a:ln>
        </p:spPr>
      </p:pic>
      <p:sp>
        <p:nvSpPr>
          <p:cNvPr id="663" name="Google Shape;663;p15"/>
          <p:cNvSpPr txBox="1"/>
          <p:nvPr>
            <p:ph idx="1" type="body"/>
          </p:nvPr>
        </p:nvSpPr>
        <p:spPr>
          <a:xfrm>
            <a:off x="0" y="91097"/>
            <a:ext cx="12034497" cy="540528"/>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A688E"/>
              </a:buClr>
              <a:buSzPts val="3600"/>
              <a:buNone/>
            </a:pPr>
            <a:r>
              <a:rPr b="1" lang="en-US" sz="3600">
                <a:solidFill>
                  <a:srgbClr val="0A688E"/>
                </a:solidFill>
                <a:latin typeface="Century Gothic"/>
                <a:ea typeface="Century Gothic"/>
                <a:cs typeface="Century Gothic"/>
                <a:sym typeface="Century Gothic"/>
              </a:rPr>
              <a:t>OUR STUDENTS FROM ACROSS AFRICA (2019-2022)</a:t>
            </a:r>
            <a:endParaRPr/>
          </a:p>
        </p:txBody>
      </p:sp>
      <p:sp>
        <p:nvSpPr>
          <p:cNvPr id="664" name="Google Shape;664;p15"/>
          <p:cNvSpPr/>
          <p:nvPr/>
        </p:nvSpPr>
        <p:spPr>
          <a:xfrm>
            <a:off x="1581962" y="1513227"/>
            <a:ext cx="4258464" cy="4657194"/>
          </a:xfrm>
          <a:custGeom>
            <a:rect b="b" l="l" r="r" t="t"/>
            <a:pathLst>
              <a:path extrusionOk="0" h="4122" w="3729">
                <a:moveTo>
                  <a:pt x="2732" y="555"/>
                </a:moveTo>
                <a:lnTo>
                  <a:pt x="2736" y="558"/>
                </a:lnTo>
                <a:lnTo>
                  <a:pt x="2738" y="560"/>
                </a:lnTo>
                <a:lnTo>
                  <a:pt x="2740" y="562"/>
                </a:lnTo>
                <a:lnTo>
                  <a:pt x="2740" y="562"/>
                </a:lnTo>
                <a:lnTo>
                  <a:pt x="2740" y="562"/>
                </a:lnTo>
                <a:lnTo>
                  <a:pt x="2740" y="560"/>
                </a:lnTo>
                <a:lnTo>
                  <a:pt x="2740" y="558"/>
                </a:lnTo>
                <a:lnTo>
                  <a:pt x="2736" y="556"/>
                </a:lnTo>
                <a:lnTo>
                  <a:pt x="2734" y="555"/>
                </a:lnTo>
                <a:lnTo>
                  <a:pt x="2732" y="555"/>
                </a:lnTo>
                <a:close/>
                <a:moveTo>
                  <a:pt x="2703" y="531"/>
                </a:moveTo>
                <a:lnTo>
                  <a:pt x="2723" y="555"/>
                </a:lnTo>
                <a:lnTo>
                  <a:pt x="2729" y="555"/>
                </a:lnTo>
                <a:lnTo>
                  <a:pt x="2723" y="547"/>
                </a:lnTo>
                <a:lnTo>
                  <a:pt x="2718" y="540"/>
                </a:lnTo>
                <a:lnTo>
                  <a:pt x="2711" y="535"/>
                </a:lnTo>
                <a:lnTo>
                  <a:pt x="2703" y="531"/>
                </a:lnTo>
                <a:close/>
                <a:moveTo>
                  <a:pt x="2672" y="478"/>
                </a:moveTo>
                <a:lnTo>
                  <a:pt x="2672" y="495"/>
                </a:lnTo>
                <a:lnTo>
                  <a:pt x="2680" y="495"/>
                </a:lnTo>
                <a:lnTo>
                  <a:pt x="2681" y="502"/>
                </a:lnTo>
                <a:lnTo>
                  <a:pt x="2685" y="507"/>
                </a:lnTo>
                <a:lnTo>
                  <a:pt x="2689" y="513"/>
                </a:lnTo>
                <a:lnTo>
                  <a:pt x="2692" y="518"/>
                </a:lnTo>
                <a:lnTo>
                  <a:pt x="2696" y="518"/>
                </a:lnTo>
                <a:lnTo>
                  <a:pt x="2696" y="502"/>
                </a:lnTo>
                <a:lnTo>
                  <a:pt x="2692" y="500"/>
                </a:lnTo>
                <a:lnTo>
                  <a:pt x="2689" y="498"/>
                </a:lnTo>
                <a:lnTo>
                  <a:pt x="2687" y="495"/>
                </a:lnTo>
                <a:lnTo>
                  <a:pt x="2685" y="491"/>
                </a:lnTo>
                <a:lnTo>
                  <a:pt x="2683" y="486"/>
                </a:lnTo>
                <a:lnTo>
                  <a:pt x="2676" y="486"/>
                </a:lnTo>
                <a:lnTo>
                  <a:pt x="2676" y="478"/>
                </a:lnTo>
                <a:lnTo>
                  <a:pt x="2672" y="478"/>
                </a:lnTo>
                <a:close/>
                <a:moveTo>
                  <a:pt x="2656" y="455"/>
                </a:moveTo>
                <a:lnTo>
                  <a:pt x="2660" y="458"/>
                </a:lnTo>
                <a:lnTo>
                  <a:pt x="2661" y="462"/>
                </a:lnTo>
                <a:lnTo>
                  <a:pt x="2663" y="464"/>
                </a:lnTo>
                <a:lnTo>
                  <a:pt x="2667" y="469"/>
                </a:lnTo>
                <a:lnTo>
                  <a:pt x="2669" y="475"/>
                </a:lnTo>
                <a:lnTo>
                  <a:pt x="2672" y="475"/>
                </a:lnTo>
                <a:lnTo>
                  <a:pt x="2671" y="467"/>
                </a:lnTo>
                <a:lnTo>
                  <a:pt x="2669" y="462"/>
                </a:lnTo>
                <a:lnTo>
                  <a:pt x="2667" y="458"/>
                </a:lnTo>
                <a:lnTo>
                  <a:pt x="2661" y="456"/>
                </a:lnTo>
                <a:lnTo>
                  <a:pt x="2656" y="455"/>
                </a:lnTo>
                <a:close/>
                <a:moveTo>
                  <a:pt x="1469" y="0"/>
                </a:moveTo>
                <a:lnTo>
                  <a:pt x="1480" y="2"/>
                </a:lnTo>
                <a:lnTo>
                  <a:pt x="1480" y="6"/>
                </a:lnTo>
                <a:lnTo>
                  <a:pt x="1485" y="7"/>
                </a:lnTo>
                <a:lnTo>
                  <a:pt x="1489" y="9"/>
                </a:lnTo>
                <a:lnTo>
                  <a:pt x="1494" y="9"/>
                </a:lnTo>
                <a:lnTo>
                  <a:pt x="1500" y="9"/>
                </a:lnTo>
                <a:lnTo>
                  <a:pt x="1500" y="29"/>
                </a:lnTo>
                <a:lnTo>
                  <a:pt x="1511" y="27"/>
                </a:lnTo>
                <a:lnTo>
                  <a:pt x="1518" y="24"/>
                </a:lnTo>
                <a:lnTo>
                  <a:pt x="1527" y="20"/>
                </a:lnTo>
                <a:lnTo>
                  <a:pt x="1540" y="18"/>
                </a:lnTo>
                <a:lnTo>
                  <a:pt x="1543" y="27"/>
                </a:lnTo>
                <a:lnTo>
                  <a:pt x="1545" y="42"/>
                </a:lnTo>
                <a:lnTo>
                  <a:pt x="1543" y="55"/>
                </a:lnTo>
                <a:lnTo>
                  <a:pt x="1540" y="55"/>
                </a:lnTo>
                <a:lnTo>
                  <a:pt x="1538" y="58"/>
                </a:lnTo>
                <a:lnTo>
                  <a:pt x="1536" y="60"/>
                </a:lnTo>
                <a:lnTo>
                  <a:pt x="1534" y="62"/>
                </a:lnTo>
                <a:lnTo>
                  <a:pt x="1534" y="66"/>
                </a:lnTo>
                <a:lnTo>
                  <a:pt x="1532" y="69"/>
                </a:lnTo>
                <a:lnTo>
                  <a:pt x="1523" y="69"/>
                </a:lnTo>
                <a:lnTo>
                  <a:pt x="1523" y="75"/>
                </a:lnTo>
                <a:lnTo>
                  <a:pt x="1521" y="76"/>
                </a:lnTo>
                <a:lnTo>
                  <a:pt x="1521" y="80"/>
                </a:lnTo>
                <a:lnTo>
                  <a:pt x="1520" y="86"/>
                </a:lnTo>
                <a:lnTo>
                  <a:pt x="1534" y="96"/>
                </a:lnTo>
                <a:lnTo>
                  <a:pt x="1541" y="111"/>
                </a:lnTo>
                <a:lnTo>
                  <a:pt x="1545" y="129"/>
                </a:lnTo>
                <a:lnTo>
                  <a:pt x="1543" y="155"/>
                </a:lnTo>
                <a:lnTo>
                  <a:pt x="1516" y="178"/>
                </a:lnTo>
                <a:lnTo>
                  <a:pt x="1512" y="186"/>
                </a:lnTo>
                <a:lnTo>
                  <a:pt x="1503" y="186"/>
                </a:lnTo>
                <a:lnTo>
                  <a:pt x="1503" y="191"/>
                </a:lnTo>
                <a:lnTo>
                  <a:pt x="1492" y="195"/>
                </a:lnTo>
                <a:lnTo>
                  <a:pt x="1496" y="202"/>
                </a:lnTo>
                <a:lnTo>
                  <a:pt x="1509" y="206"/>
                </a:lnTo>
                <a:lnTo>
                  <a:pt x="1514" y="200"/>
                </a:lnTo>
                <a:lnTo>
                  <a:pt x="1523" y="198"/>
                </a:lnTo>
                <a:lnTo>
                  <a:pt x="1532" y="200"/>
                </a:lnTo>
                <a:lnTo>
                  <a:pt x="1543" y="202"/>
                </a:lnTo>
                <a:lnTo>
                  <a:pt x="1549" y="229"/>
                </a:lnTo>
                <a:lnTo>
                  <a:pt x="1560" y="235"/>
                </a:lnTo>
                <a:lnTo>
                  <a:pt x="1560" y="238"/>
                </a:lnTo>
                <a:lnTo>
                  <a:pt x="1572" y="238"/>
                </a:lnTo>
                <a:lnTo>
                  <a:pt x="1572" y="242"/>
                </a:lnTo>
                <a:lnTo>
                  <a:pt x="1589" y="242"/>
                </a:lnTo>
                <a:lnTo>
                  <a:pt x="1592" y="251"/>
                </a:lnTo>
                <a:lnTo>
                  <a:pt x="1600" y="251"/>
                </a:lnTo>
                <a:lnTo>
                  <a:pt x="1600" y="255"/>
                </a:lnTo>
                <a:lnTo>
                  <a:pt x="1609" y="255"/>
                </a:lnTo>
                <a:lnTo>
                  <a:pt x="1609" y="258"/>
                </a:lnTo>
                <a:lnTo>
                  <a:pt x="1660" y="255"/>
                </a:lnTo>
                <a:lnTo>
                  <a:pt x="1660" y="258"/>
                </a:lnTo>
                <a:lnTo>
                  <a:pt x="1680" y="258"/>
                </a:lnTo>
                <a:lnTo>
                  <a:pt x="1680" y="262"/>
                </a:lnTo>
                <a:lnTo>
                  <a:pt x="1700" y="262"/>
                </a:lnTo>
                <a:lnTo>
                  <a:pt x="1700" y="266"/>
                </a:lnTo>
                <a:lnTo>
                  <a:pt x="1709" y="266"/>
                </a:lnTo>
                <a:lnTo>
                  <a:pt x="1712" y="275"/>
                </a:lnTo>
                <a:lnTo>
                  <a:pt x="1720" y="275"/>
                </a:lnTo>
                <a:lnTo>
                  <a:pt x="1720" y="278"/>
                </a:lnTo>
                <a:lnTo>
                  <a:pt x="1752" y="278"/>
                </a:lnTo>
                <a:lnTo>
                  <a:pt x="1756" y="286"/>
                </a:lnTo>
                <a:lnTo>
                  <a:pt x="1763" y="286"/>
                </a:lnTo>
                <a:lnTo>
                  <a:pt x="1769" y="322"/>
                </a:lnTo>
                <a:lnTo>
                  <a:pt x="1778" y="329"/>
                </a:lnTo>
                <a:lnTo>
                  <a:pt x="1783" y="335"/>
                </a:lnTo>
                <a:lnTo>
                  <a:pt x="1789" y="340"/>
                </a:lnTo>
                <a:lnTo>
                  <a:pt x="1796" y="344"/>
                </a:lnTo>
                <a:lnTo>
                  <a:pt x="1807" y="346"/>
                </a:lnTo>
                <a:lnTo>
                  <a:pt x="1823" y="346"/>
                </a:lnTo>
                <a:lnTo>
                  <a:pt x="1836" y="351"/>
                </a:lnTo>
                <a:lnTo>
                  <a:pt x="1849" y="351"/>
                </a:lnTo>
                <a:lnTo>
                  <a:pt x="1863" y="355"/>
                </a:lnTo>
                <a:lnTo>
                  <a:pt x="1863" y="358"/>
                </a:lnTo>
                <a:lnTo>
                  <a:pt x="1880" y="358"/>
                </a:lnTo>
                <a:lnTo>
                  <a:pt x="1883" y="366"/>
                </a:lnTo>
                <a:lnTo>
                  <a:pt x="1896" y="366"/>
                </a:lnTo>
                <a:lnTo>
                  <a:pt x="1896" y="369"/>
                </a:lnTo>
                <a:lnTo>
                  <a:pt x="1903" y="369"/>
                </a:lnTo>
                <a:lnTo>
                  <a:pt x="1903" y="375"/>
                </a:lnTo>
                <a:lnTo>
                  <a:pt x="1916" y="375"/>
                </a:lnTo>
                <a:lnTo>
                  <a:pt x="1920" y="382"/>
                </a:lnTo>
                <a:lnTo>
                  <a:pt x="1929" y="382"/>
                </a:lnTo>
                <a:lnTo>
                  <a:pt x="1932" y="391"/>
                </a:lnTo>
                <a:lnTo>
                  <a:pt x="1934" y="391"/>
                </a:lnTo>
                <a:lnTo>
                  <a:pt x="1938" y="393"/>
                </a:lnTo>
                <a:lnTo>
                  <a:pt x="1941" y="396"/>
                </a:lnTo>
                <a:lnTo>
                  <a:pt x="1945" y="398"/>
                </a:lnTo>
                <a:lnTo>
                  <a:pt x="1951" y="400"/>
                </a:lnTo>
                <a:lnTo>
                  <a:pt x="1954" y="402"/>
                </a:lnTo>
                <a:lnTo>
                  <a:pt x="1956" y="402"/>
                </a:lnTo>
                <a:lnTo>
                  <a:pt x="1956" y="398"/>
                </a:lnTo>
                <a:lnTo>
                  <a:pt x="1969" y="398"/>
                </a:lnTo>
                <a:lnTo>
                  <a:pt x="1972" y="393"/>
                </a:lnTo>
                <a:lnTo>
                  <a:pt x="1976" y="389"/>
                </a:lnTo>
                <a:lnTo>
                  <a:pt x="1980" y="386"/>
                </a:lnTo>
                <a:lnTo>
                  <a:pt x="1983" y="382"/>
                </a:lnTo>
                <a:lnTo>
                  <a:pt x="1985" y="376"/>
                </a:lnTo>
                <a:lnTo>
                  <a:pt x="1989" y="369"/>
                </a:lnTo>
                <a:lnTo>
                  <a:pt x="1989" y="369"/>
                </a:lnTo>
                <a:lnTo>
                  <a:pt x="1991" y="367"/>
                </a:lnTo>
                <a:lnTo>
                  <a:pt x="1992" y="367"/>
                </a:lnTo>
                <a:lnTo>
                  <a:pt x="1992" y="366"/>
                </a:lnTo>
                <a:lnTo>
                  <a:pt x="1992" y="362"/>
                </a:lnTo>
                <a:lnTo>
                  <a:pt x="1992" y="358"/>
                </a:lnTo>
                <a:lnTo>
                  <a:pt x="1989" y="358"/>
                </a:lnTo>
                <a:lnTo>
                  <a:pt x="1989" y="349"/>
                </a:lnTo>
                <a:lnTo>
                  <a:pt x="1983" y="349"/>
                </a:lnTo>
                <a:lnTo>
                  <a:pt x="1981" y="331"/>
                </a:lnTo>
                <a:lnTo>
                  <a:pt x="1985" y="311"/>
                </a:lnTo>
                <a:lnTo>
                  <a:pt x="1989" y="295"/>
                </a:lnTo>
                <a:lnTo>
                  <a:pt x="2009" y="278"/>
                </a:lnTo>
                <a:lnTo>
                  <a:pt x="2009" y="275"/>
                </a:lnTo>
                <a:lnTo>
                  <a:pt x="2023" y="271"/>
                </a:lnTo>
                <a:lnTo>
                  <a:pt x="2029" y="262"/>
                </a:lnTo>
                <a:lnTo>
                  <a:pt x="2056" y="262"/>
                </a:lnTo>
                <a:lnTo>
                  <a:pt x="2063" y="251"/>
                </a:lnTo>
                <a:lnTo>
                  <a:pt x="2112" y="251"/>
                </a:lnTo>
                <a:lnTo>
                  <a:pt x="2112" y="255"/>
                </a:lnTo>
                <a:lnTo>
                  <a:pt x="2123" y="255"/>
                </a:lnTo>
                <a:lnTo>
                  <a:pt x="2123" y="258"/>
                </a:lnTo>
                <a:lnTo>
                  <a:pt x="2132" y="258"/>
                </a:lnTo>
                <a:lnTo>
                  <a:pt x="2132" y="262"/>
                </a:lnTo>
                <a:lnTo>
                  <a:pt x="2160" y="262"/>
                </a:lnTo>
                <a:lnTo>
                  <a:pt x="2160" y="266"/>
                </a:lnTo>
                <a:lnTo>
                  <a:pt x="2163" y="271"/>
                </a:lnTo>
                <a:lnTo>
                  <a:pt x="2163" y="273"/>
                </a:lnTo>
                <a:lnTo>
                  <a:pt x="2165" y="276"/>
                </a:lnTo>
                <a:lnTo>
                  <a:pt x="2163" y="280"/>
                </a:lnTo>
                <a:lnTo>
                  <a:pt x="2163" y="282"/>
                </a:lnTo>
                <a:lnTo>
                  <a:pt x="2165" y="284"/>
                </a:lnTo>
                <a:lnTo>
                  <a:pt x="2167" y="286"/>
                </a:lnTo>
                <a:lnTo>
                  <a:pt x="2171" y="287"/>
                </a:lnTo>
                <a:lnTo>
                  <a:pt x="2176" y="289"/>
                </a:lnTo>
                <a:lnTo>
                  <a:pt x="2176" y="295"/>
                </a:lnTo>
                <a:lnTo>
                  <a:pt x="2203" y="295"/>
                </a:lnTo>
                <a:lnTo>
                  <a:pt x="2203" y="298"/>
                </a:lnTo>
                <a:lnTo>
                  <a:pt x="2220" y="302"/>
                </a:lnTo>
                <a:lnTo>
                  <a:pt x="2220" y="306"/>
                </a:lnTo>
                <a:lnTo>
                  <a:pt x="2223" y="306"/>
                </a:lnTo>
                <a:lnTo>
                  <a:pt x="2225" y="306"/>
                </a:lnTo>
                <a:lnTo>
                  <a:pt x="2227" y="304"/>
                </a:lnTo>
                <a:lnTo>
                  <a:pt x="2227" y="302"/>
                </a:lnTo>
                <a:lnTo>
                  <a:pt x="2229" y="302"/>
                </a:lnTo>
                <a:lnTo>
                  <a:pt x="2243" y="302"/>
                </a:lnTo>
                <a:lnTo>
                  <a:pt x="2256" y="306"/>
                </a:lnTo>
                <a:lnTo>
                  <a:pt x="2269" y="309"/>
                </a:lnTo>
                <a:lnTo>
                  <a:pt x="2272" y="342"/>
                </a:lnTo>
                <a:lnTo>
                  <a:pt x="2296" y="346"/>
                </a:lnTo>
                <a:lnTo>
                  <a:pt x="2305" y="344"/>
                </a:lnTo>
                <a:lnTo>
                  <a:pt x="2318" y="342"/>
                </a:lnTo>
                <a:lnTo>
                  <a:pt x="2332" y="342"/>
                </a:lnTo>
                <a:lnTo>
                  <a:pt x="2332" y="346"/>
                </a:lnTo>
                <a:lnTo>
                  <a:pt x="2369" y="349"/>
                </a:lnTo>
                <a:lnTo>
                  <a:pt x="2369" y="355"/>
                </a:lnTo>
                <a:lnTo>
                  <a:pt x="2389" y="355"/>
                </a:lnTo>
                <a:lnTo>
                  <a:pt x="2392" y="362"/>
                </a:lnTo>
                <a:lnTo>
                  <a:pt x="2416" y="362"/>
                </a:lnTo>
                <a:lnTo>
                  <a:pt x="2416" y="366"/>
                </a:lnTo>
                <a:lnTo>
                  <a:pt x="2429" y="369"/>
                </a:lnTo>
                <a:lnTo>
                  <a:pt x="2449" y="369"/>
                </a:lnTo>
                <a:lnTo>
                  <a:pt x="2456" y="375"/>
                </a:lnTo>
                <a:lnTo>
                  <a:pt x="2467" y="380"/>
                </a:lnTo>
                <a:lnTo>
                  <a:pt x="2480" y="384"/>
                </a:lnTo>
                <a:lnTo>
                  <a:pt x="2492" y="382"/>
                </a:lnTo>
                <a:lnTo>
                  <a:pt x="2503" y="366"/>
                </a:lnTo>
                <a:lnTo>
                  <a:pt x="2536" y="358"/>
                </a:lnTo>
                <a:lnTo>
                  <a:pt x="2536" y="349"/>
                </a:lnTo>
                <a:lnTo>
                  <a:pt x="2563" y="346"/>
                </a:lnTo>
                <a:lnTo>
                  <a:pt x="2569" y="338"/>
                </a:lnTo>
                <a:lnTo>
                  <a:pt x="2572" y="336"/>
                </a:lnTo>
                <a:lnTo>
                  <a:pt x="2578" y="338"/>
                </a:lnTo>
                <a:lnTo>
                  <a:pt x="2583" y="338"/>
                </a:lnTo>
                <a:lnTo>
                  <a:pt x="2589" y="340"/>
                </a:lnTo>
                <a:lnTo>
                  <a:pt x="2592" y="340"/>
                </a:lnTo>
                <a:lnTo>
                  <a:pt x="2596" y="342"/>
                </a:lnTo>
                <a:lnTo>
                  <a:pt x="2600" y="349"/>
                </a:lnTo>
                <a:lnTo>
                  <a:pt x="2603" y="351"/>
                </a:lnTo>
                <a:lnTo>
                  <a:pt x="2607" y="349"/>
                </a:lnTo>
                <a:lnTo>
                  <a:pt x="2611" y="349"/>
                </a:lnTo>
                <a:lnTo>
                  <a:pt x="2612" y="347"/>
                </a:lnTo>
                <a:lnTo>
                  <a:pt x="2612" y="346"/>
                </a:lnTo>
                <a:lnTo>
                  <a:pt x="2616" y="346"/>
                </a:lnTo>
                <a:lnTo>
                  <a:pt x="2620" y="346"/>
                </a:lnTo>
                <a:lnTo>
                  <a:pt x="2623" y="347"/>
                </a:lnTo>
                <a:lnTo>
                  <a:pt x="2625" y="349"/>
                </a:lnTo>
                <a:lnTo>
                  <a:pt x="2629" y="349"/>
                </a:lnTo>
                <a:lnTo>
                  <a:pt x="2629" y="362"/>
                </a:lnTo>
                <a:lnTo>
                  <a:pt x="2641" y="364"/>
                </a:lnTo>
                <a:lnTo>
                  <a:pt x="2660" y="367"/>
                </a:lnTo>
                <a:lnTo>
                  <a:pt x="2681" y="369"/>
                </a:lnTo>
                <a:lnTo>
                  <a:pt x="2701" y="369"/>
                </a:lnTo>
                <a:lnTo>
                  <a:pt x="2716" y="366"/>
                </a:lnTo>
                <a:lnTo>
                  <a:pt x="2716" y="362"/>
                </a:lnTo>
                <a:lnTo>
                  <a:pt x="2743" y="358"/>
                </a:lnTo>
                <a:lnTo>
                  <a:pt x="2756" y="395"/>
                </a:lnTo>
                <a:lnTo>
                  <a:pt x="2769" y="402"/>
                </a:lnTo>
                <a:lnTo>
                  <a:pt x="2769" y="426"/>
                </a:lnTo>
                <a:lnTo>
                  <a:pt x="2776" y="429"/>
                </a:lnTo>
                <a:lnTo>
                  <a:pt x="2776" y="438"/>
                </a:lnTo>
                <a:lnTo>
                  <a:pt x="2780" y="438"/>
                </a:lnTo>
                <a:lnTo>
                  <a:pt x="2780" y="446"/>
                </a:lnTo>
                <a:lnTo>
                  <a:pt x="2783" y="446"/>
                </a:lnTo>
                <a:lnTo>
                  <a:pt x="2780" y="509"/>
                </a:lnTo>
                <a:lnTo>
                  <a:pt x="2776" y="509"/>
                </a:lnTo>
                <a:lnTo>
                  <a:pt x="2776" y="518"/>
                </a:lnTo>
                <a:lnTo>
                  <a:pt x="2772" y="518"/>
                </a:lnTo>
                <a:lnTo>
                  <a:pt x="2772" y="531"/>
                </a:lnTo>
                <a:lnTo>
                  <a:pt x="2769" y="531"/>
                </a:lnTo>
                <a:lnTo>
                  <a:pt x="2769" y="535"/>
                </a:lnTo>
                <a:lnTo>
                  <a:pt x="2772" y="535"/>
                </a:lnTo>
                <a:lnTo>
                  <a:pt x="2772" y="558"/>
                </a:lnTo>
                <a:lnTo>
                  <a:pt x="2763" y="564"/>
                </a:lnTo>
                <a:lnTo>
                  <a:pt x="2758" y="567"/>
                </a:lnTo>
                <a:lnTo>
                  <a:pt x="2752" y="569"/>
                </a:lnTo>
                <a:lnTo>
                  <a:pt x="2740" y="566"/>
                </a:lnTo>
                <a:lnTo>
                  <a:pt x="2740" y="578"/>
                </a:lnTo>
                <a:lnTo>
                  <a:pt x="2736" y="578"/>
                </a:lnTo>
                <a:lnTo>
                  <a:pt x="2736" y="582"/>
                </a:lnTo>
                <a:lnTo>
                  <a:pt x="2740" y="582"/>
                </a:lnTo>
                <a:lnTo>
                  <a:pt x="2743" y="602"/>
                </a:lnTo>
                <a:lnTo>
                  <a:pt x="2749" y="602"/>
                </a:lnTo>
                <a:lnTo>
                  <a:pt x="2749" y="615"/>
                </a:lnTo>
                <a:lnTo>
                  <a:pt x="2752" y="615"/>
                </a:lnTo>
                <a:lnTo>
                  <a:pt x="2756" y="635"/>
                </a:lnTo>
                <a:lnTo>
                  <a:pt x="2763" y="638"/>
                </a:lnTo>
                <a:lnTo>
                  <a:pt x="2772" y="662"/>
                </a:lnTo>
                <a:lnTo>
                  <a:pt x="2780" y="666"/>
                </a:lnTo>
                <a:lnTo>
                  <a:pt x="2780" y="678"/>
                </a:lnTo>
                <a:lnTo>
                  <a:pt x="2783" y="678"/>
                </a:lnTo>
                <a:lnTo>
                  <a:pt x="2783" y="686"/>
                </a:lnTo>
                <a:lnTo>
                  <a:pt x="2792" y="691"/>
                </a:lnTo>
                <a:lnTo>
                  <a:pt x="2796" y="706"/>
                </a:lnTo>
                <a:lnTo>
                  <a:pt x="2809" y="715"/>
                </a:lnTo>
                <a:lnTo>
                  <a:pt x="2816" y="738"/>
                </a:lnTo>
                <a:lnTo>
                  <a:pt x="2820" y="738"/>
                </a:lnTo>
                <a:lnTo>
                  <a:pt x="2820" y="746"/>
                </a:lnTo>
                <a:lnTo>
                  <a:pt x="2829" y="751"/>
                </a:lnTo>
                <a:lnTo>
                  <a:pt x="2849" y="775"/>
                </a:lnTo>
                <a:lnTo>
                  <a:pt x="2845" y="782"/>
                </a:lnTo>
                <a:lnTo>
                  <a:pt x="2841" y="789"/>
                </a:lnTo>
                <a:lnTo>
                  <a:pt x="2840" y="796"/>
                </a:lnTo>
                <a:lnTo>
                  <a:pt x="2840" y="806"/>
                </a:lnTo>
                <a:lnTo>
                  <a:pt x="2843" y="806"/>
                </a:lnTo>
                <a:lnTo>
                  <a:pt x="2843" y="818"/>
                </a:lnTo>
                <a:lnTo>
                  <a:pt x="2849" y="818"/>
                </a:lnTo>
                <a:lnTo>
                  <a:pt x="2852" y="822"/>
                </a:lnTo>
                <a:lnTo>
                  <a:pt x="2856" y="824"/>
                </a:lnTo>
                <a:lnTo>
                  <a:pt x="2860" y="827"/>
                </a:lnTo>
                <a:lnTo>
                  <a:pt x="2863" y="831"/>
                </a:lnTo>
                <a:lnTo>
                  <a:pt x="2869" y="838"/>
                </a:lnTo>
                <a:lnTo>
                  <a:pt x="2876" y="838"/>
                </a:lnTo>
                <a:lnTo>
                  <a:pt x="2876" y="842"/>
                </a:lnTo>
                <a:lnTo>
                  <a:pt x="2889" y="842"/>
                </a:lnTo>
                <a:lnTo>
                  <a:pt x="2889" y="844"/>
                </a:lnTo>
                <a:lnTo>
                  <a:pt x="2891" y="847"/>
                </a:lnTo>
                <a:lnTo>
                  <a:pt x="2894" y="851"/>
                </a:lnTo>
                <a:lnTo>
                  <a:pt x="2896" y="856"/>
                </a:lnTo>
                <a:lnTo>
                  <a:pt x="2900" y="860"/>
                </a:lnTo>
                <a:lnTo>
                  <a:pt x="2901" y="864"/>
                </a:lnTo>
                <a:lnTo>
                  <a:pt x="2903" y="866"/>
                </a:lnTo>
                <a:lnTo>
                  <a:pt x="2912" y="866"/>
                </a:lnTo>
                <a:lnTo>
                  <a:pt x="2916" y="875"/>
                </a:lnTo>
                <a:lnTo>
                  <a:pt x="2920" y="875"/>
                </a:lnTo>
                <a:lnTo>
                  <a:pt x="2920" y="895"/>
                </a:lnTo>
                <a:lnTo>
                  <a:pt x="2923" y="895"/>
                </a:lnTo>
                <a:lnTo>
                  <a:pt x="2932" y="918"/>
                </a:lnTo>
                <a:lnTo>
                  <a:pt x="2936" y="918"/>
                </a:lnTo>
                <a:lnTo>
                  <a:pt x="2936" y="951"/>
                </a:lnTo>
                <a:lnTo>
                  <a:pt x="2940" y="951"/>
                </a:lnTo>
                <a:lnTo>
                  <a:pt x="2940" y="958"/>
                </a:lnTo>
                <a:lnTo>
                  <a:pt x="2943" y="958"/>
                </a:lnTo>
                <a:lnTo>
                  <a:pt x="2949" y="1031"/>
                </a:lnTo>
                <a:lnTo>
                  <a:pt x="2956" y="1035"/>
                </a:lnTo>
                <a:lnTo>
                  <a:pt x="2960" y="1062"/>
                </a:lnTo>
                <a:lnTo>
                  <a:pt x="2976" y="1062"/>
                </a:lnTo>
                <a:lnTo>
                  <a:pt x="2987" y="1076"/>
                </a:lnTo>
                <a:lnTo>
                  <a:pt x="3003" y="1091"/>
                </a:lnTo>
                <a:lnTo>
                  <a:pt x="3020" y="1098"/>
                </a:lnTo>
                <a:lnTo>
                  <a:pt x="3020" y="1106"/>
                </a:lnTo>
                <a:lnTo>
                  <a:pt x="3029" y="1106"/>
                </a:lnTo>
                <a:lnTo>
                  <a:pt x="3032" y="1118"/>
                </a:lnTo>
                <a:lnTo>
                  <a:pt x="3040" y="1122"/>
                </a:lnTo>
                <a:lnTo>
                  <a:pt x="3056" y="1171"/>
                </a:lnTo>
                <a:lnTo>
                  <a:pt x="3060" y="1171"/>
                </a:lnTo>
                <a:lnTo>
                  <a:pt x="3060" y="1195"/>
                </a:lnTo>
                <a:lnTo>
                  <a:pt x="3063" y="1195"/>
                </a:lnTo>
                <a:lnTo>
                  <a:pt x="3063" y="1202"/>
                </a:lnTo>
                <a:lnTo>
                  <a:pt x="3069" y="1202"/>
                </a:lnTo>
                <a:lnTo>
                  <a:pt x="3069" y="1222"/>
                </a:lnTo>
                <a:lnTo>
                  <a:pt x="3072" y="1222"/>
                </a:lnTo>
                <a:lnTo>
                  <a:pt x="3074" y="1224"/>
                </a:lnTo>
                <a:lnTo>
                  <a:pt x="3074" y="1224"/>
                </a:lnTo>
                <a:lnTo>
                  <a:pt x="3074" y="1226"/>
                </a:lnTo>
                <a:lnTo>
                  <a:pt x="3076" y="1226"/>
                </a:lnTo>
                <a:lnTo>
                  <a:pt x="3078" y="1226"/>
                </a:lnTo>
                <a:lnTo>
                  <a:pt x="3080" y="1226"/>
                </a:lnTo>
                <a:lnTo>
                  <a:pt x="3089" y="1251"/>
                </a:lnTo>
                <a:lnTo>
                  <a:pt x="3112" y="1251"/>
                </a:lnTo>
                <a:lnTo>
                  <a:pt x="3116" y="1275"/>
                </a:lnTo>
                <a:lnTo>
                  <a:pt x="3120" y="1275"/>
                </a:lnTo>
                <a:lnTo>
                  <a:pt x="3120" y="1278"/>
                </a:lnTo>
                <a:lnTo>
                  <a:pt x="3143" y="1278"/>
                </a:lnTo>
                <a:lnTo>
                  <a:pt x="3156" y="1295"/>
                </a:lnTo>
                <a:lnTo>
                  <a:pt x="3172" y="1295"/>
                </a:lnTo>
                <a:lnTo>
                  <a:pt x="3172" y="1298"/>
                </a:lnTo>
                <a:lnTo>
                  <a:pt x="3183" y="1306"/>
                </a:lnTo>
                <a:lnTo>
                  <a:pt x="3183" y="1315"/>
                </a:lnTo>
                <a:lnTo>
                  <a:pt x="3203" y="1329"/>
                </a:lnTo>
                <a:lnTo>
                  <a:pt x="3209" y="1338"/>
                </a:lnTo>
                <a:lnTo>
                  <a:pt x="3216" y="1338"/>
                </a:lnTo>
                <a:lnTo>
                  <a:pt x="3220" y="1346"/>
                </a:lnTo>
                <a:lnTo>
                  <a:pt x="3243" y="1366"/>
                </a:lnTo>
                <a:lnTo>
                  <a:pt x="3243" y="1378"/>
                </a:lnTo>
                <a:lnTo>
                  <a:pt x="3256" y="1382"/>
                </a:lnTo>
                <a:lnTo>
                  <a:pt x="3269" y="1398"/>
                </a:lnTo>
                <a:lnTo>
                  <a:pt x="3276" y="1398"/>
                </a:lnTo>
                <a:lnTo>
                  <a:pt x="3276" y="1406"/>
                </a:lnTo>
                <a:lnTo>
                  <a:pt x="3289" y="1406"/>
                </a:lnTo>
                <a:lnTo>
                  <a:pt x="3289" y="1409"/>
                </a:lnTo>
                <a:lnTo>
                  <a:pt x="3292" y="1415"/>
                </a:lnTo>
                <a:lnTo>
                  <a:pt x="3296" y="1420"/>
                </a:lnTo>
                <a:lnTo>
                  <a:pt x="3300" y="1426"/>
                </a:lnTo>
                <a:lnTo>
                  <a:pt x="3303" y="1431"/>
                </a:lnTo>
                <a:lnTo>
                  <a:pt x="3303" y="1455"/>
                </a:lnTo>
                <a:lnTo>
                  <a:pt x="3296" y="1458"/>
                </a:lnTo>
                <a:lnTo>
                  <a:pt x="3296" y="1466"/>
                </a:lnTo>
                <a:lnTo>
                  <a:pt x="3292" y="1466"/>
                </a:lnTo>
                <a:lnTo>
                  <a:pt x="3292" y="1469"/>
                </a:lnTo>
                <a:lnTo>
                  <a:pt x="3294" y="1471"/>
                </a:lnTo>
                <a:lnTo>
                  <a:pt x="3294" y="1473"/>
                </a:lnTo>
                <a:lnTo>
                  <a:pt x="3296" y="1476"/>
                </a:lnTo>
                <a:lnTo>
                  <a:pt x="3296" y="1482"/>
                </a:lnTo>
                <a:lnTo>
                  <a:pt x="3301" y="1484"/>
                </a:lnTo>
                <a:lnTo>
                  <a:pt x="3307" y="1486"/>
                </a:lnTo>
                <a:lnTo>
                  <a:pt x="3309" y="1489"/>
                </a:lnTo>
                <a:lnTo>
                  <a:pt x="3311" y="1491"/>
                </a:lnTo>
                <a:lnTo>
                  <a:pt x="3311" y="1495"/>
                </a:lnTo>
                <a:lnTo>
                  <a:pt x="3312" y="1498"/>
                </a:lnTo>
                <a:lnTo>
                  <a:pt x="3312" y="1502"/>
                </a:lnTo>
                <a:lnTo>
                  <a:pt x="3316" y="1506"/>
                </a:lnTo>
                <a:lnTo>
                  <a:pt x="3320" y="1506"/>
                </a:lnTo>
                <a:lnTo>
                  <a:pt x="3323" y="1515"/>
                </a:lnTo>
                <a:lnTo>
                  <a:pt x="3332" y="1515"/>
                </a:lnTo>
                <a:lnTo>
                  <a:pt x="3336" y="1522"/>
                </a:lnTo>
                <a:lnTo>
                  <a:pt x="3347" y="1529"/>
                </a:lnTo>
                <a:lnTo>
                  <a:pt x="3361" y="1533"/>
                </a:lnTo>
                <a:lnTo>
                  <a:pt x="3380" y="1535"/>
                </a:lnTo>
                <a:lnTo>
                  <a:pt x="3383" y="1531"/>
                </a:lnTo>
                <a:lnTo>
                  <a:pt x="3385" y="1529"/>
                </a:lnTo>
                <a:lnTo>
                  <a:pt x="3389" y="1527"/>
                </a:lnTo>
                <a:lnTo>
                  <a:pt x="3392" y="1526"/>
                </a:lnTo>
                <a:lnTo>
                  <a:pt x="3392" y="1522"/>
                </a:lnTo>
                <a:lnTo>
                  <a:pt x="3400" y="1522"/>
                </a:lnTo>
                <a:lnTo>
                  <a:pt x="3409" y="1511"/>
                </a:lnTo>
                <a:lnTo>
                  <a:pt x="3469" y="1515"/>
                </a:lnTo>
                <a:lnTo>
                  <a:pt x="3469" y="1511"/>
                </a:lnTo>
                <a:lnTo>
                  <a:pt x="3476" y="1511"/>
                </a:lnTo>
                <a:lnTo>
                  <a:pt x="3480" y="1502"/>
                </a:lnTo>
                <a:lnTo>
                  <a:pt x="3500" y="1498"/>
                </a:lnTo>
                <a:lnTo>
                  <a:pt x="3500" y="1495"/>
                </a:lnTo>
                <a:lnTo>
                  <a:pt x="3536" y="1498"/>
                </a:lnTo>
                <a:lnTo>
                  <a:pt x="3536" y="1495"/>
                </a:lnTo>
                <a:lnTo>
                  <a:pt x="3549" y="1495"/>
                </a:lnTo>
                <a:lnTo>
                  <a:pt x="3552" y="1486"/>
                </a:lnTo>
                <a:lnTo>
                  <a:pt x="3567" y="1484"/>
                </a:lnTo>
                <a:lnTo>
                  <a:pt x="3581" y="1486"/>
                </a:lnTo>
                <a:lnTo>
                  <a:pt x="3598" y="1487"/>
                </a:lnTo>
                <a:lnTo>
                  <a:pt x="3612" y="1486"/>
                </a:lnTo>
                <a:lnTo>
                  <a:pt x="3612" y="1482"/>
                </a:lnTo>
                <a:lnTo>
                  <a:pt x="3623" y="1482"/>
                </a:lnTo>
                <a:lnTo>
                  <a:pt x="3623" y="1478"/>
                </a:lnTo>
                <a:lnTo>
                  <a:pt x="3636" y="1478"/>
                </a:lnTo>
                <a:lnTo>
                  <a:pt x="3636" y="1475"/>
                </a:lnTo>
                <a:lnTo>
                  <a:pt x="3660" y="1469"/>
                </a:lnTo>
                <a:lnTo>
                  <a:pt x="3663" y="1462"/>
                </a:lnTo>
                <a:lnTo>
                  <a:pt x="3674" y="1453"/>
                </a:lnTo>
                <a:lnTo>
                  <a:pt x="3687" y="1447"/>
                </a:lnTo>
                <a:lnTo>
                  <a:pt x="3703" y="1446"/>
                </a:lnTo>
                <a:lnTo>
                  <a:pt x="3709" y="1451"/>
                </a:lnTo>
                <a:lnTo>
                  <a:pt x="3714" y="1455"/>
                </a:lnTo>
                <a:lnTo>
                  <a:pt x="3720" y="1456"/>
                </a:lnTo>
                <a:lnTo>
                  <a:pt x="3729" y="1458"/>
                </a:lnTo>
                <a:lnTo>
                  <a:pt x="3729" y="1486"/>
                </a:lnTo>
                <a:lnTo>
                  <a:pt x="3723" y="1486"/>
                </a:lnTo>
                <a:lnTo>
                  <a:pt x="3720" y="1498"/>
                </a:lnTo>
                <a:lnTo>
                  <a:pt x="3723" y="1498"/>
                </a:lnTo>
                <a:lnTo>
                  <a:pt x="3725" y="1511"/>
                </a:lnTo>
                <a:lnTo>
                  <a:pt x="3725" y="1529"/>
                </a:lnTo>
                <a:lnTo>
                  <a:pt x="3723" y="1544"/>
                </a:lnTo>
                <a:lnTo>
                  <a:pt x="3720" y="1555"/>
                </a:lnTo>
                <a:lnTo>
                  <a:pt x="3718" y="1556"/>
                </a:lnTo>
                <a:lnTo>
                  <a:pt x="3718" y="1556"/>
                </a:lnTo>
                <a:lnTo>
                  <a:pt x="3718" y="1556"/>
                </a:lnTo>
                <a:lnTo>
                  <a:pt x="3716" y="1556"/>
                </a:lnTo>
                <a:lnTo>
                  <a:pt x="3714" y="1556"/>
                </a:lnTo>
                <a:lnTo>
                  <a:pt x="3712" y="1558"/>
                </a:lnTo>
                <a:lnTo>
                  <a:pt x="3711" y="1589"/>
                </a:lnTo>
                <a:lnTo>
                  <a:pt x="3703" y="1615"/>
                </a:lnTo>
                <a:lnTo>
                  <a:pt x="3703" y="1626"/>
                </a:lnTo>
                <a:lnTo>
                  <a:pt x="3692" y="1635"/>
                </a:lnTo>
                <a:lnTo>
                  <a:pt x="3692" y="1642"/>
                </a:lnTo>
                <a:lnTo>
                  <a:pt x="3689" y="1642"/>
                </a:lnTo>
                <a:lnTo>
                  <a:pt x="3689" y="1651"/>
                </a:lnTo>
                <a:lnTo>
                  <a:pt x="3683" y="1651"/>
                </a:lnTo>
                <a:lnTo>
                  <a:pt x="3683" y="1658"/>
                </a:lnTo>
                <a:lnTo>
                  <a:pt x="3680" y="1658"/>
                </a:lnTo>
                <a:lnTo>
                  <a:pt x="3680" y="1666"/>
                </a:lnTo>
                <a:lnTo>
                  <a:pt x="3676" y="1666"/>
                </a:lnTo>
                <a:lnTo>
                  <a:pt x="3676" y="1675"/>
                </a:lnTo>
                <a:lnTo>
                  <a:pt x="3672" y="1675"/>
                </a:lnTo>
                <a:lnTo>
                  <a:pt x="3672" y="1682"/>
                </a:lnTo>
                <a:lnTo>
                  <a:pt x="3660" y="1689"/>
                </a:lnTo>
                <a:lnTo>
                  <a:pt x="3660" y="1698"/>
                </a:lnTo>
                <a:lnTo>
                  <a:pt x="3656" y="1698"/>
                </a:lnTo>
                <a:lnTo>
                  <a:pt x="3656" y="1715"/>
                </a:lnTo>
                <a:lnTo>
                  <a:pt x="3652" y="1715"/>
                </a:lnTo>
                <a:lnTo>
                  <a:pt x="3652" y="1722"/>
                </a:lnTo>
                <a:lnTo>
                  <a:pt x="3649" y="1722"/>
                </a:lnTo>
                <a:lnTo>
                  <a:pt x="3649" y="1731"/>
                </a:lnTo>
                <a:lnTo>
                  <a:pt x="3640" y="1735"/>
                </a:lnTo>
                <a:lnTo>
                  <a:pt x="3640" y="1742"/>
                </a:lnTo>
                <a:lnTo>
                  <a:pt x="3636" y="1742"/>
                </a:lnTo>
                <a:lnTo>
                  <a:pt x="3636" y="1749"/>
                </a:lnTo>
                <a:lnTo>
                  <a:pt x="3632" y="1749"/>
                </a:lnTo>
                <a:lnTo>
                  <a:pt x="3632" y="1758"/>
                </a:lnTo>
                <a:lnTo>
                  <a:pt x="3629" y="1758"/>
                </a:lnTo>
                <a:lnTo>
                  <a:pt x="3629" y="1766"/>
                </a:lnTo>
                <a:lnTo>
                  <a:pt x="3620" y="1769"/>
                </a:lnTo>
                <a:lnTo>
                  <a:pt x="3620" y="1795"/>
                </a:lnTo>
                <a:lnTo>
                  <a:pt x="3616" y="1795"/>
                </a:lnTo>
                <a:lnTo>
                  <a:pt x="3616" y="1802"/>
                </a:lnTo>
                <a:lnTo>
                  <a:pt x="3612" y="1802"/>
                </a:lnTo>
                <a:lnTo>
                  <a:pt x="3612" y="1811"/>
                </a:lnTo>
                <a:lnTo>
                  <a:pt x="3609" y="1811"/>
                </a:lnTo>
                <a:lnTo>
                  <a:pt x="3603" y="1822"/>
                </a:lnTo>
                <a:lnTo>
                  <a:pt x="3592" y="1829"/>
                </a:lnTo>
                <a:lnTo>
                  <a:pt x="3592" y="1842"/>
                </a:lnTo>
                <a:lnTo>
                  <a:pt x="3589" y="1842"/>
                </a:lnTo>
                <a:lnTo>
                  <a:pt x="3589" y="1851"/>
                </a:lnTo>
                <a:lnTo>
                  <a:pt x="3580" y="1855"/>
                </a:lnTo>
                <a:lnTo>
                  <a:pt x="3580" y="1862"/>
                </a:lnTo>
                <a:lnTo>
                  <a:pt x="3576" y="1862"/>
                </a:lnTo>
                <a:lnTo>
                  <a:pt x="3576" y="1875"/>
                </a:lnTo>
                <a:lnTo>
                  <a:pt x="3560" y="1886"/>
                </a:lnTo>
                <a:lnTo>
                  <a:pt x="3556" y="1902"/>
                </a:lnTo>
                <a:lnTo>
                  <a:pt x="3543" y="1909"/>
                </a:lnTo>
                <a:lnTo>
                  <a:pt x="3543" y="1918"/>
                </a:lnTo>
                <a:lnTo>
                  <a:pt x="3529" y="1931"/>
                </a:lnTo>
                <a:lnTo>
                  <a:pt x="3523" y="1938"/>
                </a:lnTo>
                <a:lnTo>
                  <a:pt x="3516" y="1938"/>
                </a:lnTo>
                <a:lnTo>
                  <a:pt x="3516" y="1942"/>
                </a:lnTo>
                <a:lnTo>
                  <a:pt x="3509" y="1946"/>
                </a:lnTo>
                <a:lnTo>
                  <a:pt x="3509" y="1955"/>
                </a:lnTo>
                <a:lnTo>
                  <a:pt x="3472" y="1986"/>
                </a:lnTo>
                <a:lnTo>
                  <a:pt x="3469" y="1998"/>
                </a:lnTo>
                <a:lnTo>
                  <a:pt x="3460" y="1998"/>
                </a:lnTo>
                <a:lnTo>
                  <a:pt x="3449" y="2015"/>
                </a:lnTo>
                <a:lnTo>
                  <a:pt x="3436" y="2015"/>
                </a:lnTo>
                <a:lnTo>
                  <a:pt x="3436" y="2018"/>
                </a:lnTo>
                <a:lnTo>
                  <a:pt x="3429" y="2018"/>
                </a:lnTo>
                <a:lnTo>
                  <a:pt x="3420" y="2029"/>
                </a:lnTo>
                <a:lnTo>
                  <a:pt x="3403" y="2035"/>
                </a:lnTo>
                <a:lnTo>
                  <a:pt x="3396" y="2046"/>
                </a:lnTo>
                <a:lnTo>
                  <a:pt x="3389" y="2046"/>
                </a:lnTo>
                <a:lnTo>
                  <a:pt x="3383" y="2055"/>
                </a:lnTo>
                <a:lnTo>
                  <a:pt x="3376" y="2055"/>
                </a:lnTo>
                <a:lnTo>
                  <a:pt x="3356" y="2078"/>
                </a:lnTo>
                <a:lnTo>
                  <a:pt x="3349" y="2078"/>
                </a:lnTo>
                <a:lnTo>
                  <a:pt x="3343" y="2086"/>
                </a:lnTo>
                <a:lnTo>
                  <a:pt x="3332" y="2091"/>
                </a:lnTo>
                <a:lnTo>
                  <a:pt x="3332" y="2098"/>
                </a:lnTo>
                <a:lnTo>
                  <a:pt x="3303" y="2122"/>
                </a:lnTo>
                <a:lnTo>
                  <a:pt x="3303" y="2126"/>
                </a:lnTo>
                <a:lnTo>
                  <a:pt x="3296" y="2126"/>
                </a:lnTo>
                <a:lnTo>
                  <a:pt x="3291" y="2138"/>
                </a:lnTo>
                <a:lnTo>
                  <a:pt x="3280" y="2151"/>
                </a:lnTo>
                <a:lnTo>
                  <a:pt x="3269" y="2164"/>
                </a:lnTo>
                <a:lnTo>
                  <a:pt x="3260" y="2175"/>
                </a:lnTo>
                <a:lnTo>
                  <a:pt x="3252" y="2178"/>
                </a:lnTo>
                <a:lnTo>
                  <a:pt x="3252" y="2186"/>
                </a:lnTo>
                <a:lnTo>
                  <a:pt x="3236" y="2198"/>
                </a:lnTo>
                <a:lnTo>
                  <a:pt x="3232" y="2215"/>
                </a:lnTo>
                <a:lnTo>
                  <a:pt x="3223" y="2218"/>
                </a:lnTo>
                <a:lnTo>
                  <a:pt x="3203" y="2255"/>
                </a:lnTo>
                <a:lnTo>
                  <a:pt x="3180" y="2258"/>
                </a:lnTo>
                <a:lnTo>
                  <a:pt x="3180" y="2264"/>
                </a:lnTo>
                <a:lnTo>
                  <a:pt x="3178" y="2269"/>
                </a:lnTo>
                <a:lnTo>
                  <a:pt x="3176" y="2273"/>
                </a:lnTo>
                <a:lnTo>
                  <a:pt x="3174" y="2276"/>
                </a:lnTo>
                <a:lnTo>
                  <a:pt x="3174" y="2280"/>
                </a:lnTo>
                <a:lnTo>
                  <a:pt x="3172" y="2286"/>
                </a:lnTo>
                <a:lnTo>
                  <a:pt x="3143" y="2295"/>
                </a:lnTo>
                <a:lnTo>
                  <a:pt x="3136" y="2329"/>
                </a:lnTo>
                <a:lnTo>
                  <a:pt x="3123" y="2338"/>
                </a:lnTo>
                <a:lnTo>
                  <a:pt x="3123" y="2355"/>
                </a:lnTo>
                <a:lnTo>
                  <a:pt x="3120" y="2355"/>
                </a:lnTo>
                <a:lnTo>
                  <a:pt x="3112" y="2378"/>
                </a:lnTo>
                <a:lnTo>
                  <a:pt x="3109" y="2378"/>
                </a:lnTo>
                <a:lnTo>
                  <a:pt x="3109" y="2386"/>
                </a:lnTo>
                <a:lnTo>
                  <a:pt x="3103" y="2386"/>
                </a:lnTo>
                <a:lnTo>
                  <a:pt x="3100" y="2402"/>
                </a:lnTo>
                <a:lnTo>
                  <a:pt x="3083" y="2411"/>
                </a:lnTo>
                <a:lnTo>
                  <a:pt x="3063" y="2486"/>
                </a:lnTo>
                <a:lnTo>
                  <a:pt x="3081" y="2498"/>
                </a:lnTo>
                <a:lnTo>
                  <a:pt x="3096" y="2515"/>
                </a:lnTo>
                <a:lnTo>
                  <a:pt x="3100" y="2515"/>
                </a:lnTo>
                <a:lnTo>
                  <a:pt x="3100" y="2555"/>
                </a:lnTo>
                <a:lnTo>
                  <a:pt x="3094" y="2564"/>
                </a:lnTo>
                <a:lnTo>
                  <a:pt x="3094" y="2575"/>
                </a:lnTo>
                <a:lnTo>
                  <a:pt x="3096" y="2589"/>
                </a:lnTo>
                <a:lnTo>
                  <a:pt x="3096" y="2606"/>
                </a:lnTo>
                <a:lnTo>
                  <a:pt x="3092" y="2606"/>
                </a:lnTo>
                <a:lnTo>
                  <a:pt x="3092" y="2616"/>
                </a:lnTo>
                <a:lnTo>
                  <a:pt x="3096" y="2635"/>
                </a:lnTo>
                <a:lnTo>
                  <a:pt x="3103" y="2655"/>
                </a:lnTo>
                <a:lnTo>
                  <a:pt x="3111" y="2675"/>
                </a:lnTo>
                <a:lnTo>
                  <a:pt x="3116" y="2691"/>
                </a:lnTo>
                <a:lnTo>
                  <a:pt x="3120" y="2702"/>
                </a:lnTo>
                <a:lnTo>
                  <a:pt x="3127" y="2704"/>
                </a:lnTo>
                <a:lnTo>
                  <a:pt x="3132" y="2706"/>
                </a:lnTo>
                <a:lnTo>
                  <a:pt x="3138" y="2707"/>
                </a:lnTo>
                <a:lnTo>
                  <a:pt x="3141" y="2711"/>
                </a:lnTo>
                <a:lnTo>
                  <a:pt x="3145" y="2716"/>
                </a:lnTo>
                <a:lnTo>
                  <a:pt x="3149" y="2722"/>
                </a:lnTo>
                <a:lnTo>
                  <a:pt x="3154" y="2731"/>
                </a:lnTo>
                <a:lnTo>
                  <a:pt x="3158" y="2746"/>
                </a:lnTo>
                <a:lnTo>
                  <a:pt x="3156" y="2762"/>
                </a:lnTo>
                <a:lnTo>
                  <a:pt x="3152" y="2762"/>
                </a:lnTo>
                <a:lnTo>
                  <a:pt x="3152" y="2782"/>
                </a:lnTo>
                <a:lnTo>
                  <a:pt x="3149" y="2782"/>
                </a:lnTo>
                <a:lnTo>
                  <a:pt x="3149" y="2809"/>
                </a:lnTo>
                <a:lnTo>
                  <a:pt x="3147" y="2811"/>
                </a:lnTo>
                <a:lnTo>
                  <a:pt x="3147" y="2811"/>
                </a:lnTo>
                <a:lnTo>
                  <a:pt x="3145" y="2813"/>
                </a:lnTo>
                <a:lnTo>
                  <a:pt x="3143" y="2815"/>
                </a:lnTo>
                <a:lnTo>
                  <a:pt x="3143" y="2818"/>
                </a:lnTo>
                <a:lnTo>
                  <a:pt x="3149" y="2818"/>
                </a:lnTo>
                <a:lnTo>
                  <a:pt x="3149" y="2831"/>
                </a:lnTo>
                <a:lnTo>
                  <a:pt x="3152" y="2831"/>
                </a:lnTo>
                <a:lnTo>
                  <a:pt x="3152" y="2935"/>
                </a:lnTo>
                <a:lnTo>
                  <a:pt x="3160" y="2938"/>
                </a:lnTo>
                <a:lnTo>
                  <a:pt x="3163" y="2949"/>
                </a:lnTo>
                <a:lnTo>
                  <a:pt x="3165" y="2967"/>
                </a:lnTo>
                <a:lnTo>
                  <a:pt x="3163" y="2982"/>
                </a:lnTo>
                <a:lnTo>
                  <a:pt x="3160" y="2982"/>
                </a:lnTo>
                <a:lnTo>
                  <a:pt x="3160" y="2995"/>
                </a:lnTo>
                <a:lnTo>
                  <a:pt x="3152" y="2998"/>
                </a:lnTo>
                <a:lnTo>
                  <a:pt x="3152" y="3018"/>
                </a:lnTo>
                <a:lnTo>
                  <a:pt x="3140" y="3026"/>
                </a:lnTo>
                <a:lnTo>
                  <a:pt x="3140" y="3035"/>
                </a:lnTo>
                <a:lnTo>
                  <a:pt x="3116" y="3055"/>
                </a:lnTo>
                <a:lnTo>
                  <a:pt x="3116" y="3062"/>
                </a:lnTo>
                <a:lnTo>
                  <a:pt x="3100" y="3075"/>
                </a:lnTo>
                <a:lnTo>
                  <a:pt x="3096" y="3086"/>
                </a:lnTo>
                <a:lnTo>
                  <a:pt x="3080" y="3089"/>
                </a:lnTo>
                <a:lnTo>
                  <a:pt x="3072" y="3102"/>
                </a:lnTo>
                <a:lnTo>
                  <a:pt x="3063" y="3102"/>
                </a:lnTo>
                <a:lnTo>
                  <a:pt x="3063" y="3106"/>
                </a:lnTo>
                <a:lnTo>
                  <a:pt x="3056" y="3106"/>
                </a:lnTo>
                <a:lnTo>
                  <a:pt x="3056" y="3109"/>
                </a:lnTo>
                <a:lnTo>
                  <a:pt x="3036" y="3109"/>
                </a:lnTo>
                <a:lnTo>
                  <a:pt x="3036" y="3115"/>
                </a:lnTo>
                <a:lnTo>
                  <a:pt x="3020" y="3118"/>
                </a:lnTo>
                <a:lnTo>
                  <a:pt x="3020" y="3122"/>
                </a:lnTo>
                <a:lnTo>
                  <a:pt x="2972" y="3138"/>
                </a:lnTo>
                <a:lnTo>
                  <a:pt x="2949" y="3166"/>
                </a:lnTo>
                <a:lnTo>
                  <a:pt x="2943" y="3166"/>
                </a:lnTo>
                <a:lnTo>
                  <a:pt x="2943" y="3178"/>
                </a:lnTo>
                <a:lnTo>
                  <a:pt x="2932" y="3186"/>
                </a:lnTo>
                <a:lnTo>
                  <a:pt x="2932" y="3191"/>
                </a:lnTo>
                <a:lnTo>
                  <a:pt x="2923" y="3191"/>
                </a:lnTo>
                <a:lnTo>
                  <a:pt x="2920" y="3198"/>
                </a:lnTo>
                <a:lnTo>
                  <a:pt x="2916" y="3198"/>
                </a:lnTo>
                <a:lnTo>
                  <a:pt x="2914" y="3202"/>
                </a:lnTo>
                <a:lnTo>
                  <a:pt x="2914" y="3204"/>
                </a:lnTo>
                <a:lnTo>
                  <a:pt x="2914" y="3204"/>
                </a:lnTo>
                <a:lnTo>
                  <a:pt x="2914" y="3206"/>
                </a:lnTo>
                <a:lnTo>
                  <a:pt x="2914" y="3207"/>
                </a:lnTo>
                <a:lnTo>
                  <a:pt x="2914" y="3207"/>
                </a:lnTo>
                <a:lnTo>
                  <a:pt x="2914" y="3209"/>
                </a:lnTo>
                <a:lnTo>
                  <a:pt x="2912" y="3211"/>
                </a:lnTo>
                <a:lnTo>
                  <a:pt x="2909" y="3215"/>
                </a:lnTo>
                <a:lnTo>
                  <a:pt x="2909" y="3218"/>
                </a:lnTo>
                <a:lnTo>
                  <a:pt x="2889" y="3218"/>
                </a:lnTo>
                <a:lnTo>
                  <a:pt x="2852" y="3258"/>
                </a:lnTo>
                <a:lnTo>
                  <a:pt x="2843" y="3258"/>
                </a:lnTo>
                <a:lnTo>
                  <a:pt x="2840" y="3266"/>
                </a:lnTo>
                <a:lnTo>
                  <a:pt x="2832" y="3266"/>
                </a:lnTo>
                <a:lnTo>
                  <a:pt x="2820" y="3289"/>
                </a:lnTo>
                <a:lnTo>
                  <a:pt x="2823" y="3289"/>
                </a:lnTo>
                <a:lnTo>
                  <a:pt x="2829" y="3296"/>
                </a:lnTo>
                <a:lnTo>
                  <a:pt x="2832" y="3302"/>
                </a:lnTo>
                <a:lnTo>
                  <a:pt x="2836" y="3307"/>
                </a:lnTo>
                <a:lnTo>
                  <a:pt x="2840" y="3315"/>
                </a:lnTo>
                <a:lnTo>
                  <a:pt x="2840" y="3346"/>
                </a:lnTo>
                <a:lnTo>
                  <a:pt x="2849" y="3351"/>
                </a:lnTo>
                <a:lnTo>
                  <a:pt x="2851" y="3362"/>
                </a:lnTo>
                <a:lnTo>
                  <a:pt x="2851" y="3373"/>
                </a:lnTo>
                <a:lnTo>
                  <a:pt x="2856" y="3382"/>
                </a:lnTo>
                <a:lnTo>
                  <a:pt x="2858" y="3384"/>
                </a:lnTo>
                <a:lnTo>
                  <a:pt x="2858" y="3384"/>
                </a:lnTo>
                <a:lnTo>
                  <a:pt x="2858" y="3386"/>
                </a:lnTo>
                <a:lnTo>
                  <a:pt x="2860" y="3386"/>
                </a:lnTo>
                <a:lnTo>
                  <a:pt x="2861" y="3386"/>
                </a:lnTo>
                <a:lnTo>
                  <a:pt x="2863" y="3386"/>
                </a:lnTo>
                <a:lnTo>
                  <a:pt x="2860" y="3455"/>
                </a:lnTo>
                <a:lnTo>
                  <a:pt x="2856" y="3455"/>
                </a:lnTo>
                <a:lnTo>
                  <a:pt x="2856" y="3471"/>
                </a:lnTo>
                <a:lnTo>
                  <a:pt x="2852" y="3471"/>
                </a:lnTo>
                <a:lnTo>
                  <a:pt x="2852" y="3473"/>
                </a:lnTo>
                <a:lnTo>
                  <a:pt x="2852" y="3475"/>
                </a:lnTo>
                <a:lnTo>
                  <a:pt x="2854" y="3476"/>
                </a:lnTo>
                <a:lnTo>
                  <a:pt x="2856" y="3478"/>
                </a:lnTo>
                <a:lnTo>
                  <a:pt x="2856" y="3478"/>
                </a:lnTo>
                <a:lnTo>
                  <a:pt x="2858" y="3493"/>
                </a:lnTo>
                <a:lnTo>
                  <a:pt x="2854" y="3504"/>
                </a:lnTo>
                <a:lnTo>
                  <a:pt x="2849" y="3515"/>
                </a:lnTo>
                <a:lnTo>
                  <a:pt x="2843" y="3522"/>
                </a:lnTo>
                <a:lnTo>
                  <a:pt x="2843" y="3531"/>
                </a:lnTo>
                <a:lnTo>
                  <a:pt x="2816" y="3551"/>
                </a:lnTo>
                <a:lnTo>
                  <a:pt x="2800" y="3551"/>
                </a:lnTo>
                <a:lnTo>
                  <a:pt x="2800" y="3555"/>
                </a:lnTo>
                <a:lnTo>
                  <a:pt x="2789" y="3555"/>
                </a:lnTo>
                <a:lnTo>
                  <a:pt x="2783" y="3562"/>
                </a:lnTo>
                <a:lnTo>
                  <a:pt x="2772" y="3562"/>
                </a:lnTo>
                <a:lnTo>
                  <a:pt x="2772" y="3566"/>
                </a:lnTo>
                <a:lnTo>
                  <a:pt x="2756" y="3569"/>
                </a:lnTo>
                <a:lnTo>
                  <a:pt x="2756" y="3575"/>
                </a:lnTo>
                <a:lnTo>
                  <a:pt x="2736" y="3575"/>
                </a:lnTo>
                <a:lnTo>
                  <a:pt x="2732" y="3582"/>
                </a:lnTo>
                <a:lnTo>
                  <a:pt x="2716" y="3586"/>
                </a:lnTo>
                <a:lnTo>
                  <a:pt x="2716" y="3589"/>
                </a:lnTo>
                <a:lnTo>
                  <a:pt x="2709" y="3595"/>
                </a:lnTo>
                <a:lnTo>
                  <a:pt x="2703" y="3606"/>
                </a:lnTo>
                <a:lnTo>
                  <a:pt x="2700" y="3606"/>
                </a:lnTo>
                <a:lnTo>
                  <a:pt x="2703" y="3609"/>
                </a:lnTo>
                <a:lnTo>
                  <a:pt x="2707" y="3613"/>
                </a:lnTo>
                <a:lnTo>
                  <a:pt x="2709" y="3615"/>
                </a:lnTo>
                <a:lnTo>
                  <a:pt x="2709" y="3622"/>
                </a:lnTo>
                <a:lnTo>
                  <a:pt x="2712" y="3622"/>
                </a:lnTo>
                <a:lnTo>
                  <a:pt x="2712" y="3655"/>
                </a:lnTo>
                <a:lnTo>
                  <a:pt x="2709" y="3655"/>
                </a:lnTo>
                <a:lnTo>
                  <a:pt x="2709" y="3682"/>
                </a:lnTo>
                <a:lnTo>
                  <a:pt x="2703" y="3682"/>
                </a:lnTo>
                <a:lnTo>
                  <a:pt x="2703" y="3695"/>
                </a:lnTo>
                <a:lnTo>
                  <a:pt x="2700" y="3695"/>
                </a:lnTo>
                <a:lnTo>
                  <a:pt x="2700" y="3702"/>
                </a:lnTo>
                <a:lnTo>
                  <a:pt x="2696" y="3702"/>
                </a:lnTo>
                <a:lnTo>
                  <a:pt x="2696" y="3718"/>
                </a:lnTo>
                <a:lnTo>
                  <a:pt x="2692" y="3718"/>
                </a:lnTo>
                <a:lnTo>
                  <a:pt x="2692" y="3726"/>
                </a:lnTo>
                <a:lnTo>
                  <a:pt x="2689" y="3726"/>
                </a:lnTo>
                <a:lnTo>
                  <a:pt x="2683" y="3762"/>
                </a:lnTo>
                <a:lnTo>
                  <a:pt x="2669" y="3775"/>
                </a:lnTo>
                <a:lnTo>
                  <a:pt x="2669" y="3778"/>
                </a:lnTo>
                <a:lnTo>
                  <a:pt x="2660" y="3778"/>
                </a:lnTo>
                <a:lnTo>
                  <a:pt x="2652" y="3789"/>
                </a:lnTo>
                <a:lnTo>
                  <a:pt x="2643" y="3789"/>
                </a:lnTo>
                <a:lnTo>
                  <a:pt x="2643" y="3795"/>
                </a:lnTo>
                <a:lnTo>
                  <a:pt x="2640" y="3798"/>
                </a:lnTo>
                <a:lnTo>
                  <a:pt x="2634" y="3804"/>
                </a:lnTo>
                <a:lnTo>
                  <a:pt x="2629" y="3807"/>
                </a:lnTo>
                <a:lnTo>
                  <a:pt x="2623" y="3811"/>
                </a:lnTo>
                <a:lnTo>
                  <a:pt x="2616" y="3815"/>
                </a:lnTo>
                <a:lnTo>
                  <a:pt x="2612" y="3826"/>
                </a:lnTo>
                <a:lnTo>
                  <a:pt x="2609" y="3826"/>
                </a:lnTo>
                <a:lnTo>
                  <a:pt x="2609" y="3835"/>
                </a:lnTo>
                <a:lnTo>
                  <a:pt x="2600" y="3838"/>
                </a:lnTo>
                <a:lnTo>
                  <a:pt x="2596" y="3858"/>
                </a:lnTo>
                <a:lnTo>
                  <a:pt x="2583" y="3866"/>
                </a:lnTo>
                <a:lnTo>
                  <a:pt x="2583" y="3875"/>
                </a:lnTo>
                <a:lnTo>
                  <a:pt x="2576" y="3878"/>
                </a:lnTo>
                <a:lnTo>
                  <a:pt x="2576" y="3886"/>
                </a:lnTo>
                <a:lnTo>
                  <a:pt x="2560" y="3898"/>
                </a:lnTo>
                <a:lnTo>
                  <a:pt x="2560" y="3906"/>
                </a:lnTo>
                <a:lnTo>
                  <a:pt x="2532" y="3929"/>
                </a:lnTo>
                <a:lnTo>
                  <a:pt x="2529" y="3938"/>
                </a:lnTo>
                <a:lnTo>
                  <a:pt x="2512" y="3942"/>
                </a:lnTo>
                <a:lnTo>
                  <a:pt x="2509" y="3955"/>
                </a:lnTo>
                <a:lnTo>
                  <a:pt x="2489" y="3966"/>
                </a:lnTo>
                <a:lnTo>
                  <a:pt x="2489" y="3975"/>
                </a:lnTo>
                <a:lnTo>
                  <a:pt x="2483" y="3975"/>
                </a:lnTo>
                <a:lnTo>
                  <a:pt x="2480" y="3982"/>
                </a:lnTo>
                <a:lnTo>
                  <a:pt x="2472" y="3982"/>
                </a:lnTo>
                <a:lnTo>
                  <a:pt x="2449" y="4009"/>
                </a:lnTo>
                <a:lnTo>
                  <a:pt x="2440" y="4009"/>
                </a:lnTo>
                <a:lnTo>
                  <a:pt x="2432" y="4022"/>
                </a:lnTo>
                <a:lnTo>
                  <a:pt x="2409" y="4031"/>
                </a:lnTo>
                <a:lnTo>
                  <a:pt x="2400" y="4042"/>
                </a:lnTo>
                <a:lnTo>
                  <a:pt x="2383" y="4046"/>
                </a:lnTo>
                <a:lnTo>
                  <a:pt x="2380" y="4055"/>
                </a:lnTo>
                <a:lnTo>
                  <a:pt x="2340" y="4058"/>
                </a:lnTo>
                <a:lnTo>
                  <a:pt x="2340" y="4058"/>
                </a:lnTo>
                <a:lnTo>
                  <a:pt x="2340" y="4056"/>
                </a:lnTo>
                <a:lnTo>
                  <a:pt x="2338" y="4055"/>
                </a:lnTo>
                <a:lnTo>
                  <a:pt x="2336" y="4055"/>
                </a:lnTo>
                <a:lnTo>
                  <a:pt x="2332" y="4055"/>
                </a:lnTo>
                <a:lnTo>
                  <a:pt x="2332" y="4058"/>
                </a:lnTo>
                <a:lnTo>
                  <a:pt x="2323" y="4058"/>
                </a:lnTo>
                <a:lnTo>
                  <a:pt x="2312" y="4075"/>
                </a:lnTo>
                <a:lnTo>
                  <a:pt x="2276" y="4075"/>
                </a:lnTo>
                <a:lnTo>
                  <a:pt x="2272" y="4082"/>
                </a:lnTo>
                <a:lnTo>
                  <a:pt x="2263" y="4082"/>
                </a:lnTo>
                <a:lnTo>
                  <a:pt x="2263" y="4086"/>
                </a:lnTo>
                <a:lnTo>
                  <a:pt x="2216" y="4082"/>
                </a:lnTo>
                <a:lnTo>
                  <a:pt x="2216" y="4078"/>
                </a:lnTo>
                <a:lnTo>
                  <a:pt x="2209" y="4078"/>
                </a:lnTo>
                <a:lnTo>
                  <a:pt x="2209" y="4075"/>
                </a:lnTo>
                <a:lnTo>
                  <a:pt x="2203" y="4073"/>
                </a:lnTo>
                <a:lnTo>
                  <a:pt x="2200" y="4073"/>
                </a:lnTo>
                <a:lnTo>
                  <a:pt x="2198" y="4075"/>
                </a:lnTo>
                <a:lnTo>
                  <a:pt x="2196" y="4076"/>
                </a:lnTo>
                <a:lnTo>
                  <a:pt x="2194" y="4078"/>
                </a:lnTo>
                <a:lnTo>
                  <a:pt x="2194" y="4080"/>
                </a:lnTo>
                <a:lnTo>
                  <a:pt x="2192" y="4082"/>
                </a:lnTo>
                <a:lnTo>
                  <a:pt x="2192" y="4082"/>
                </a:lnTo>
                <a:lnTo>
                  <a:pt x="2140" y="4078"/>
                </a:lnTo>
                <a:lnTo>
                  <a:pt x="2140" y="4082"/>
                </a:lnTo>
                <a:lnTo>
                  <a:pt x="2129" y="4082"/>
                </a:lnTo>
                <a:lnTo>
                  <a:pt x="2116" y="4098"/>
                </a:lnTo>
                <a:lnTo>
                  <a:pt x="2052" y="4098"/>
                </a:lnTo>
                <a:lnTo>
                  <a:pt x="2052" y="4102"/>
                </a:lnTo>
                <a:lnTo>
                  <a:pt x="2036" y="4106"/>
                </a:lnTo>
                <a:lnTo>
                  <a:pt x="2023" y="4122"/>
                </a:lnTo>
                <a:lnTo>
                  <a:pt x="1983" y="4122"/>
                </a:lnTo>
                <a:lnTo>
                  <a:pt x="1981" y="4120"/>
                </a:lnTo>
                <a:lnTo>
                  <a:pt x="1978" y="4118"/>
                </a:lnTo>
                <a:lnTo>
                  <a:pt x="1974" y="4116"/>
                </a:lnTo>
                <a:lnTo>
                  <a:pt x="1972" y="4115"/>
                </a:lnTo>
                <a:lnTo>
                  <a:pt x="1972" y="4106"/>
                </a:lnTo>
                <a:lnTo>
                  <a:pt x="1971" y="4104"/>
                </a:lnTo>
                <a:lnTo>
                  <a:pt x="1967" y="4102"/>
                </a:lnTo>
                <a:lnTo>
                  <a:pt x="1961" y="4098"/>
                </a:lnTo>
                <a:lnTo>
                  <a:pt x="1956" y="4096"/>
                </a:lnTo>
                <a:lnTo>
                  <a:pt x="1951" y="4093"/>
                </a:lnTo>
                <a:lnTo>
                  <a:pt x="1947" y="4091"/>
                </a:lnTo>
                <a:lnTo>
                  <a:pt x="1943" y="4091"/>
                </a:lnTo>
                <a:lnTo>
                  <a:pt x="1941" y="4089"/>
                </a:lnTo>
                <a:lnTo>
                  <a:pt x="1941" y="4091"/>
                </a:lnTo>
                <a:lnTo>
                  <a:pt x="1941" y="4091"/>
                </a:lnTo>
                <a:lnTo>
                  <a:pt x="1941" y="4093"/>
                </a:lnTo>
                <a:lnTo>
                  <a:pt x="1941" y="4093"/>
                </a:lnTo>
                <a:lnTo>
                  <a:pt x="1940" y="4095"/>
                </a:lnTo>
                <a:lnTo>
                  <a:pt x="1920" y="4095"/>
                </a:lnTo>
                <a:lnTo>
                  <a:pt x="1916" y="4055"/>
                </a:lnTo>
                <a:lnTo>
                  <a:pt x="1920" y="4055"/>
                </a:lnTo>
                <a:lnTo>
                  <a:pt x="1920" y="4051"/>
                </a:lnTo>
                <a:lnTo>
                  <a:pt x="1916" y="4051"/>
                </a:lnTo>
                <a:lnTo>
                  <a:pt x="1912" y="4038"/>
                </a:lnTo>
                <a:lnTo>
                  <a:pt x="1909" y="4038"/>
                </a:lnTo>
                <a:lnTo>
                  <a:pt x="1909" y="4031"/>
                </a:lnTo>
                <a:lnTo>
                  <a:pt x="1900" y="4026"/>
                </a:lnTo>
                <a:lnTo>
                  <a:pt x="1900" y="4015"/>
                </a:lnTo>
                <a:lnTo>
                  <a:pt x="1892" y="4009"/>
                </a:lnTo>
                <a:lnTo>
                  <a:pt x="1892" y="3989"/>
                </a:lnTo>
                <a:lnTo>
                  <a:pt x="1896" y="3989"/>
                </a:lnTo>
                <a:lnTo>
                  <a:pt x="1896" y="3986"/>
                </a:lnTo>
                <a:lnTo>
                  <a:pt x="1912" y="3986"/>
                </a:lnTo>
                <a:lnTo>
                  <a:pt x="1916" y="3978"/>
                </a:lnTo>
                <a:lnTo>
                  <a:pt x="1916" y="3967"/>
                </a:lnTo>
                <a:lnTo>
                  <a:pt x="1916" y="3953"/>
                </a:lnTo>
                <a:lnTo>
                  <a:pt x="1916" y="3942"/>
                </a:lnTo>
                <a:lnTo>
                  <a:pt x="1903" y="3935"/>
                </a:lnTo>
                <a:lnTo>
                  <a:pt x="1903" y="3926"/>
                </a:lnTo>
                <a:lnTo>
                  <a:pt x="1892" y="3918"/>
                </a:lnTo>
                <a:lnTo>
                  <a:pt x="1892" y="3911"/>
                </a:lnTo>
                <a:lnTo>
                  <a:pt x="1889" y="3911"/>
                </a:lnTo>
                <a:lnTo>
                  <a:pt x="1880" y="3886"/>
                </a:lnTo>
                <a:lnTo>
                  <a:pt x="1876" y="3886"/>
                </a:lnTo>
                <a:lnTo>
                  <a:pt x="1872" y="3866"/>
                </a:lnTo>
                <a:lnTo>
                  <a:pt x="1863" y="3862"/>
                </a:lnTo>
                <a:lnTo>
                  <a:pt x="1863" y="3855"/>
                </a:lnTo>
                <a:lnTo>
                  <a:pt x="1860" y="3855"/>
                </a:lnTo>
                <a:lnTo>
                  <a:pt x="1860" y="3835"/>
                </a:lnTo>
                <a:lnTo>
                  <a:pt x="1856" y="3835"/>
                </a:lnTo>
                <a:lnTo>
                  <a:pt x="1856" y="3826"/>
                </a:lnTo>
                <a:lnTo>
                  <a:pt x="1852" y="3826"/>
                </a:lnTo>
                <a:lnTo>
                  <a:pt x="1849" y="3802"/>
                </a:lnTo>
                <a:lnTo>
                  <a:pt x="1843" y="3802"/>
                </a:lnTo>
                <a:lnTo>
                  <a:pt x="1836" y="3778"/>
                </a:lnTo>
                <a:lnTo>
                  <a:pt x="1832" y="3778"/>
                </a:lnTo>
                <a:lnTo>
                  <a:pt x="1829" y="3775"/>
                </a:lnTo>
                <a:lnTo>
                  <a:pt x="1827" y="3771"/>
                </a:lnTo>
                <a:lnTo>
                  <a:pt x="1825" y="3767"/>
                </a:lnTo>
                <a:lnTo>
                  <a:pt x="1823" y="3762"/>
                </a:lnTo>
                <a:lnTo>
                  <a:pt x="1812" y="3762"/>
                </a:lnTo>
                <a:lnTo>
                  <a:pt x="1789" y="3735"/>
                </a:lnTo>
                <a:lnTo>
                  <a:pt x="1780" y="3729"/>
                </a:lnTo>
                <a:lnTo>
                  <a:pt x="1780" y="3722"/>
                </a:lnTo>
                <a:lnTo>
                  <a:pt x="1776" y="3722"/>
                </a:lnTo>
                <a:lnTo>
                  <a:pt x="1776" y="3715"/>
                </a:lnTo>
                <a:lnTo>
                  <a:pt x="1772" y="3715"/>
                </a:lnTo>
                <a:lnTo>
                  <a:pt x="1772" y="3706"/>
                </a:lnTo>
                <a:lnTo>
                  <a:pt x="1763" y="3702"/>
                </a:lnTo>
                <a:lnTo>
                  <a:pt x="1763" y="3695"/>
                </a:lnTo>
                <a:lnTo>
                  <a:pt x="1756" y="3691"/>
                </a:lnTo>
                <a:lnTo>
                  <a:pt x="1752" y="3642"/>
                </a:lnTo>
                <a:lnTo>
                  <a:pt x="1743" y="3638"/>
                </a:lnTo>
                <a:lnTo>
                  <a:pt x="1743" y="3618"/>
                </a:lnTo>
                <a:lnTo>
                  <a:pt x="1740" y="3618"/>
                </a:lnTo>
                <a:lnTo>
                  <a:pt x="1740" y="3606"/>
                </a:lnTo>
                <a:lnTo>
                  <a:pt x="1736" y="3606"/>
                </a:lnTo>
                <a:lnTo>
                  <a:pt x="1736" y="3555"/>
                </a:lnTo>
                <a:lnTo>
                  <a:pt x="1732" y="3555"/>
                </a:lnTo>
                <a:lnTo>
                  <a:pt x="1729" y="3538"/>
                </a:lnTo>
                <a:lnTo>
                  <a:pt x="1723" y="3538"/>
                </a:lnTo>
                <a:lnTo>
                  <a:pt x="1723" y="3522"/>
                </a:lnTo>
                <a:lnTo>
                  <a:pt x="1720" y="3522"/>
                </a:lnTo>
                <a:lnTo>
                  <a:pt x="1720" y="3509"/>
                </a:lnTo>
                <a:lnTo>
                  <a:pt x="1716" y="3509"/>
                </a:lnTo>
                <a:lnTo>
                  <a:pt x="1716" y="3491"/>
                </a:lnTo>
                <a:lnTo>
                  <a:pt x="1720" y="3491"/>
                </a:lnTo>
                <a:lnTo>
                  <a:pt x="1716" y="3442"/>
                </a:lnTo>
                <a:lnTo>
                  <a:pt x="1716" y="3436"/>
                </a:lnTo>
                <a:lnTo>
                  <a:pt x="1718" y="3431"/>
                </a:lnTo>
                <a:lnTo>
                  <a:pt x="1718" y="3426"/>
                </a:lnTo>
                <a:lnTo>
                  <a:pt x="1720" y="3420"/>
                </a:lnTo>
                <a:lnTo>
                  <a:pt x="1720" y="3416"/>
                </a:lnTo>
                <a:lnTo>
                  <a:pt x="1720" y="3415"/>
                </a:lnTo>
                <a:lnTo>
                  <a:pt x="1716" y="3415"/>
                </a:lnTo>
                <a:lnTo>
                  <a:pt x="1709" y="3391"/>
                </a:lnTo>
                <a:lnTo>
                  <a:pt x="1692" y="3378"/>
                </a:lnTo>
                <a:lnTo>
                  <a:pt x="1692" y="3366"/>
                </a:lnTo>
                <a:lnTo>
                  <a:pt x="1689" y="3366"/>
                </a:lnTo>
                <a:lnTo>
                  <a:pt x="1689" y="3358"/>
                </a:lnTo>
                <a:lnTo>
                  <a:pt x="1683" y="3358"/>
                </a:lnTo>
                <a:lnTo>
                  <a:pt x="1683" y="3351"/>
                </a:lnTo>
                <a:lnTo>
                  <a:pt x="1669" y="3338"/>
                </a:lnTo>
                <a:lnTo>
                  <a:pt x="1669" y="3331"/>
                </a:lnTo>
                <a:lnTo>
                  <a:pt x="1660" y="3326"/>
                </a:lnTo>
                <a:lnTo>
                  <a:pt x="1660" y="3318"/>
                </a:lnTo>
                <a:lnTo>
                  <a:pt x="1656" y="3318"/>
                </a:lnTo>
                <a:lnTo>
                  <a:pt x="1656" y="3298"/>
                </a:lnTo>
                <a:lnTo>
                  <a:pt x="1652" y="3298"/>
                </a:lnTo>
                <a:lnTo>
                  <a:pt x="1652" y="3289"/>
                </a:lnTo>
                <a:lnTo>
                  <a:pt x="1643" y="3286"/>
                </a:lnTo>
                <a:lnTo>
                  <a:pt x="1643" y="3278"/>
                </a:lnTo>
                <a:lnTo>
                  <a:pt x="1640" y="3278"/>
                </a:lnTo>
                <a:lnTo>
                  <a:pt x="1640" y="3262"/>
                </a:lnTo>
                <a:lnTo>
                  <a:pt x="1629" y="3255"/>
                </a:lnTo>
                <a:lnTo>
                  <a:pt x="1629" y="3242"/>
                </a:lnTo>
                <a:lnTo>
                  <a:pt x="1620" y="3238"/>
                </a:lnTo>
                <a:lnTo>
                  <a:pt x="1612" y="3215"/>
                </a:lnTo>
                <a:lnTo>
                  <a:pt x="1603" y="3211"/>
                </a:lnTo>
                <a:lnTo>
                  <a:pt x="1603" y="3202"/>
                </a:lnTo>
                <a:lnTo>
                  <a:pt x="1589" y="3191"/>
                </a:lnTo>
                <a:lnTo>
                  <a:pt x="1583" y="3175"/>
                </a:lnTo>
                <a:lnTo>
                  <a:pt x="1576" y="3169"/>
                </a:lnTo>
                <a:lnTo>
                  <a:pt x="1576" y="3162"/>
                </a:lnTo>
                <a:lnTo>
                  <a:pt x="1572" y="3162"/>
                </a:lnTo>
                <a:lnTo>
                  <a:pt x="1571" y="3149"/>
                </a:lnTo>
                <a:lnTo>
                  <a:pt x="1571" y="3131"/>
                </a:lnTo>
                <a:lnTo>
                  <a:pt x="1572" y="3111"/>
                </a:lnTo>
                <a:lnTo>
                  <a:pt x="1574" y="3093"/>
                </a:lnTo>
                <a:lnTo>
                  <a:pt x="1576" y="3082"/>
                </a:lnTo>
                <a:lnTo>
                  <a:pt x="1572" y="3022"/>
                </a:lnTo>
                <a:lnTo>
                  <a:pt x="1576" y="3022"/>
                </a:lnTo>
                <a:lnTo>
                  <a:pt x="1576" y="3015"/>
                </a:lnTo>
                <a:lnTo>
                  <a:pt x="1589" y="3006"/>
                </a:lnTo>
                <a:lnTo>
                  <a:pt x="1589" y="2986"/>
                </a:lnTo>
                <a:lnTo>
                  <a:pt x="1592" y="2986"/>
                </a:lnTo>
                <a:lnTo>
                  <a:pt x="1592" y="2975"/>
                </a:lnTo>
                <a:lnTo>
                  <a:pt x="1596" y="2975"/>
                </a:lnTo>
                <a:lnTo>
                  <a:pt x="1596" y="2966"/>
                </a:lnTo>
                <a:lnTo>
                  <a:pt x="1600" y="2966"/>
                </a:lnTo>
                <a:lnTo>
                  <a:pt x="1600" y="2942"/>
                </a:lnTo>
                <a:lnTo>
                  <a:pt x="1603" y="2942"/>
                </a:lnTo>
                <a:lnTo>
                  <a:pt x="1603" y="2918"/>
                </a:lnTo>
                <a:lnTo>
                  <a:pt x="1609" y="2918"/>
                </a:lnTo>
                <a:lnTo>
                  <a:pt x="1609" y="2911"/>
                </a:lnTo>
                <a:lnTo>
                  <a:pt x="1612" y="2911"/>
                </a:lnTo>
                <a:lnTo>
                  <a:pt x="1612" y="2886"/>
                </a:lnTo>
                <a:lnTo>
                  <a:pt x="1618" y="2876"/>
                </a:lnTo>
                <a:lnTo>
                  <a:pt x="1623" y="2871"/>
                </a:lnTo>
                <a:lnTo>
                  <a:pt x="1631" y="2866"/>
                </a:lnTo>
                <a:lnTo>
                  <a:pt x="1636" y="2856"/>
                </a:lnTo>
                <a:lnTo>
                  <a:pt x="1640" y="2842"/>
                </a:lnTo>
                <a:lnTo>
                  <a:pt x="1652" y="2842"/>
                </a:lnTo>
                <a:lnTo>
                  <a:pt x="1660" y="2831"/>
                </a:lnTo>
                <a:lnTo>
                  <a:pt x="1667" y="2824"/>
                </a:lnTo>
                <a:lnTo>
                  <a:pt x="1672" y="2818"/>
                </a:lnTo>
                <a:lnTo>
                  <a:pt x="1676" y="2809"/>
                </a:lnTo>
                <a:lnTo>
                  <a:pt x="1680" y="2796"/>
                </a:lnTo>
                <a:lnTo>
                  <a:pt x="1680" y="2778"/>
                </a:lnTo>
                <a:lnTo>
                  <a:pt x="1681" y="2773"/>
                </a:lnTo>
                <a:lnTo>
                  <a:pt x="1683" y="2762"/>
                </a:lnTo>
                <a:lnTo>
                  <a:pt x="1681" y="2751"/>
                </a:lnTo>
                <a:lnTo>
                  <a:pt x="1680" y="2742"/>
                </a:lnTo>
                <a:lnTo>
                  <a:pt x="1669" y="2735"/>
                </a:lnTo>
                <a:lnTo>
                  <a:pt x="1669" y="2722"/>
                </a:lnTo>
                <a:lnTo>
                  <a:pt x="1663" y="2722"/>
                </a:lnTo>
                <a:lnTo>
                  <a:pt x="1660" y="2706"/>
                </a:lnTo>
                <a:lnTo>
                  <a:pt x="1656" y="2706"/>
                </a:lnTo>
                <a:lnTo>
                  <a:pt x="1656" y="2695"/>
                </a:lnTo>
                <a:lnTo>
                  <a:pt x="1652" y="2695"/>
                </a:lnTo>
                <a:lnTo>
                  <a:pt x="1652" y="2678"/>
                </a:lnTo>
                <a:lnTo>
                  <a:pt x="1643" y="2675"/>
                </a:lnTo>
                <a:lnTo>
                  <a:pt x="1640" y="2635"/>
                </a:lnTo>
                <a:lnTo>
                  <a:pt x="1651" y="2627"/>
                </a:lnTo>
                <a:lnTo>
                  <a:pt x="1654" y="2618"/>
                </a:lnTo>
                <a:lnTo>
                  <a:pt x="1656" y="2602"/>
                </a:lnTo>
                <a:lnTo>
                  <a:pt x="1649" y="2593"/>
                </a:lnTo>
                <a:lnTo>
                  <a:pt x="1645" y="2586"/>
                </a:lnTo>
                <a:lnTo>
                  <a:pt x="1643" y="2576"/>
                </a:lnTo>
                <a:lnTo>
                  <a:pt x="1640" y="2566"/>
                </a:lnTo>
                <a:lnTo>
                  <a:pt x="1636" y="2566"/>
                </a:lnTo>
                <a:lnTo>
                  <a:pt x="1632" y="2551"/>
                </a:lnTo>
                <a:lnTo>
                  <a:pt x="1629" y="2551"/>
                </a:lnTo>
                <a:lnTo>
                  <a:pt x="1629" y="2529"/>
                </a:lnTo>
                <a:lnTo>
                  <a:pt x="1616" y="2522"/>
                </a:lnTo>
                <a:lnTo>
                  <a:pt x="1612" y="2502"/>
                </a:lnTo>
                <a:lnTo>
                  <a:pt x="1603" y="2498"/>
                </a:lnTo>
                <a:lnTo>
                  <a:pt x="1603" y="2491"/>
                </a:lnTo>
                <a:lnTo>
                  <a:pt x="1600" y="2491"/>
                </a:lnTo>
                <a:lnTo>
                  <a:pt x="1600" y="2462"/>
                </a:lnTo>
                <a:lnTo>
                  <a:pt x="1589" y="2426"/>
                </a:lnTo>
                <a:lnTo>
                  <a:pt x="1580" y="2426"/>
                </a:lnTo>
                <a:lnTo>
                  <a:pt x="1576" y="2411"/>
                </a:lnTo>
                <a:lnTo>
                  <a:pt x="1572" y="2411"/>
                </a:lnTo>
                <a:lnTo>
                  <a:pt x="1572" y="2398"/>
                </a:lnTo>
                <a:lnTo>
                  <a:pt x="1563" y="2395"/>
                </a:lnTo>
                <a:lnTo>
                  <a:pt x="1556" y="2384"/>
                </a:lnTo>
                <a:lnTo>
                  <a:pt x="1549" y="2373"/>
                </a:lnTo>
                <a:lnTo>
                  <a:pt x="1543" y="2358"/>
                </a:lnTo>
                <a:lnTo>
                  <a:pt x="1532" y="2358"/>
                </a:lnTo>
                <a:lnTo>
                  <a:pt x="1532" y="2351"/>
                </a:lnTo>
                <a:lnTo>
                  <a:pt x="1518" y="2338"/>
                </a:lnTo>
                <a:lnTo>
                  <a:pt x="1507" y="2324"/>
                </a:lnTo>
                <a:lnTo>
                  <a:pt x="1496" y="2309"/>
                </a:lnTo>
                <a:lnTo>
                  <a:pt x="1476" y="2295"/>
                </a:lnTo>
                <a:lnTo>
                  <a:pt x="1476" y="2282"/>
                </a:lnTo>
                <a:lnTo>
                  <a:pt x="1465" y="2278"/>
                </a:lnTo>
                <a:lnTo>
                  <a:pt x="1458" y="2273"/>
                </a:lnTo>
                <a:lnTo>
                  <a:pt x="1452" y="2264"/>
                </a:lnTo>
                <a:lnTo>
                  <a:pt x="1452" y="2249"/>
                </a:lnTo>
                <a:lnTo>
                  <a:pt x="1440" y="2244"/>
                </a:lnTo>
                <a:lnTo>
                  <a:pt x="1436" y="2235"/>
                </a:lnTo>
                <a:lnTo>
                  <a:pt x="1436" y="2218"/>
                </a:lnTo>
                <a:lnTo>
                  <a:pt x="1429" y="2218"/>
                </a:lnTo>
                <a:lnTo>
                  <a:pt x="1423" y="2206"/>
                </a:lnTo>
                <a:lnTo>
                  <a:pt x="1420" y="2196"/>
                </a:lnTo>
                <a:lnTo>
                  <a:pt x="1414" y="2187"/>
                </a:lnTo>
                <a:lnTo>
                  <a:pt x="1411" y="2175"/>
                </a:lnTo>
                <a:lnTo>
                  <a:pt x="1409" y="2158"/>
                </a:lnTo>
                <a:lnTo>
                  <a:pt x="1432" y="2158"/>
                </a:lnTo>
                <a:lnTo>
                  <a:pt x="1432" y="2151"/>
                </a:lnTo>
                <a:lnTo>
                  <a:pt x="1440" y="2146"/>
                </a:lnTo>
                <a:lnTo>
                  <a:pt x="1440" y="2086"/>
                </a:lnTo>
                <a:lnTo>
                  <a:pt x="1449" y="2086"/>
                </a:lnTo>
                <a:lnTo>
                  <a:pt x="1443" y="2075"/>
                </a:lnTo>
                <a:lnTo>
                  <a:pt x="1440" y="2075"/>
                </a:lnTo>
                <a:lnTo>
                  <a:pt x="1438" y="2060"/>
                </a:lnTo>
                <a:lnTo>
                  <a:pt x="1441" y="2047"/>
                </a:lnTo>
                <a:lnTo>
                  <a:pt x="1447" y="2035"/>
                </a:lnTo>
                <a:lnTo>
                  <a:pt x="1452" y="2026"/>
                </a:lnTo>
                <a:lnTo>
                  <a:pt x="1460" y="2022"/>
                </a:lnTo>
                <a:lnTo>
                  <a:pt x="1460" y="1998"/>
                </a:lnTo>
                <a:lnTo>
                  <a:pt x="1469" y="1998"/>
                </a:lnTo>
                <a:lnTo>
                  <a:pt x="1467" y="1993"/>
                </a:lnTo>
                <a:lnTo>
                  <a:pt x="1463" y="1986"/>
                </a:lnTo>
                <a:lnTo>
                  <a:pt x="1463" y="1978"/>
                </a:lnTo>
                <a:lnTo>
                  <a:pt x="1463" y="1969"/>
                </a:lnTo>
                <a:lnTo>
                  <a:pt x="1469" y="1969"/>
                </a:lnTo>
                <a:lnTo>
                  <a:pt x="1469" y="1955"/>
                </a:lnTo>
                <a:lnTo>
                  <a:pt x="1460" y="1951"/>
                </a:lnTo>
                <a:lnTo>
                  <a:pt x="1460" y="1942"/>
                </a:lnTo>
                <a:lnTo>
                  <a:pt x="1456" y="1942"/>
                </a:lnTo>
                <a:lnTo>
                  <a:pt x="1452" y="1922"/>
                </a:lnTo>
                <a:lnTo>
                  <a:pt x="1432" y="1918"/>
                </a:lnTo>
                <a:lnTo>
                  <a:pt x="1429" y="1915"/>
                </a:lnTo>
                <a:lnTo>
                  <a:pt x="1427" y="1911"/>
                </a:lnTo>
                <a:lnTo>
                  <a:pt x="1423" y="1907"/>
                </a:lnTo>
                <a:lnTo>
                  <a:pt x="1421" y="1904"/>
                </a:lnTo>
                <a:lnTo>
                  <a:pt x="1420" y="1898"/>
                </a:lnTo>
                <a:lnTo>
                  <a:pt x="1416" y="1898"/>
                </a:lnTo>
                <a:lnTo>
                  <a:pt x="1416" y="1886"/>
                </a:lnTo>
                <a:lnTo>
                  <a:pt x="1396" y="1886"/>
                </a:lnTo>
                <a:lnTo>
                  <a:pt x="1396" y="1882"/>
                </a:lnTo>
                <a:lnTo>
                  <a:pt x="1372" y="1882"/>
                </a:lnTo>
                <a:lnTo>
                  <a:pt x="1372" y="1886"/>
                </a:lnTo>
                <a:lnTo>
                  <a:pt x="1343" y="1886"/>
                </a:lnTo>
                <a:lnTo>
                  <a:pt x="1343" y="1882"/>
                </a:lnTo>
                <a:lnTo>
                  <a:pt x="1340" y="1882"/>
                </a:lnTo>
                <a:lnTo>
                  <a:pt x="1332" y="1895"/>
                </a:lnTo>
                <a:lnTo>
                  <a:pt x="1256" y="1898"/>
                </a:lnTo>
                <a:lnTo>
                  <a:pt x="1252" y="1893"/>
                </a:lnTo>
                <a:lnTo>
                  <a:pt x="1249" y="1891"/>
                </a:lnTo>
                <a:lnTo>
                  <a:pt x="1245" y="1889"/>
                </a:lnTo>
                <a:lnTo>
                  <a:pt x="1243" y="1889"/>
                </a:lnTo>
                <a:lnTo>
                  <a:pt x="1240" y="1886"/>
                </a:lnTo>
                <a:lnTo>
                  <a:pt x="1240" y="1878"/>
                </a:lnTo>
                <a:lnTo>
                  <a:pt x="1232" y="1875"/>
                </a:lnTo>
                <a:lnTo>
                  <a:pt x="1223" y="1835"/>
                </a:lnTo>
                <a:lnTo>
                  <a:pt x="1216" y="1829"/>
                </a:lnTo>
                <a:lnTo>
                  <a:pt x="1216" y="1822"/>
                </a:lnTo>
                <a:lnTo>
                  <a:pt x="1209" y="1818"/>
                </a:lnTo>
                <a:lnTo>
                  <a:pt x="1209" y="1811"/>
                </a:lnTo>
                <a:lnTo>
                  <a:pt x="1203" y="1811"/>
                </a:lnTo>
                <a:lnTo>
                  <a:pt x="1203" y="1802"/>
                </a:lnTo>
                <a:lnTo>
                  <a:pt x="1176" y="1778"/>
                </a:lnTo>
                <a:lnTo>
                  <a:pt x="1100" y="1775"/>
                </a:lnTo>
                <a:lnTo>
                  <a:pt x="1100" y="1778"/>
                </a:lnTo>
                <a:lnTo>
                  <a:pt x="1016" y="1791"/>
                </a:lnTo>
                <a:lnTo>
                  <a:pt x="1016" y="1802"/>
                </a:lnTo>
                <a:lnTo>
                  <a:pt x="1012" y="1804"/>
                </a:lnTo>
                <a:lnTo>
                  <a:pt x="1009" y="1807"/>
                </a:lnTo>
                <a:lnTo>
                  <a:pt x="1007" y="1807"/>
                </a:lnTo>
                <a:lnTo>
                  <a:pt x="1003" y="1809"/>
                </a:lnTo>
                <a:lnTo>
                  <a:pt x="1000" y="1809"/>
                </a:lnTo>
                <a:lnTo>
                  <a:pt x="996" y="1809"/>
                </a:lnTo>
                <a:lnTo>
                  <a:pt x="989" y="1811"/>
                </a:lnTo>
                <a:lnTo>
                  <a:pt x="989" y="1815"/>
                </a:lnTo>
                <a:lnTo>
                  <a:pt x="943" y="1818"/>
                </a:lnTo>
                <a:lnTo>
                  <a:pt x="940" y="1826"/>
                </a:lnTo>
                <a:lnTo>
                  <a:pt x="923" y="1829"/>
                </a:lnTo>
                <a:lnTo>
                  <a:pt x="920" y="1838"/>
                </a:lnTo>
                <a:lnTo>
                  <a:pt x="903" y="1842"/>
                </a:lnTo>
                <a:lnTo>
                  <a:pt x="903" y="1846"/>
                </a:lnTo>
                <a:lnTo>
                  <a:pt x="869" y="1851"/>
                </a:lnTo>
                <a:lnTo>
                  <a:pt x="869" y="1855"/>
                </a:lnTo>
                <a:lnTo>
                  <a:pt x="860" y="1855"/>
                </a:lnTo>
                <a:lnTo>
                  <a:pt x="856" y="1862"/>
                </a:lnTo>
                <a:lnTo>
                  <a:pt x="841" y="1869"/>
                </a:lnTo>
                <a:lnTo>
                  <a:pt x="820" y="1871"/>
                </a:lnTo>
                <a:lnTo>
                  <a:pt x="809" y="1858"/>
                </a:lnTo>
                <a:lnTo>
                  <a:pt x="796" y="1856"/>
                </a:lnTo>
                <a:lnTo>
                  <a:pt x="781" y="1856"/>
                </a:lnTo>
                <a:lnTo>
                  <a:pt x="763" y="1855"/>
                </a:lnTo>
                <a:lnTo>
                  <a:pt x="763" y="1851"/>
                </a:lnTo>
                <a:lnTo>
                  <a:pt x="740" y="1851"/>
                </a:lnTo>
                <a:lnTo>
                  <a:pt x="736" y="1842"/>
                </a:lnTo>
                <a:lnTo>
                  <a:pt x="729" y="1840"/>
                </a:lnTo>
                <a:lnTo>
                  <a:pt x="714" y="1840"/>
                </a:lnTo>
                <a:lnTo>
                  <a:pt x="701" y="1840"/>
                </a:lnTo>
                <a:lnTo>
                  <a:pt x="692" y="1842"/>
                </a:lnTo>
                <a:lnTo>
                  <a:pt x="689" y="1851"/>
                </a:lnTo>
                <a:lnTo>
                  <a:pt x="663" y="1851"/>
                </a:lnTo>
                <a:lnTo>
                  <a:pt x="663" y="1846"/>
                </a:lnTo>
                <a:lnTo>
                  <a:pt x="652" y="1851"/>
                </a:lnTo>
                <a:lnTo>
                  <a:pt x="652" y="1855"/>
                </a:lnTo>
                <a:lnTo>
                  <a:pt x="629" y="1855"/>
                </a:lnTo>
                <a:lnTo>
                  <a:pt x="629" y="1858"/>
                </a:lnTo>
                <a:lnTo>
                  <a:pt x="620" y="1858"/>
                </a:lnTo>
                <a:lnTo>
                  <a:pt x="616" y="1866"/>
                </a:lnTo>
                <a:lnTo>
                  <a:pt x="609" y="1866"/>
                </a:lnTo>
                <a:lnTo>
                  <a:pt x="609" y="1871"/>
                </a:lnTo>
                <a:lnTo>
                  <a:pt x="576" y="1875"/>
                </a:lnTo>
                <a:lnTo>
                  <a:pt x="576" y="1878"/>
                </a:lnTo>
                <a:lnTo>
                  <a:pt x="563" y="1878"/>
                </a:lnTo>
                <a:lnTo>
                  <a:pt x="560" y="1886"/>
                </a:lnTo>
                <a:lnTo>
                  <a:pt x="549" y="1886"/>
                </a:lnTo>
                <a:lnTo>
                  <a:pt x="549" y="1889"/>
                </a:lnTo>
                <a:lnTo>
                  <a:pt x="509" y="1895"/>
                </a:lnTo>
                <a:lnTo>
                  <a:pt x="509" y="1889"/>
                </a:lnTo>
                <a:lnTo>
                  <a:pt x="500" y="1889"/>
                </a:lnTo>
                <a:lnTo>
                  <a:pt x="496" y="1882"/>
                </a:lnTo>
                <a:lnTo>
                  <a:pt x="483" y="1882"/>
                </a:lnTo>
                <a:lnTo>
                  <a:pt x="480" y="1875"/>
                </a:lnTo>
                <a:lnTo>
                  <a:pt x="472" y="1875"/>
                </a:lnTo>
                <a:lnTo>
                  <a:pt x="469" y="1866"/>
                </a:lnTo>
                <a:lnTo>
                  <a:pt x="460" y="1866"/>
                </a:lnTo>
                <a:lnTo>
                  <a:pt x="456" y="1858"/>
                </a:lnTo>
                <a:lnTo>
                  <a:pt x="449" y="1858"/>
                </a:lnTo>
                <a:lnTo>
                  <a:pt x="443" y="1851"/>
                </a:lnTo>
                <a:lnTo>
                  <a:pt x="429" y="1846"/>
                </a:lnTo>
                <a:lnTo>
                  <a:pt x="420" y="1835"/>
                </a:lnTo>
                <a:lnTo>
                  <a:pt x="412" y="1835"/>
                </a:lnTo>
                <a:lnTo>
                  <a:pt x="372" y="1791"/>
                </a:lnTo>
                <a:lnTo>
                  <a:pt x="363" y="1791"/>
                </a:lnTo>
                <a:lnTo>
                  <a:pt x="360" y="1782"/>
                </a:lnTo>
                <a:lnTo>
                  <a:pt x="349" y="1778"/>
                </a:lnTo>
                <a:lnTo>
                  <a:pt x="349" y="1775"/>
                </a:lnTo>
                <a:lnTo>
                  <a:pt x="332" y="1769"/>
                </a:lnTo>
                <a:lnTo>
                  <a:pt x="329" y="1762"/>
                </a:lnTo>
                <a:lnTo>
                  <a:pt x="316" y="1762"/>
                </a:lnTo>
                <a:lnTo>
                  <a:pt x="309" y="1742"/>
                </a:lnTo>
                <a:lnTo>
                  <a:pt x="300" y="1742"/>
                </a:lnTo>
                <a:lnTo>
                  <a:pt x="300" y="1738"/>
                </a:lnTo>
                <a:lnTo>
                  <a:pt x="292" y="1738"/>
                </a:lnTo>
                <a:lnTo>
                  <a:pt x="289" y="1731"/>
                </a:lnTo>
                <a:lnTo>
                  <a:pt x="276" y="1731"/>
                </a:lnTo>
                <a:lnTo>
                  <a:pt x="269" y="1718"/>
                </a:lnTo>
                <a:lnTo>
                  <a:pt x="265" y="1716"/>
                </a:lnTo>
                <a:lnTo>
                  <a:pt x="261" y="1716"/>
                </a:lnTo>
                <a:lnTo>
                  <a:pt x="260" y="1716"/>
                </a:lnTo>
                <a:lnTo>
                  <a:pt x="258" y="1716"/>
                </a:lnTo>
                <a:lnTo>
                  <a:pt x="258" y="1716"/>
                </a:lnTo>
                <a:lnTo>
                  <a:pt x="256" y="1716"/>
                </a:lnTo>
                <a:lnTo>
                  <a:pt x="254" y="1715"/>
                </a:lnTo>
                <a:lnTo>
                  <a:pt x="254" y="1711"/>
                </a:lnTo>
                <a:lnTo>
                  <a:pt x="252" y="1706"/>
                </a:lnTo>
                <a:lnTo>
                  <a:pt x="240" y="1706"/>
                </a:lnTo>
                <a:lnTo>
                  <a:pt x="236" y="1689"/>
                </a:lnTo>
                <a:lnTo>
                  <a:pt x="232" y="1689"/>
                </a:lnTo>
                <a:lnTo>
                  <a:pt x="232" y="1678"/>
                </a:lnTo>
                <a:lnTo>
                  <a:pt x="216" y="1671"/>
                </a:lnTo>
                <a:lnTo>
                  <a:pt x="212" y="1622"/>
                </a:lnTo>
                <a:lnTo>
                  <a:pt x="216" y="1622"/>
                </a:lnTo>
                <a:lnTo>
                  <a:pt x="216" y="1618"/>
                </a:lnTo>
                <a:lnTo>
                  <a:pt x="209" y="1615"/>
                </a:lnTo>
                <a:lnTo>
                  <a:pt x="203" y="1602"/>
                </a:lnTo>
                <a:lnTo>
                  <a:pt x="192" y="1595"/>
                </a:lnTo>
                <a:lnTo>
                  <a:pt x="192" y="1582"/>
                </a:lnTo>
                <a:lnTo>
                  <a:pt x="189" y="1582"/>
                </a:lnTo>
                <a:lnTo>
                  <a:pt x="189" y="1578"/>
                </a:lnTo>
                <a:lnTo>
                  <a:pt x="185" y="1576"/>
                </a:lnTo>
                <a:lnTo>
                  <a:pt x="180" y="1575"/>
                </a:lnTo>
                <a:lnTo>
                  <a:pt x="176" y="1575"/>
                </a:lnTo>
                <a:lnTo>
                  <a:pt x="171" y="1573"/>
                </a:lnTo>
                <a:lnTo>
                  <a:pt x="169" y="1569"/>
                </a:lnTo>
                <a:lnTo>
                  <a:pt x="169" y="1562"/>
                </a:lnTo>
                <a:lnTo>
                  <a:pt x="149" y="1558"/>
                </a:lnTo>
                <a:lnTo>
                  <a:pt x="143" y="1547"/>
                </a:lnTo>
                <a:lnTo>
                  <a:pt x="140" y="1540"/>
                </a:lnTo>
                <a:lnTo>
                  <a:pt x="134" y="1531"/>
                </a:lnTo>
                <a:lnTo>
                  <a:pt x="132" y="1518"/>
                </a:lnTo>
                <a:lnTo>
                  <a:pt x="118" y="1511"/>
                </a:lnTo>
                <a:lnTo>
                  <a:pt x="111" y="1498"/>
                </a:lnTo>
                <a:lnTo>
                  <a:pt x="109" y="1478"/>
                </a:lnTo>
                <a:lnTo>
                  <a:pt x="107" y="1476"/>
                </a:lnTo>
                <a:lnTo>
                  <a:pt x="105" y="1476"/>
                </a:lnTo>
                <a:lnTo>
                  <a:pt x="105" y="1475"/>
                </a:lnTo>
                <a:lnTo>
                  <a:pt x="105" y="1475"/>
                </a:lnTo>
                <a:lnTo>
                  <a:pt x="105" y="1473"/>
                </a:lnTo>
                <a:lnTo>
                  <a:pt x="103" y="1469"/>
                </a:lnTo>
                <a:lnTo>
                  <a:pt x="92" y="1469"/>
                </a:lnTo>
                <a:lnTo>
                  <a:pt x="92" y="1478"/>
                </a:lnTo>
                <a:lnTo>
                  <a:pt x="72" y="1478"/>
                </a:lnTo>
                <a:lnTo>
                  <a:pt x="69" y="1462"/>
                </a:lnTo>
                <a:lnTo>
                  <a:pt x="56" y="1458"/>
                </a:lnTo>
                <a:lnTo>
                  <a:pt x="54" y="1453"/>
                </a:lnTo>
                <a:lnTo>
                  <a:pt x="52" y="1449"/>
                </a:lnTo>
                <a:lnTo>
                  <a:pt x="51" y="1446"/>
                </a:lnTo>
                <a:lnTo>
                  <a:pt x="49" y="1444"/>
                </a:lnTo>
                <a:lnTo>
                  <a:pt x="45" y="1440"/>
                </a:lnTo>
                <a:lnTo>
                  <a:pt x="43" y="1435"/>
                </a:lnTo>
                <a:lnTo>
                  <a:pt x="29" y="1435"/>
                </a:lnTo>
                <a:lnTo>
                  <a:pt x="25" y="1416"/>
                </a:lnTo>
                <a:lnTo>
                  <a:pt x="23" y="1395"/>
                </a:lnTo>
                <a:lnTo>
                  <a:pt x="27" y="1386"/>
                </a:lnTo>
                <a:lnTo>
                  <a:pt x="27" y="1376"/>
                </a:lnTo>
                <a:lnTo>
                  <a:pt x="27" y="1366"/>
                </a:lnTo>
                <a:lnTo>
                  <a:pt x="29" y="1355"/>
                </a:lnTo>
                <a:lnTo>
                  <a:pt x="32" y="1355"/>
                </a:lnTo>
                <a:lnTo>
                  <a:pt x="34" y="1351"/>
                </a:lnTo>
                <a:lnTo>
                  <a:pt x="34" y="1347"/>
                </a:lnTo>
                <a:lnTo>
                  <a:pt x="36" y="1344"/>
                </a:lnTo>
                <a:lnTo>
                  <a:pt x="36" y="1338"/>
                </a:lnTo>
                <a:lnTo>
                  <a:pt x="23" y="1335"/>
                </a:lnTo>
                <a:lnTo>
                  <a:pt x="20" y="1322"/>
                </a:lnTo>
                <a:lnTo>
                  <a:pt x="14" y="1311"/>
                </a:lnTo>
                <a:lnTo>
                  <a:pt x="7" y="1302"/>
                </a:lnTo>
                <a:lnTo>
                  <a:pt x="3" y="1291"/>
                </a:lnTo>
                <a:lnTo>
                  <a:pt x="0" y="1275"/>
                </a:lnTo>
                <a:lnTo>
                  <a:pt x="14" y="1264"/>
                </a:lnTo>
                <a:lnTo>
                  <a:pt x="27" y="1251"/>
                </a:lnTo>
                <a:lnTo>
                  <a:pt x="36" y="1235"/>
                </a:lnTo>
                <a:lnTo>
                  <a:pt x="40" y="1235"/>
                </a:lnTo>
                <a:lnTo>
                  <a:pt x="43" y="1209"/>
                </a:lnTo>
                <a:lnTo>
                  <a:pt x="49" y="1209"/>
                </a:lnTo>
                <a:lnTo>
                  <a:pt x="52" y="1166"/>
                </a:lnTo>
                <a:lnTo>
                  <a:pt x="60" y="1162"/>
                </a:lnTo>
                <a:lnTo>
                  <a:pt x="63" y="1142"/>
                </a:lnTo>
                <a:lnTo>
                  <a:pt x="69" y="1142"/>
                </a:lnTo>
                <a:lnTo>
                  <a:pt x="69" y="1135"/>
                </a:lnTo>
                <a:lnTo>
                  <a:pt x="72" y="1135"/>
                </a:lnTo>
                <a:lnTo>
                  <a:pt x="78" y="1113"/>
                </a:lnTo>
                <a:lnTo>
                  <a:pt x="76" y="1089"/>
                </a:lnTo>
                <a:lnTo>
                  <a:pt x="72" y="1066"/>
                </a:lnTo>
                <a:lnTo>
                  <a:pt x="72" y="1049"/>
                </a:lnTo>
                <a:lnTo>
                  <a:pt x="56" y="1038"/>
                </a:lnTo>
                <a:lnTo>
                  <a:pt x="60" y="1002"/>
                </a:lnTo>
                <a:lnTo>
                  <a:pt x="63" y="1002"/>
                </a:lnTo>
                <a:lnTo>
                  <a:pt x="63" y="995"/>
                </a:lnTo>
                <a:lnTo>
                  <a:pt x="69" y="995"/>
                </a:lnTo>
                <a:lnTo>
                  <a:pt x="69" y="982"/>
                </a:lnTo>
                <a:lnTo>
                  <a:pt x="67" y="971"/>
                </a:lnTo>
                <a:lnTo>
                  <a:pt x="63" y="962"/>
                </a:lnTo>
                <a:lnTo>
                  <a:pt x="52" y="962"/>
                </a:lnTo>
                <a:lnTo>
                  <a:pt x="52" y="955"/>
                </a:lnTo>
                <a:lnTo>
                  <a:pt x="51" y="956"/>
                </a:lnTo>
                <a:lnTo>
                  <a:pt x="49" y="956"/>
                </a:lnTo>
                <a:lnTo>
                  <a:pt x="49" y="956"/>
                </a:lnTo>
                <a:lnTo>
                  <a:pt x="49" y="958"/>
                </a:lnTo>
                <a:lnTo>
                  <a:pt x="49" y="958"/>
                </a:lnTo>
                <a:lnTo>
                  <a:pt x="49" y="962"/>
                </a:lnTo>
                <a:lnTo>
                  <a:pt x="23" y="962"/>
                </a:lnTo>
                <a:lnTo>
                  <a:pt x="29" y="902"/>
                </a:lnTo>
                <a:lnTo>
                  <a:pt x="36" y="902"/>
                </a:lnTo>
                <a:lnTo>
                  <a:pt x="36" y="871"/>
                </a:lnTo>
                <a:lnTo>
                  <a:pt x="63" y="849"/>
                </a:lnTo>
                <a:lnTo>
                  <a:pt x="69" y="831"/>
                </a:lnTo>
                <a:lnTo>
                  <a:pt x="72" y="831"/>
                </a:lnTo>
                <a:lnTo>
                  <a:pt x="76" y="815"/>
                </a:lnTo>
                <a:lnTo>
                  <a:pt x="80" y="815"/>
                </a:lnTo>
                <a:lnTo>
                  <a:pt x="80" y="802"/>
                </a:lnTo>
                <a:lnTo>
                  <a:pt x="89" y="798"/>
                </a:lnTo>
                <a:lnTo>
                  <a:pt x="92" y="769"/>
                </a:lnTo>
                <a:lnTo>
                  <a:pt x="92" y="769"/>
                </a:lnTo>
                <a:lnTo>
                  <a:pt x="94" y="767"/>
                </a:lnTo>
                <a:lnTo>
                  <a:pt x="96" y="767"/>
                </a:lnTo>
                <a:lnTo>
                  <a:pt x="98" y="766"/>
                </a:lnTo>
                <a:lnTo>
                  <a:pt x="98" y="764"/>
                </a:lnTo>
                <a:lnTo>
                  <a:pt x="100" y="758"/>
                </a:lnTo>
                <a:lnTo>
                  <a:pt x="109" y="758"/>
                </a:lnTo>
                <a:lnTo>
                  <a:pt x="149" y="715"/>
                </a:lnTo>
                <a:lnTo>
                  <a:pt x="156" y="709"/>
                </a:lnTo>
                <a:lnTo>
                  <a:pt x="156" y="675"/>
                </a:lnTo>
                <a:lnTo>
                  <a:pt x="160" y="675"/>
                </a:lnTo>
                <a:lnTo>
                  <a:pt x="163" y="658"/>
                </a:lnTo>
                <a:lnTo>
                  <a:pt x="172" y="655"/>
                </a:lnTo>
                <a:lnTo>
                  <a:pt x="172" y="646"/>
                </a:lnTo>
                <a:lnTo>
                  <a:pt x="176" y="646"/>
                </a:lnTo>
                <a:lnTo>
                  <a:pt x="176" y="629"/>
                </a:lnTo>
                <a:lnTo>
                  <a:pt x="180" y="629"/>
                </a:lnTo>
                <a:lnTo>
                  <a:pt x="183" y="626"/>
                </a:lnTo>
                <a:lnTo>
                  <a:pt x="187" y="624"/>
                </a:lnTo>
                <a:lnTo>
                  <a:pt x="191" y="624"/>
                </a:lnTo>
                <a:lnTo>
                  <a:pt x="194" y="624"/>
                </a:lnTo>
                <a:lnTo>
                  <a:pt x="196" y="624"/>
                </a:lnTo>
                <a:lnTo>
                  <a:pt x="200" y="624"/>
                </a:lnTo>
                <a:lnTo>
                  <a:pt x="203" y="622"/>
                </a:lnTo>
                <a:lnTo>
                  <a:pt x="212" y="611"/>
                </a:lnTo>
                <a:lnTo>
                  <a:pt x="220" y="611"/>
                </a:lnTo>
                <a:lnTo>
                  <a:pt x="223" y="602"/>
                </a:lnTo>
                <a:lnTo>
                  <a:pt x="229" y="602"/>
                </a:lnTo>
                <a:lnTo>
                  <a:pt x="229" y="595"/>
                </a:lnTo>
                <a:lnTo>
                  <a:pt x="236" y="589"/>
                </a:lnTo>
                <a:lnTo>
                  <a:pt x="236" y="582"/>
                </a:lnTo>
                <a:lnTo>
                  <a:pt x="243" y="578"/>
                </a:lnTo>
                <a:lnTo>
                  <a:pt x="243" y="558"/>
                </a:lnTo>
                <a:lnTo>
                  <a:pt x="249" y="558"/>
                </a:lnTo>
                <a:lnTo>
                  <a:pt x="251" y="555"/>
                </a:lnTo>
                <a:lnTo>
                  <a:pt x="252" y="551"/>
                </a:lnTo>
                <a:lnTo>
                  <a:pt x="254" y="549"/>
                </a:lnTo>
                <a:lnTo>
                  <a:pt x="254" y="544"/>
                </a:lnTo>
                <a:lnTo>
                  <a:pt x="256" y="538"/>
                </a:lnTo>
                <a:lnTo>
                  <a:pt x="280" y="531"/>
                </a:lnTo>
                <a:lnTo>
                  <a:pt x="280" y="526"/>
                </a:lnTo>
                <a:lnTo>
                  <a:pt x="320" y="522"/>
                </a:lnTo>
                <a:lnTo>
                  <a:pt x="320" y="518"/>
                </a:lnTo>
                <a:lnTo>
                  <a:pt x="329" y="518"/>
                </a:lnTo>
                <a:lnTo>
                  <a:pt x="329" y="515"/>
                </a:lnTo>
                <a:lnTo>
                  <a:pt x="349" y="509"/>
                </a:lnTo>
                <a:lnTo>
                  <a:pt x="372" y="482"/>
                </a:lnTo>
                <a:lnTo>
                  <a:pt x="389" y="478"/>
                </a:lnTo>
                <a:lnTo>
                  <a:pt x="443" y="415"/>
                </a:lnTo>
                <a:lnTo>
                  <a:pt x="441" y="398"/>
                </a:lnTo>
                <a:lnTo>
                  <a:pt x="436" y="380"/>
                </a:lnTo>
                <a:lnTo>
                  <a:pt x="434" y="362"/>
                </a:lnTo>
                <a:lnTo>
                  <a:pt x="436" y="342"/>
                </a:lnTo>
                <a:lnTo>
                  <a:pt x="445" y="320"/>
                </a:lnTo>
                <a:lnTo>
                  <a:pt x="460" y="302"/>
                </a:lnTo>
                <a:lnTo>
                  <a:pt x="472" y="295"/>
                </a:lnTo>
                <a:lnTo>
                  <a:pt x="472" y="271"/>
                </a:lnTo>
                <a:lnTo>
                  <a:pt x="476" y="271"/>
                </a:lnTo>
                <a:lnTo>
                  <a:pt x="496" y="246"/>
                </a:lnTo>
                <a:lnTo>
                  <a:pt x="503" y="246"/>
                </a:lnTo>
                <a:lnTo>
                  <a:pt x="520" y="226"/>
                </a:lnTo>
                <a:lnTo>
                  <a:pt x="529" y="226"/>
                </a:lnTo>
                <a:lnTo>
                  <a:pt x="529" y="222"/>
                </a:lnTo>
                <a:lnTo>
                  <a:pt x="536" y="222"/>
                </a:lnTo>
                <a:lnTo>
                  <a:pt x="536" y="218"/>
                </a:lnTo>
                <a:lnTo>
                  <a:pt x="549" y="218"/>
                </a:lnTo>
                <a:lnTo>
                  <a:pt x="549" y="215"/>
                </a:lnTo>
                <a:lnTo>
                  <a:pt x="563" y="209"/>
                </a:lnTo>
                <a:lnTo>
                  <a:pt x="563" y="206"/>
                </a:lnTo>
                <a:lnTo>
                  <a:pt x="583" y="202"/>
                </a:lnTo>
                <a:lnTo>
                  <a:pt x="589" y="195"/>
                </a:lnTo>
                <a:lnTo>
                  <a:pt x="596" y="195"/>
                </a:lnTo>
                <a:lnTo>
                  <a:pt x="603" y="182"/>
                </a:lnTo>
                <a:lnTo>
                  <a:pt x="609" y="182"/>
                </a:lnTo>
                <a:lnTo>
                  <a:pt x="609" y="175"/>
                </a:lnTo>
                <a:lnTo>
                  <a:pt x="620" y="166"/>
                </a:lnTo>
                <a:lnTo>
                  <a:pt x="620" y="158"/>
                </a:lnTo>
                <a:lnTo>
                  <a:pt x="623" y="158"/>
                </a:lnTo>
                <a:lnTo>
                  <a:pt x="623" y="149"/>
                </a:lnTo>
                <a:lnTo>
                  <a:pt x="629" y="149"/>
                </a:lnTo>
                <a:lnTo>
                  <a:pt x="629" y="142"/>
                </a:lnTo>
                <a:lnTo>
                  <a:pt x="632" y="142"/>
                </a:lnTo>
                <a:lnTo>
                  <a:pt x="632" y="135"/>
                </a:lnTo>
                <a:lnTo>
                  <a:pt x="640" y="131"/>
                </a:lnTo>
                <a:lnTo>
                  <a:pt x="640" y="122"/>
                </a:lnTo>
                <a:lnTo>
                  <a:pt x="643" y="122"/>
                </a:lnTo>
                <a:lnTo>
                  <a:pt x="643" y="115"/>
                </a:lnTo>
                <a:lnTo>
                  <a:pt x="649" y="115"/>
                </a:lnTo>
                <a:lnTo>
                  <a:pt x="649" y="106"/>
                </a:lnTo>
                <a:lnTo>
                  <a:pt x="652" y="106"/>
                </a:lnTo>
                <a:lnTo>
                  <a:pt x="652" y="98"/>
                </a:lnTo>
                <a:lnTo>
                  <a:pt x="656" y="98"/>
                </a:lnTo>
                <a:lnTo>
                  <a:pt x="660" y="86"/>
                </a:lnTo>
                <a:lnTo>
                  <a:pt x="700" y="82"/>
                </a:lnTo>
                <a:lnTo>
                  <a:pt x="705" y="93"/>
                </a:lnTo>
                <a:lnTo>
                  <a:pt x="712" y="106"/>
                </a:lnTo>
                <a:lnTo>
                  <a:pt x="720" y="115"/>
                </a:lnTo>
                <a:lnTo>
                  <a:pt x="723" y="116"/>
                </a:lnTo>
                <a:lnTo>
                  <a:pt x="725" y="116"/>
                </a:lnTo>
                <a:lnTo>
                  <a:pt x="729" y="116"/>
                </a:lnTo>
                <a:lnTo>
                  <a:pt x="731" y="118"/>
                </a:lnTo>
                <a:lnTo>
                  <a:pt x="732" y="118"/>
                </a:lnTo>
                <a:lnTo>
                  <a:pt x="736" y="122"/>
                </a:lnTo>
                <a:lnTo>
                  <a:pt x="776" y="118"/>
                </a:lnTo>
                <a:lnTo>
                  <a:pt x="776" y="122"/>
                </a:lnTo>
                <a:lnTo>
                  <a:pt x="792" y="122"/>
                </a:lnTo>
                <a:lnTo>
                  <a:pt x="796" y="115"/>
                </a:lnTo>
                <a:lnTo>
                  <a:pt x="811" y="111"/>
                </a:lnTo>
                <a:lnTo>
                  <a:pt x="829" y="111"/>
                </a:lnTo>
                <a:lnTo>
                  <a:pt x="831" y="113"/>
                </a:lnTo>
                <a:lnTo>
                  <a:pt x="832" y="116"/>
                </a:lnTo>
                <a:lnTo>
                  <a:pt x="832" y="118"/>
                </a:lnTo>
                <a:lnTo>
                  <a:pt x="834" y="122"/>
                </a:lnTo>
                <a:lnTo>
                  <a:pt x="836" y="126"/>
                </a:lnTo>
                <a:lnTo>
                  <a:pt x="856" y="124"/>
                </a:lnTo>
                <a:lnTo>
                  <a:pt x="872" y="120"/>
                </a:lnTo>
                <a:lnTo>
                  <a:pt x="889" y="115"/>
                </a:lnTo>
                <a:lnTo>
                  <a:pt x="891" y="109"/>
                </a:lnTo>
                <a:lnTo>
                  <a:pt x="894" y="107"/>
                </a:lnTo>
                <a:lnTo>
                  <a:pt x="896" y="104"/>
                </a:lnTo>
                <a:lnTo>
                  <a:pt x="898" y="100"/>
                </a:lnTo>
                <a:lnTo>
                  <a:pt x="900" y="95"/>
                </a:lnTo>
                <a:lnTo>
                  <a:pt x="916" y="91"/>
                </a:lnTo>
                <a:lnTo>
                  <a:pt x="932" y="86"/>
                </a:lnTo>
                <a:lnTo>
                  <a:pt x="932" y="82"/>
                </a:lnTo>
                <a:lnTo>
                  <a:pt x="960" y="82"/>
                </a:lnTo>
                <a:lnTo>
                  <a:pt x="972" y="66"/>
                </a:lnTo>
                <a:lnTo>
                  <a:pt x="983" y="66"/>
                </a:lnTo>
                <a:lnTo>
                  <a:pt x="992" y="55"/>
                </a:lnTo>
                <a:lnTo>
                  <a:pt x="1012" y="55"/>
                </a:lnTo>
                <a:lnTo>
                  <a:pt x="1012" y="51"/>
                </a:lnTo>
                <a:lnTo>
                  <a:pt x="1023" y="51"/>
                </a:lnTo>
                <a:lnTo>
                  <a:pt x="1023" y="46"/>
                </a:lnTo>
                <a:lnTo>
                  <a:pt x="1032" y="46"/>
                </a:lnTo>
                <a:lnTo>
                  <a:pt x="1032" y="42"/>
                </a:lnTo>
                <a:lnTo>
                  <a:pt x="1096" y="42"/>
                </a:lnTo>
                <a:lnTo>
                  <a:pt x="1103" y="29"/>
                </a:lnTo>
                <a:lnTo>
                  <a:pt x="1209" y="26"/>
                </a:lnTo>
                <a:lnTo>
                  <a:pt x="1249" y="35"/>
                </a:lnTo>
                <a:lnTo>
                  <a:pt x="1249" y="29"/>
                </a:lnTo>
                <a:lnTo>
                  <a:pt x="1269" y="29"/>
                </a:lnTo>
                <a:lnTo>
                  <a:pt x="1272" y="22"/>
                </a:lnTo>
                <a:lnTo>
                  <a:pt x="1289" y="16"/>
                </a:lnTo>
                <a:lnTo>
                  <a:pt x="1312" y="15"/>
                </a:lnTo>
                <a:lnTo>
                  <a:pt x="1316" y="26"/>
                </a:lnTo>
                <a:lnTo>
                  <a:pt x="1320" y="26"/>
                </a:lnTo>
                <a:lnTo>
                  <a:pt x="1323" y="24"/>
                </a:lnTo>
                <a:lnTo>
                  <a:pt x="1325" y="24"/>
                </a:lnTo>
                <a:lnTo>
                  <a:pt x="1325" y="22"/>
                </a:lnTo>
                <a:lnTo>
                  <a:pt x="1327" y="18"/>
                </a:lnTo>
                <a:lnTo>
                  <a:pt x="1329" y="15"/>
                </a:lnTo>
                <a:lnTo>
                  <a:pt x="1356" y="15"/>
                </a:lnTo>
                <a:lnTo>
                  <a:pt x="1356" y="18"/>
                </a:lnTo>
                <a:lnTo>
                  <a:pt x="1365" y="22"/>
                </a:lnTo>
                <a:lnTo>
                  <a:pt x="1380" y="26"/>
                </a:lnTo>
                <a:lnTo>
                  <a:pt x="1394" y="27"/>
                </a:lnTo>
                <a:lnTo>
                  <a:pt x="1409" y="26"/>
                </a:lnTo>
                <a:lnTo>
                  <a:pt x="1412" y="18"/>
                </a:lnTo>
                <a:lnTo>
                  <a:pt x="1436" y="15"/>
                </a:lnTo>
                <a:lnTo>
                  <a:pt x="1436" y="9"/>
                </a:lnTo>
                <a:lnTo>
                  <a:pt x="1443" y="7"/>
                </a:lnTo>
                <a:lnTo>
                  <a:pt x="1456" y="4"/>
                </a:lnTo>
                <a:lnTo>
                  <a:pt x="1469" y="0"/>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600">
              <a:solidFill>
                <a:schemeClr val="dk1"/>
              </a:solidFill>
              <a:latin typeface="Century Gothic"/>
              <a:ea typeface="Century Gothic"/>
              <a:cs typeface="Century Gothic"/>
              <a:sym typeface="Century Gothic"/>
            </a:endParaRPr>
          </a:p>
        </p:txBody>
      </p:sp>
      <p:sp>
        <p:nvSpPr>
          <p:cNvPr id="665" name="Google Shape;665;p15"/>
          <p:cNvSpPr/>
          <p:nvPr/>
        </p:nvSpPr>
        <p:spPr>
          <a:xfrm>
            <a:off x="7357723" y="4245350"/>
            <a:ext cx="114880" cy="59477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666" name="Google Shape;666;p15"/>
          <p:cNvGrpSpPr/>
          <p:nvPr/>
        </p:nvGrpSpPr>
        <p:grpSpPr>
          <a:xfrm>
            <a:off x="7510275" y="4203453"/>
            <a:ext cx="4925858" cy="769441"/>
            <a:chOff x="6991760" y="2900799"/>
            <a:chExt cx="4530152" cy="769441"/>
          </a:xfrm>
        </p:grpSpPr>
        <p:sp>
          <p:nvSpPr>
            <p:cNvPr id="667" name="Google Shape;667;p15"/>
            <p:cNvSpPr txBox="1"/>
            <p:nvPr/>
          </p:nvSpPr>
          <p:spPr>
            <a:xfrm>
              <a:off x="6991760" y="3033863"/>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PhD Students</a:t>
              </a:r>
              <a:endParaRPr b="1" sz="2000">
                <a:solidFill>
                  <a:srgbClr val="3F3F3F"/>
                </a:solidFill>
                <a:latin typeface="Century Gothic"/>
                <a:ea typeface="Century Gothic"/>
                <a:cs typeface="Century Gothic"/>
                <a:sym typeface="Century Gothic"/>
              </a:endParaRPr>
            </a:p>
          </p:txBody>
        </p:sp>
        <p:sp>
          <p:nvSpPr>
            <p:cNvPr id="668" name="Google Shape;668;p15"/>
            <p:cNvSpPr txBox="1"/>
            <p:nvPr/>
          </p:nvSpPr>
          <p:spPr>
            <a:xfrm>
              <a:off x="10206888" y="2900799"/>
              <a:ext cx="1315024"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rgbClr val="3F3F3F"/>
                  </a:solidFill>
                  <a:latin typeface="Century Gothic"/>
                  <a:ea typeface="Century Gothic"/>
                  <a:cs typeface="Century Gothic"/>
                  <a:sym typeface="Century Gothic"/>
                </a:rPr>
                <a:t>69</a:t>
              </a:r>
              <a:endParaRPr b="1" sz="1200">
                <a:solidFill>
                  <a:srgbClr val="3F3F3F"/>
                </a:solidFill>
                <a:latin typeface="Century Gothic"/>
                <a:ea typeface="Century Gothic"/>
                <a:cs typeface="Century Gothic"/>
                <a:sym typeface="Century Gothic"/>
              </a:endParaRPr>
            </a:p>
          </p:txBody>
        </p:sp>
      </p:grpSp>
      <p:grpSp>
        <p:nvGrpSpPr>
          <p:cNvPr id="669" name="Google Shape;669;p15"/>
          <p:cNvGrpSpPr/>
          <p:nvPr/>
        </p:nvGrpSpPr>
        <p:grpSpPr>
          <a:xfrm>
            <a:off x="7523761" y="5664905"/>
            <a:ext cx="4589424" cy="707886"/>
            <a:chOff x="6942482" y="5430296"/>
            <a:chExt cx="4589424" cy="707886"/>
          </a:xfrm>
        </p:grpSpPr>
        <p:sp>
          <p:nvSpPr>
            <p:cNvPr id="670" name="Google Shape;670;p15"/>
            <p:cNvSpPr txBox="1"/>
            <p:nvPr/>
          </p:nvSpPr>
          <p:spPr>
            <a:xfrm>
              <a:off x="6942482" y="5605185"/>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TOTAL STUDENTS</a:t>
              </a:r>
              <a:endParaRPr b="1" sz="2000">
                <a:solidFill>
                  <a:srgbClr val="3F3F3F"/>
                </a:solidFill>
                <a:latin typeface="Century Gothic"/>
                <a:ea typeface="Century Gothic"/>
                <a:cs typeface="Century Gothic"/>
                <a:sym typeface="Century Gothic"/>
              </a:endParaRPr>
            </a:p>
          </p:txBody>
        </p:sp>
        <p:sp>
          <p:nvSpPr>
            <p:cNvPr id="671" name="Google Shape;671;p15"/>
            <p:cNvSpPr txBox="1"/>
            <p:nvPr/>
          </p:nvSpPr>
          <p:spPr>
            <a:xfrm>
              <a:off x="10271310" y="5430296"/>
              <a:ext cx="126059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Century Gothic"/>
                  <a:ea typeface="Century Gothic"/>
                  <a:cs typeface="Century Gothic"/>
                  <a:sym typeface="Century Gothic"/>
                </a:rPr>
                <a:t>223</a:t>
              </a:r>
              <a:endParaRPr b="1" sz="1200">
                <a:solidFill>
                  <a:srgbClr val="3F3F3F"/>
                </a:solidFill>
                <a:latin typeface="Century Gothic"/>
                <a:ea typeface="Century Gothic"/>
                <a:cs typeface="Century Gothic"/>
                <a:sym typeface="Century Gothic"/>
              </a:endParaRPr>
            </a:p>
          </p:txBody>
        </p:sp>
      </p:grpSp>
      <p:grpSp>
        <p:nvGrpSpPr>
          <p:cNvPr id="672" name="Google Shape;672;p15"/>
          <p:cNvGrpSpPr/>
          <p:nvPr/>
        </p:nvGrpSpPr>
        <p:grpSpPr>
          <a:xfrm>
            <a:off x="7523761" y="5054240"/>
            <a:ext cx="5050117" cy="707886"/>
            <a:chOff x="7004978" y="4317369"/>
            <a:chExt cx="4526928" cy="707886"/>
          </a:xfrm>
        </p:grpSpPr>
        <p:sp>
          <p:nvSpPr>
            <p:cNvPr id="673" name="Google Shape;673;p15"/>
            <p:cNvSpPr txBox="1"/>
            <p:nvPr/>
          </p:nvSpPr>
          <p:spPr>
            <a:xfrm>
              <a:off x="7004978" y="4403949"/>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Masters Students</a:t>
              </a:r>
              <a:endParaRPr b="1" sz="2000">
                <a:solidFill>
                  <a:srgbClr val="3F3F3F"/>
                </a:solidFill>
                <a:latin typeface="Century Gothic"/>
                <a:ea typeface="Century Gothic"/>
                <a:cs typeface="Century Gothic"/>
                <a:sym typeface="Century Gothic"/>
              </a:endParaRPr>
            </a:p>
          </p:txBody>
        </p:sp>
        <p:sp>
          <p:nvSpPr>
            <p:cNvPr id="674" name="Google Shape;674;p15"/>
            <p:cNvSpPr txBox="1"/>
            <p:nvPr/>
          </p:nvSpPr>
          <p:spPr>
            <a:xfrm>
              <a:off x="9988941" y="4317369"/>
              <a:ext cx="1542965"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Century Gothic"/>
                  <a:ea typeface="Century Gothic"/>
                  <a:cs typeface="Century Gothic"/>
                  <a:sym typeface="Century Gothic"/>
                </a:rPr>
                <a:t>154</a:t>
              </a:r>
              <a:endParaRPr b="1" sz="1200">
                <a:solidFill>
                  <a:srgbClr val="3F3F3F"/>
                </a:solidFill>
                <a:latin typeface="Century Gothic"/>
                <a:ea typeface="Century Gothic"/>
                <a:cs typeface="Century Gothic"/>
                <a:sym typeface="Century Gothic"/>
              </a:endParaRPr>
            </a:p>
          </p:txBody>
        </p:sp>
      </p:grpSp>
      <p:sp>
        <p:nvSpPr>
          <p:cNvPr id="675" name="Google Shape;675;p15"/>
          <p:cNvSpPr txBox="1"/>
          <p:nvPr/>
        </p:nvSpPr>
        <p:spPr>
          <a:xfrm>
            <a:off x="5137723" y="2221542"/>
            <a:ext cx="920118"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9798A6"/>
                </a:solidFill>
                <a:latin typeface="Century Gothic"/>
                <a:ea typeface="Century Gothic"/>
                <a:cs typeface="Century Gothic"/>
                <a:sym typeface="Century Gothic"/>
              </a:rPr>
              <a:t>CHAD</a:t>
            </a:r>
            <a:endParaRPr b="1" sz="1050">
              <a:solidFill>
                <a:srgbClr val="9798A6"/>
              </a:solidFill>
              <a:latin typeface="Century Gothic"/>
              <a:ea typeface="Century Gothic"/>
              <a:cs typeface="Century Gothic"/>
              <a:sym typeface="Century Gothic"/>
            </a:endParaRPr>
          </a:p>
        </p:txBody>
      </p:sp>
      <p:cxnSp>
        <p:nvCxnSpPr>
          <p:cNvPr id="676" name="Google Shape;676;p15"/>
          <p:cNvCxnSpPr>
            <a:stCxn id="677" idx="6"/>
          </p:cNvCxnSpPr>
          <p:nvPr/>
        </p:nvCxnSpPr>
        <p:spPr>
          <a:xfrm flipH="1" rot="10800000">
            <a:off x="3875991" y="2598411"/>
            <a:ext cx="2151300" cy="763200"/>
          </a:xfrm>
          <a:prstGeom prst="bentConnector3">
            <a:avLst>
              <a:gd fmla="val 50002" name="adj1"/>
            </a:avLst>
          </a:prstGeom>
          <a:noFill/>
          <a:ln cap="flat" cmpd="sng" w="19050">
            <a:solidFill>
              <a:schemeClr val="accent1"/>
            </a:solidFill>
            <a:prstDash val="solid"/>
            <a:miter lim="800000"/>
            <a:headEnd len="sm" w="sm" type="none"/>
            <a:tailEnd len="med" w="med" type="triangle"/>
          </a:ln>
        </p:spPr>
      </p:cxnSp>
      <p:sp>
        <p:nvSpPr>
          <p:cNvPr id="677" name="Google Shape;677;p15"/>
          <p:cNvSpPr/>
          <p:nvPr/>
        </p:nvSpPr>
        <p:spPr>
          <a:xfrm>
            <a:off x="3490789" y="3190484"/>
            <a:ext cx="385202" cy="342253"/>
          </a:xfrm>
          <a:prstGeom prst="ellipse">
            <a:avLst/>
          </a:prstGeom>
          <a:solidFill>
            <a:schemeClr val="accent4">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78" name="Google Shape;678;p15"/>
          <p:cNvSpPr/>
          <p:nvPr/>
        </p:nvSpPr>
        <p:spPr>
          <a:xfrm>
            <a:off x="2513909" y="3400674"/>
            <a:ext cx="628615" cy="593499"/>
          </a:xfrm>
          <a:prstGeom prst="ellipse">
            <a:avLst/>
          </a:prstGeom>
          <a:solidFill>
            <a:srgbClr val="FFC000">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79" name="Google Shape;679;p15"/>
          <p:cNvSpPr/>
          <p:nvPr/>
        </p:nvSpPr>
        <p:spPr>
          <a:xfrm>
            <a:off x="3421277" y="3429000"/>
            <a:ext cx="415610" cy="376553"/>
          </a:xfrm>
          <a:prstGeom prst="ellipse">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80" name="Google Shape;680;p15"/>
          <p:cNvSpPr/>
          <p:nvPr/>
        </p:nvSpPr>
        <p:spPr>
          <a:xfrm>
            <a:off x="4591808" y="4764740"/>
            <a:ext cx="351155" cy="363761"/>
          </a:xfrm>
          <a:prstGeom prst="ellipse">
            <a:avLst/>
          </a:prstGeom>
          <a:solidFill>
            <a:srgbClr val="0070C0">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81" name="Google Shape;681;p15"/>
          <p:cNvSpPr/>
          <p:nvPr/>
        </p:nvSpPr>
        <p:spPr>
          <a:xfrm>
            <a:off x="1790121" y="3170520"/>
            <a:ext cx="276313" cy="241221"/>
          </a:xfrm>
          <a:prstGeom prst="ellipse">
            <a:avLst/>
          </a:prstGeom>
          <a:solidFill>
            <a:srgbClr val="FFFF00">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82" name="Google Shape;682;p15"/>
          <p:cNvSpPr/>
          <p:nvPr/>
        </p:nvSpPr>
        <p:spPr>
          <a:xfrm>
            <a:off x="2577100" y="3088215"/>
            <a:ext cx="385202" cy="342253"/>
          </a:xfrm>
          <a:prstGeom prst="ellipse">
            <a:avLst/>
          </a:prstGeom>
          <a:solidFill>
            <a:srgbClr val="171616">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83" name="Google Shape;683;p15"/>
          <p:cNvSpPr/>
          <p:nvPr/>
        </p:nvSpPr>
        <p:spPr>
          <a:xfrm>
            <a:off x="2241009" y="3337402"/>
            <a:ext cx="385202" cy="342253"/>
          </a:xfrm>
          <a:prstGeom prst="ellipse">
            <a:avLst/>
          </a:prstGeom>
          <a:solidFill>
            <a:srgbClr val="7030A0">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84" name="Google Shape;684;p15"/>
          <p:cNvSpPr/>
          <p:nvPr/>
        </p:nvSpPr>
        <p:spPr>
          <a:xfrm>
            <a:off x="2842700" y="3410021"/>
            <a:ext cx="385202" cy="342253"/>
          </a:xfrm>
          <a:prstGeom prst="ellipse">
            <a:avLst/>
          </a:prstGeom>
          <a:solidFill>
            <a:srgbClr val="8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685" name="Google Shape;685;p15"/>
          <p:cNvSpPr/>
          <p:nvPr/>
        </p:nvSpPr>
        <p:spPr>
          <a:xfrm>
            <a:off x="3040369" y="3347309"/>
            <a:ext cx="385202" cy="342253"/>
          </a:xfrm>
          <a:prstGeom prst="ellipse">
            <a:avLst/>
          </a:prstGeom>
          <a:solidFill>
            <a:srgbClr val="23A331">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cxnSp>
        <p:nvCxnSpPr>
          <p:cNvPr id="686" name="Google Shape;686;p15"/>
          <p:cNvCxnSpPr>
            <a:stCxn id="680" idx="6"/>
          </p:cNvCxnSpPr>
          <p:nvPr/>
        </p:nvCxnSpPr>
        <p:spPr>
          <a:xfrm>
            <a:off x="4942963" y="4946621"/>
            <a:ext cx="235500" cy="797700"/>
          </a:xfrm>
          <a:prstGeom prst="bentConnector2">
            <a:avLst/>
          </a:prstGeom>
          <a:noFill/>
          <a:ln cap="flat" cmpd="sng" w="19050">
            <a:solidFill>
              <a:schemeClr val="accent1"/>
            </a:solidFill>
            <a:prstDash val="solid"/>
            <a:miter lim="800000"/>
            <a:headEnd len="sm" w="sm" type="none"/>
            <a:tailEnd len="med" w="med" type="triangle"/>
          </a:ln>
        </p:spPr>
      </p:cxnSp>
      <p:sp>
        <p:nvSpPr>
          <p:cNvPr id="687" name="Google Shape;687;p15"/>
          <p:cNvSpPr txBox="1"/>
          <p:nvPr/>
        </p:nvSpPr>
        <p:spPr>
          <a:xfrm>
            <a:off x="4686903" y="5765522"/>
            <a:ext cx="1572748"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chemeClr val="accent1"/>
                </a:solidFill>
                <a:latin typeface="Century Gothic"/>
                <a:ea typeface="Century Gothic"/>
                <a:cs typeface="Century Gothic"/>
                <a:sym typeface="Century Gothic"/>
              </a:rPr>
              <a:t>ZIMBABWE</a:t>
            </a:r>
            <a:endParaRPr b="1" sz="1050">
              <a:solidFill>
                <a:schemeClr val="accent1"/>
              </a:solidFill>
              <a:latin typeface="Century Gothic"/>
              <a:ea typeface="Century Gothic"/>
              <a:cs typeface="Century Gothic"/>
              <a:sym typeface="Century Gothic"/>
            </a:endParaRPr>
          </a:p>
        </p:txBody>
      </p:sp>
      <p:sp>
        <p:nvSpPr>
          <p:cNvPr id="688" name="Google Shape;688;p15"/>
          <p:cNvSpPr txBox="1"/>
          <p:nvPr/>
        </p:nvSpPr>
        <p:spPr>
          <a:xfrm>
            <a:off x="5115600" y="4128779"/>
            <a:ext cx="1631189" cy="369332"/>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800">
                <a:solidFill>
                  <a:srgbClr val="7BD4BF"/>
                </a:solidFill>
                <a:latin typeface="Century Gothic"/>
                <a:ea typeface="Century Gothic"/>
                <a:cs typeface="Century Gothic"/>
                <a:sym typeface="Century Gothic"/>
              </a:rPr>
              <a:t>CAMEROON</a:t>
            </a:r>
            <a:endParaRPr b="1" sz="1100">
              <a:solidFill>
                <a:srgbClr val="7BD4BF"/>
              </a:solidFill>
              <a:latin typeface="Century Gothic"/>
              <a:ea typeface="Century Gothic"/>
              <a:cs typeface="Century Gothic"/>
              <a:sym typeface="Century Gothic"/>
            </a:endParaRPr>
          </a:p>
        </p:txBody>
      </p:sp>
      <p:cxnSp>
        <p:nvCxnSpPr>
          <p:cNvPr id="689" name="Google Shape;689;p15"/>
          <p:cNvCxnSpPr/>
          <p:nvPr/>
        </p:nvCxnSpPr>
        <p:spPr>
          <a:xfrm>
            <a:off x="3825983" y="3636846"/>
            <a:ext cx="2442600" cy="811800"/>
          </a:xfrm>
          <a:prstGeom prst="bentConnector3">
            <a:avLst>
              <a:gd fmla="val 50001" name="adj1"/>
            </a:avLst>
          </a:prstGeom>
          <a:noFill/>
          <a:ln cap="flat" cmpd="sng" w="9525">
            <a:solidFill>
              <a:schemeClr val="accent4"/>
            </a:solidFill>
            <a:prstDash val="solid"/>
            <a:miter lim="800000"/>
            <a:headEnd len="sm" w="sm" type="none"/>
            <a:tailEnd len="med" w="med" type="triangle"/>
          </a:ln>
        </p:spPr>
      </p:cxnSp>
      <p:cxnSp>
        <p:nvCxnSpPr>
          <p:cNvPr id="690" name="Google Shape;690;p15"/>
          <p:cNvCxnSpPr>
            <a:stCxn id="691" idx="0"/>
          </p:cNvCxnSpPr>
          <p:nvPr/>
        </p:nvCxnSpPr>
        <p:spPr>
          <a:xfrm rot="-5400000">
            <a:off x="3972723" y="1552915"/>
            <a:ext cx="922800" cy="2078100"/>
          </a:xfrm>
          <a:prstGeom prst="bentConnector2">
            <a:avLst/>
          </a:prstGeom>
          <a:noFill/>
          <a:ln cap="flat" cmpd="sng" w="19050">
            <a:solidFill>
              <a:schemeClr val="accent1"/>
            </a:solidFill>
            <a:prstDash val="solid"/>
            <a:miter lim="800000"/>
            <a:headEnd len="sm" w="sm" type="none"/>
            <a:tailEnd len="med" w="med" type="triangle"/>
          </a:ln>
        </p:spPr>
      </p:cxnSp>
      <p:sp>
        <p:nvSpPr>
          <p:cNvPr id="692" name="Google Shape;692;p15"/>
          <p:cNvSpPr txBox="1"/>
          <p:nvPr/>
        </p:nvSpPr>
        <p:spPr>
          <a:xfrm>
            <a:off x="4245174" y="1790321"/>
            <a:ext cx="1631189" cy="369332"/>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800">
                <a:solidFill>
                  <a:srgbClr val="3A3A3A"/>
                </a:solidFill>
                <a:latin typeface="Century Gothic"/>
                <a:ea typeface="Century Gothic"/>
                <a:cs typeface="Century Gothic"/>
                <a:sym typeface="Century Gothic"/>
              </a:rPr>
              <a:t>NIGERIA</a:t>
            </a:r>
            <a:endParaRPr b="1" sz="1100">
              <a:solidFill>
                <a:srgbClr val="3A3A3A"/>
              </a:solidFill>
              <a:latin typeface="Century Gothic"/>
              <a:ea typeface="Century Gothic"/>
              <a:cs typeface="Century Gothic"/>
              <a:sym typeface="Century Gothic"/>
            </a:endParaRPr>
          </a:p>
        </p:txBody>
      </p:sp>
      <p:sp>
        <p:nvSpPr>
          <p:cNvPr id="693" name="Google Shape;693;p15"/>
          <p:cNvSpPr txBox="1"/>
          <p:nvPr/>
        </p:nvSpPr>
        <p:spPr>
          <a:xfrm>
            <a:off x="2136361" y="1118840"/>
            <a:ext cx="1631189" cy="58477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787878"/>
                </a:solidFill>
                <a:latin typeface="Century Gothic"/>
                <a:ea typeface="Century Gothic"/>
                <a:cs typeface="Century Gothic"/>
                <a:sym typeface="Century Gothic"/>
              </a:rPr>
              <a:t>BURKIKNA FASO</a:t>
            </a:r>
            <a:endParaRPr b="1" sz="1050">
              <a:solidFill>
                <a:srgbClr val="787878"/>
              </a:solidFill>
              <a:latin typeface="Century Gothic"/>
              <a:ea typeface="Century Gothic"/>
              <a:cs typeface="Century Gothic"/>
              <a:sym typeface="Century Gothic"/>
            </a:endParaRPr>
          </a:p>
        </p:txBody>
      </p:sp>
      <p:sp>
        <p:nvSpPr>
          <p:cNvPr id="694" name="Google Shape;694;p15"/>
          <p:cNvSpPr txBox="1"/>
          <p:nvPr/>
        </p:nvSpPr>
        <p:spPr>
          <a:xfrm>
            <a:off x="422233" y="1867990"/>
            <a:ext cx="1631189"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CC6C6C"/>
                </a:solidFill>
                <a:latin typeface="Century Gothic"/>
                <a:ea typeface="Century Gothic"/>
                <a:cs typeface="Century Gothic"/>
                <a:sym typeface="Century Gothic"/>
              </a:rPr>
              <a:t>GAMBIA</a:t>
            </a:r>
            <a:endParaRPr b="1" sz="1050">
              <a:solidFill>
                <a:srgbClr val="CC6C6C"/>
              </a:solidFill>
              <a:latin typeface="Century Gothic"/>
              <a:ea typeface="Century Gothic"/>
              <a:cs typeface="Century Gothic"/>
              <a:sym typeface="Century Gothic"/>
            </a:endParaRPr>
          </a:p>
        </p:txBody>
      </p:sp>
      <p:sp>
        <p:nvSpPr>
          <p:cNvPr id="695" name="Google Shape;695;p15"/>
          <p:cNvSpPr txBox="1"/>
          <p:nvPr/>
        </p:nvSpPr>
        <p:spPr>
          <a:xfrm>
            <a:off x="69166" y="2249060"/>
            <a:ext cx="1631189"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ECEC6C"/>
                </a:solidFill>
                <a:latin typeface="Century Gothic"/>
                <a:ea typeface="Century Gothic"/>
                <a:cs typeface="Century Gothic"/>
                <a:sym typeface="Century Gothic"/>
              </a:rPr>
              <a:t>SENEGAL</a:t>
            </a:r>
            <a:endParaRPr b="1" sz="1050">
              <a:solidFill>
                <a:srgbClr val="ECEC6C"/>
              </a:solidFill>
              <a:latin typeface="Century Gothic"/>
              <a:ea typeface="Century Gothic"/>
              <a:cs typeface="Century Gothic"/>
              <a:sym typeface="Century Gothic"/>
            </a:endParaRPr>
          </a:p>
        </p:txBody>
      </p:sp>
      <p:sp>
        <p:nvSpPr>
          <p:cNvPr id="696" name="Google Shape;696;p15"/>
          <p:cNvSpPr txBox="1"/>
          <p:nvPr/>
        </p:nvSpPr>
        <p:spPr>
          <a:xfrm>
            <a:off x="-240099" y="2938866"/>
            <a:ext cx="179959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200">
                <a:solidFill>
                  <a:srgbClr val="A4E1D3"/>
                </a:solidFill>
                <a:latin typeface="Century Gothic"/>
                <a:ea typeface="Century Gothic"/>
                <a:cs typeface="Century Gothic"/>
                <a:sym typeface="Century Gothic"/>
              </a:rPr>
              <a:t>SIERRA LEONE</a:t>
            </a:r>
            <a:endParaRPr b="1" sz="900">
              <a:solidFill>
                <a:srgbClr val="A4E1D3"/>
              </a:solidFill>
              <a:latin typeface="Century Gothic"/>
              <a:ea typeface="Century Gothic"/>
              <a:cs typeface="Century Gothic"/>
              <a:sym typeface="Century Gothic"/>
            </a:endParaRPr>
          </a:p>
        </p:txBody>
      </p:sp>
      <p:sp>
        <p:nvSpPr>
          <p:cNvPr id="697" name="Google Shape;697;p15"/>
          <p:cNvSpPr txBox="1"/>
          <p:nvPr/>
        </p:nvSpPr>
        <p:spPr>
          <a:xfrm>
            <a:off x="-5724" y="3457821"/>
            <a:ext cx="1905834"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A484BC"/>
                </a:solidFill>
                <a:latin typeface="Century Gothic"/>
                <a:ea typeface="Century Gothic"/>
                <a:cs typeface="Century Gothic"/>
                <a:sym typeface="Century Gothic"/>
              </a:rPr>
              <a:t>IVORY COAST</a:t>
            </a:r>
            <a:endParaRPr b="1" sz="1050">
              <a:solidFill>
                <a:srgbClr val="A484BC"/>
              </a:solidFill>
              <a:latin typeface="Century Gothic"/>
              <a:ea typeface="Century Gothic"/>
              <a:cs typeface="Century Gothic"/>
              <a:sym typeface="Century Gothic"/>
            </a:endParaRPr>
          </a:p>
        </p:txBody>
      </p:sp>
      <p:sp>
        <p:nvSpPr>
          <p:cNvPr id="698" name="Google Shape;698;p15"/>
          <p:cNvSpPr txBox="1"/>
          <p:nvPr/>
        </p:nvSpPr>
        <p:spPr>
          <a:xfrm>
            <a:off x="1773460" y="4386527"/>
            <a:ext cx="1631189"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800000"/>
                </a:solidFill>
                <a:latin typeface="Century Gothic"/>
                <a:ea typeface="Century Gothic"/>
                <a:cs typeface="Century Gothic"/>
                <a:sym typeface="Century Gothic"/>
              </a:rPr>
              <a:t>TOGO</a:t>
            </a:r>
            <a:endParaRPr b="1" sz="1050">
              <a:solidFill>
                <a:srgbClr val="800000"/>
              </a:solidFill>
              <a:latin typeface="Century Gothic"/>
              <a:ea typeface="Century Gothic"/>
              <a:cs typeface="Century Gothic"/>
              <a:sym typeface="Century Gothic"/>
            </a:endParaRPr>
          </a:p>
        </p:txBody>
      </p:sp>
      <p:sp>
        <p:nvSpPr>
          <p:cNvPr id="699" name="Google Shape;699;p15"/>
          <p:cNvSpPr txBox="1"/>
          <p:nvPr/>
        </p:nvSpPr>
        <p:spPr>
          <a:xfrm>
            <a:off x="989880" y="3913634"/>
            <a:ext cx="1631189" cy="338554"/>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FFDF7F"/>
                </a:solidFill>
                <a:latin typeface="Century Gothic"/>
                <a:ea typeface="Century Gothic"/>
                <a:cs typeface="Century Gothic"/>
                <a:sym typeface="Century Gothic"/>
              </a:rPr>
              <a:t>GHANA</a:t>
            </a:r>
            <a:endParaRPr b="1" sz="1050">
              <a:solidFill>
                <a:srgbClr val="FFDF7F"/>
              </a:solidFill>
              <a:latin typeface="Century Gothic"/>
              <a:ea typeface="Century Gothic"/>
              <a:cs typeface="Century Gothic"/>
              <a:sym typeface="Century Gothic"/>
            </a:endParaRPr>
          </a:p>
        </p:txBody>
      </p:sp>
      <p:cxnSp>
        <p:nvCxnSpPr>
          <p:cNvPr id="700" name="Google Shape;700;p15"/>
          <p:cNvCxnSpPr>
            <a:stCxn id="682" idx="1"/>
          </p:cNvCxnSpPr>
          <p:nvPr/>
        </p:nvCxnSpPr>
        <p:spPr>
          <a:xfrm rot="-5400000">
            <a:off x="2239162" y="2046487"/>
            <a:ext cx="1486200" cy="697500"/>
          </a:xfrm>
          <a:prstGeom prst="bentConnector3">
            <a:avLst>
              <a:gd fmla="val 99746" name="adj1"/>
            </a:avLst>
          </a:prstGeom>
          <a:noFill/>
          <a:ln cap="flat" cmpd="sng" w="19050">
            <a:solidFill>
              <a:schemeClr val="accent1"/>
            </a:solidFill>
            <a:prstDash val="solid"/>
            <a:miter lim="800000"/>
            <a:headEnd len="sm" w="sm" type="none"/>
            <a:tailEnd len="med" w="med" type="triangle"/>
          </a:ln>
        </p:spPr>
      </p:cxnSp>
      <p:sp>
        <p:nvSpPr>
          <p:cNvPr id="701" name="Google Shape;701;p15"/>
          <p:cNvSpPr txBox="1"/>
          <p:nvPr/>
        </p:nvSpPr>
        <p:spPr>
          <a:xfrm>
            <a:off x="2166704" y="4875536"/>
            <a:ext cx="1631189" cy="33855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600">
                <a:solidFill>
                  <a:srgbClr val="7EBE85"/>
                </a:solidFill>
                <a:latin typeface="Century Gothic"/>
                <a:ea typeface="Century Gothic"/>
                <a:cs typeface="Century Gothic"/>
                <a:sym typeface="Century Gothic"/>
              </a:rPr>
              <a:t>BENIN</a:t>
            </a:r>
            <a:endParaRPr b="1" sz="1050">
              <a:solidFill>
                <a:srgbClr val="7EBE85"/>
              </a:solidFill>
              <a:latin typeface="Century Gothic"/>
              <a:ea typeface="Century Gothic"/>
              <a:cs typeface="Century Gothic"/>
              <a:sym typeface="Century Gothic"/>
            </a:endParaRPr>
          </a:p>
        </p:txBody>
      </p:sp>
      <p:cxnSp>
        <p:nvCxnSpPr>
          <p:cNvPr id="702" name="Google Shape;702;p15"/>
          <p:cNvCxnSpPr>
            <a:endCxn id="678" idx="4"/>
          </p:cNvCxnSpPr>
          <p:nvPr/>
        </p:nvCxnSpPr>
        <p:spPr>
          <a:xfrm flipH="1" rot="10800000">
            <a:off x="1185717" y="3994173"/>
            <a:ext cx="1642500" cy="246900"/>
          </a:xfrm>
          <a:prstGeom prst="bentConnector2">
            <a:avLst/>
          </a:prstGeom>
          <a:noFill/>
          <a:ln cap="flat" cmpd="sng" w="19050">
            <a:solidFill>
              <a:schemeClr val="accent1"/>
            </a:solidFill>
            <a:prstDash val="solid"/>
            <a:miter lim="800000"/>
            <a:headEnd len="sm" w="sm" type="none"/>
            <a:tailEnd len="med" w="med" type="triangle"/>
          </a:ln>
        </p:spPr>
      </p:cxnSp>
      <p:cxnSp>
        <p:nvCxnSpPr>
          <p:cNvPr id="703" name="Google Shape;703;p15"/>
          <p:cNvCxnSpPr>
            <a:endCxn id="683" idx="3"/>
          </p:cNvCxnSpPr>
          <p:nvPr/>
        </p:nvCxnSpPr>
        <p:spPr>
          <a:xfrm flipH="1" rot="10800000">
            <a:off x="216321" y="3629533"/>
            <a:ext cx="2081100" cy="166800"/>
          </a:xfrm>
          <a:prstGeom prst="bentConnector2">
            <a:avLst/>
          </a:prstGeom>
          <a:noFill/>
          <a:ln cap="flat" cmpd="sng" w="19050">
            <a:solidFill>
              <a:schemeClr val="accent1"/>
            </a:solidFill>
            <a:prstDash val="solid"/>
            <a:miter lim="800000"/>
            <a:headEnd len="sm" w="sm" type="none"/>
            <a:tailEnd len="med" w="med" type="triangle"/>
          </a:ln>
        </p:spPr>
      </p:cxnSp>
      <p:sp>
        <p:nvSpPr>
          <p:cNvPr id="704" name="Google Shape;704;p15"/>
          <p:cNvSpPr/>
          <p:nvPr/>
        </p:nvSpPr>
        <p:spPr>
          <a:xfrm>
            <a:off x="1796876" y="2908127"/>
            <a:ext cx="251737" cy="225146"/>
          </a:xfrm>
          <a:prstGeom prst="ellipse">
            <a:avLst/>
          </a:prstGeom>
          <a:solidFill>
            <a:srgbClr val="C00000">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cxnSp>
        <p:nvCxnSpPr>
          <p:cNvPr id="705" name="Google Shape;705;p15"/>
          <p:cNvCxnSpPr>
            <a:endCxn id="704" idx="2"/>
          </p:cNvCxnSpPr>
          <p:nvPr/>
        </p:nvCxnSpPr>
        <p:spPr>
          <a:xfrm>
            <a:off x="619976" y="2165100"/>
            <a:ext cx="1176900" cy="855600"/>
          </a:xfrm>
          <a:prstGeom prst="bentConnector3">
            <a:avLst>
              <a:gd fmla="val 82235" name="adj1"/>
            </a:avLst>
          </a:prstGeom>
          <a:noFill/>
          <a:ln cap="flat" cmpd="sng" w="19050">
            <a:solidFill>
              <a:schemeClr val="accent1"/>
            </a:solidFill>
            <a:prstDash val="solid"/>
            <a:miter lim="800000"/>
            <a:headEnd len="sm" w="sm" type="none"/>
            <a:tailEnd len="med" w="med" type="triangle"/>
          </a:ln>
        </p:spPr>
      </p:cxnSp>
      <p:cxnSp>
        <p:nvCxnSpPr>
          <p:cNvPr id="706" name="Google Shape;706;p15"/>
          <p:cNvCxnSpPr/>
          <p:nvPr/>
        </p:nvCxnSpPr>
        <p:spPr>
          <a:xfrm>
            <a:off x="267415" y="2578371"/>
            <a:ext cx="1601700" cy="753600"/>
          </a:xfrm>
          <a:prstGeom prst="bentConnector3">
            <a:avLst>
              <a:gd fmla="val 69431" name="adj1"/>
            </a:avLst>
          </a:prstGeom>
          <a:noFill/>
          <a:ln cap="flat" cmpd="sng" w="19050">
            <a:solidFill>
              <a:schemeClr val="accent1"/>
            </a:solidFill>
            <a:prstDash val="solid"/>
            <a:miter lim="800000"/>
            <a:headEnd len="sm" w="sm" type="none"/>
            <a:tailEnd len="med" w="med" type="triangle"/>
          </a:ln>
        </p:spPr>
      </p:cxnSp>
      <p:sp>
        <p:nvSpPr>
          <p:cNvPr id="707" name="Google Shape;707;p15"/>
          <p:cNvSpPr/>
          <p:nvPr/>
        </p:nvSpPr>
        <p:spPr>
          <a:xfrm>
            <a:off x="1941359" y="3371716"/>
            <a:ext cx="276313" cy="241221"/>
          </a:xfrm>
          <a:prstGeom prst="ellipse">
            <a:avLst/>
          </a:prstGeom>
          <a:solidFill>
            <a:srgbClr val="1BFF32">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cxnSp>
        <p:nvCxnSpPr>
          <p:cNvPr id="708" name="Google Shape;708;p15"/>
          <p:cNvCxnSpPr>
            <a:endCxn id="707" idx="2"/>
          </p:cNvCxnSpPr>
          <p:nvPr/>
        </p:nvCxnSpPr>
        <p:spPr>
          <a:xfrm>
            <a:off x="256859" y="3231027"/>
            <a:ext cx="1684500" cy="261300"/>
          </a:xfrm>
          <a:prstGeom prst="bentConnector3">
            <a:avLst>
              <a:gd fmla="val 49997" name="adj1"/>
            </a:avLst>
          </a:prstGeom>
          <a:noFill/>
          <a:ln cap="flat" cmpd="sng" w="19050">
            <a:solidFill>
              <a:schemeClr val="accent1"/>
            </a:solidFill>
            <a:prstDash val="solid"/>
            <a:miter lim="800000"/>
            <a:headEnd len="sm" w="sm" type="none"/>
            <a:tailEnd len="med" w="med" type="triangle"/>
          </a:ln>
        </p:spPr>
      </p:cxnSp>
      <p:cxnSp>
        <p:nvCxnSpPr>
          <p:cNvPr id="709" name="Google Shape;709;p15"/>
          <p:cNvCxnSpPr>
            <a:endCxn id="684" idx="4"/>
          </p:cNvCxnSpPr>
          <p:nvPr/>
        </p:nvCxnSpPr>
        <p:spPr>
          <a:xfrm rot="-5400000">
            <a:off x="2333451" y="3974124"/>
            <a:ext cx="923700" cy="480000"/>
          </a:xfrm>
          <a:prstGeom prst="bentConnector3">
            <a:avLst>
              <a:gd fmla="val 1328" name="adj1"/>
            </a:avLst>
          </a:prstGeom>
          <a:noFill/>
          <a:ln cap="flat" cmpd="sng" w="19050">
            <a:solidFill>
              <a:schemeClr val="accent1"/>
            </a:solidFill>
            <a:prstDash val="solid"/>
            <a:miter lim="800000"/>
            <a:headEnd len="sm" w="sm" type="none"/>
            <a:tailEnd len="med" w="med" type="triangle"/>
          </a:ln>
        </p:spPr>
      </p:cxnSp>
      <p:cxnSp>
        <p:nvCxnSpPr>
          <p:cNvPr id="710" name="Google Shape;710;p15"/>
          <p:cNvCxnSpPr>
            <a:endCxn id="685" idx="5"/>
          </p:cNvCxnSpPr>
          <p:nvPr/>
        </p:nvCxnSpPr>
        <p:spPr>
          <a:xfrm rot="-5400000">
            <a:off x="2202309" y="4060790"/>
            <a:ext cx="1588200" cy="745500"/>
          </a:xfrm>
          <a:prstGeom prst="bentConnector3">
            <a:avLst>
              <a:gd fmla="val 1638" name="adj1"/>
            </a:avLst>
          </a:prstGeom>
          <a:noFill/>
          <a:ln cap="flat" cmpd="sng" w="19050">
            <a:solidFill>
              <a:schemeClr val="accent1"/>
            </a:solidFill>
            <a:prstDash val="solid"/>
            <a:miter lim="800000"/>
            <a:headEnd len="sm" w="sm" type="none"/>
            <a:tailEnd len="med" w="med" type="triangle"/>
          </a:ln>
        </p:spPr>
      </p:cxnSp>
      <p:sp>
        <p:nvSpPr>
          <p:cNvPr id="691" name="Google Shape;691;p15"/>
          <p:cNvSpPr/>
          <p:nvPr/>
        </p:nvSpPr>
        <p:spPr>
          <a:xfrm>
            <a:off x="3202472" y="3053365"/>
            <a:ext cx="385202" cy="342253"/>
          </a:xfrm>
          <a:prstGeom prst="ellipse">
            <a:avLst/>
          </a:prstGeom>
          <a:solidFill>
            <a:srgbClr val="0C0C0C">
              <a:alpha val="77647"/>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entury Gothic"/>
              <a:ea typeface="Century Gothic"/>
              <a:cs typeface="Century Gothic"/>
              <a:sym typeface="Century Gothic"/>
            </a:endParaRPr>
          </a:p>
        </p:txBody>
      </p:sp>
      <p:sp>
        <p:nvSpPr>
          <p:cNvPr id="711" name="Google Shape;711;p15"/>
          <p:cNvSpPr/>
          <p:nvPr/>
        </p:nvSpPr>
        <p:spPr>
          <a:xfrm>
            <a:off x="7352028" y="4903085"/>
            <a:ext cx="114880" cy="594773"/>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712" name="Google Shape;712;p15"/>
          <p:cNvSpPr/>
          <p:nvPr/>
        </p:nvSpPr>
        <p:spPr>
          <a:xfrm>
            <a:off x="7352028" y="5653097"/>
            <a:ext cx="114880" cy="594773"/>
          </a:xfrm>
          <a:prstGeom prst="rect">
            <a:avLst/>
          </a:prstGeom>
          <a:solidFill>
            <a:srgbClr val="00BDF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713" name="Google Shape;713;p15"/>
          <p:cNvGrpSpPr/>
          <p:nvPr/>
        </p:nvGrpSpPr>
        <p:grpSpPr>
          <a:xfrm>
            <a:off x="7543925" y="3477265"/>
            <a:ext cx="4554320" cy="707886"/>
            <a:chOff x="7009730" y="5430296"/>
            <a:chExt cx="4554320" cy="707886"/>
          </a:xfrm>
        </p:grpSpPr>
        <p:sp>
          <p:nvSpPr>
            <p:cNvPr id="714" name="Google Shape;714;p15"/>
            <p:cNvSpPr txBox="1"/>
            <p:nvPr/>
          </p:nvSpPr>
          <p:spPr>
            <a:xfrm>
              <a:off x="7009730" y="5571825"/>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Male Students</a:t>
              </a:r>
              <a:endParaRPr b="1" sz="2000">
                <a:solidFill>
                  <a:srgbClr val="3F3F3F"/>
                </a:solidFill>
                <a:latin typeface="Century Gothic"/>
                <a:ea typeface="Century Gothic"/>
                <a:cs typeface="Century Gothic"/>
                <a:sym typeface="Century Gothic"/>
              </a:endParaRPr>
            </a:p>
          </p:txBody>
        </p:sp>
        <p:sp>
          <p:nvSpPr>
            <p:cNvPr id="715" name="Google Shape;715;p15"/>
            <p:cNvSpPr txBox="1"/>
            <p:nvPr/>
          </p:nvSpPr>
          <p:spPr>
            <a:xfrm>
              <a:off x="10216668" y="5430296"/>
              <a:ext cx="1347382"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Century Gothic"/>
                  <a:ea typeface="Century Gothic"/>
                  <a:cs typeface="Century Gothic"/>
                  <a:sym typeface="Century Gothic"/>
                </a:rPr>
                <a:t>173</a:t>
              </a:r>
              <a:endParaRPr b="1" sz="1200">
                <a:solidFill>
                  <a:srgbClr val="3F3F3F"/>
                </a:solidFill>
                <a:latin typeface="Century Gothic"/>
                <a:ea typeface="Century Gothic"/>
                <a:cs typeface="Century Gothic"/>
                <a:sym typeface="Century Gothic"/>
              </a:endParaRPr>
            </a:p>
          </p:txBody>
        </p:sp>
      </p:grpSp>
      <p:sp>
        <p:nvSpPr>
          <p:cNvPr id="716" name="Google Shape;716;p15"/>
          <p:cNvSpPr/>
          <p:nvPr/>
        </p:nvSpPr>
        <p:spPr>
          <a:xfrm>
            <a:off x="7360454" y="3562557"/>
            <a:ext cx="114880" cy="594773"/>
          </a:xfrm>
          <a:prstGeom prst="rect">
            <a:avLst/>
          </a:prstGeom>
          <a:solidFill>
            <a:srgbClr val="BD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717" name="Google Shape;717;p15"/>
          <p:cNvSpPr txBox="1"/>
          <p:nvPr/>
        </p:nvSpPr>
        <p:spPr>
          <a:xfrm>
            <a:off x="4606830" y="4773346"/>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1</a:t>
            </a:r>
            <a:endParaRPr/>
          </a:p>
        </p:txBody>
      </p:sp>
      <p:sp>
        <p:nvSpPr>
          <p:cNvPr id="718" name="Google Shape;718;p15"/>
          <p:cNvSpPr txBox="1"/>
          <p:nvPr/>
        </p:nvSpPr>
        <p:spPr>
          <a:xfrm>
            <a:off x="3493514" y="3472123"/>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2</a:t>
            </a:r>
            <a:endParaRPr/>
          </a:p>
        </p:txBody>
      </p:sp>
      <p:sp>
        <p:nvSpPr>
          <p:cNvPr id="719" name="Google Shape;719;p15"/>
          <p:cNvSpPr txBox="1"/>
          <p:nvPr/>
        </p:nvSpPr>
        <p:spPr>
          <a:xfrm>
            <a:off x="3527538" y="3143935"/>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4</a:t>
            </a:r>
            <a:endParaRPr/>
          </a:p>
        </p:txBody>
      </p:sp>
      <p:sp>
        <p:nvSpPr>
          <p:cNvPr id="720" name="Google Shape;720;p15"/>
          <p:cNvSpPr txBox="1"/>
          <p:nvPr/>
        </p:nvSpPr>
        <p:spPr>
          <a:xfrm>
            <a:off x="3250619" y="3026796"/>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2</a:t>
            </a:r>
            <a:endParaRPr/>
          </a:p>
        </p:txBody>
      </p:sp>
      <p:sp>
        <p:nvSpPr>
          <p:cNvPr id="721" name="Google Shape;721;p15"/>
          <p:cNvSpPr txBox="1"/>
          <p:nvPr/>
        </p:nvSpPr>
        <p:spPr>
          <a:xfrm>
            <a:off x="3092725" y="3328601"/>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1</a:t>
            </a:r>
            <a:endParaRPr/>
          </a:p>
        </p:txBody>
      </p:sp>
      <p:sp>
        <p:nvSpPr>
          <p:cNvPr id="722" name="Google Shape;722;p15"/>
          <p:cNvSpPr txBox="1"/>
          <p:nvPr/>
        </p:nvSpPr>
        <p:spPr>
          <a:xfrm>
            <a:off x="2612856" y="3069119"/>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6</a:t>
            </a:r>
            <a:endParaRPr/>
          </a:p>
        </p:txBody>
      </p:sp>
      <p:sp>
        <p:nvSpPr>
          <p:cNvPr id="723" name="Google Shape;723;p15"/>
          <p:cNvSpPr txBox="1"/>
          <p:nvPr/>
        </p:nvSpPr>
        <p:spPr>
          <a:xfrm>
            <a:off x="2501024" y="3526345"/>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110</a:t>
            </a:r>
            <a:endParaRPr/>
          </a:p>
        </p:txBody>
      </p:sp>
      <p:sp>
        <p:nvSpPr>
          <p:cNvPr id="724" name="Google Shape;724;p15"/>
          <p:cNvSpPr txBox="1"/>
          <p:nvPr/>
        </p:nvSpPr>
        <p:spPr>
          <a:xfrm>
            <a:off x="2270021" y="3331148"/>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3</a:t>
            </a:r>
            <a:endParaRPr/>
          </a:p>
        </p:txBody>
      </p:sp>
      <p:sp>
        <p:nvSpPr>
          <p:cNvPr id="725" name="Google Shape;725;p15"/>
          <p:cNvSpPr txBox="1"/>
          <p:nvPr/>
        </p:nvSpPr>
        <p:spPr>
          <a:xfrm>
            <a:off x="1920690" y="3304785"/>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2</a:t>
            </a:r>
            <a:endParaRPr/>
          </a:p>
        </p:txBody>
      </p:sp>
      <p:sp>
        <p:nvSpPr>
          <p:cNvPr id="726" name="Google Shape;726;p15"/>
          <p:cNvSpPr txBox="1"/>
          <p:nvPr/>
        </p:nvSpPr>
        <p:spPr>
          <a:xfrm>
            <a:off x="1778670" y="3114136"/>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13</a:t>
            </a:r>
            <a:endParaRPr/>
          </a:p>
        </p:txBody>
      </p:sp>
      <p:sp>
        <p:nvSpPr>
          <p:cNvPr id="727" name="Google Shape;727;p15"/>
          <p:cNvSpPr txBox="1"/>
          <p:nvPr/>
        </p:nvSpPr>
        <p:spPr>
          <a:xfrm>
            <a:off x="1763455" y="2827702"/>
            <a:ext cx="91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1</a:t>
            </a:r>
            <a:endParaRPr/>
          </a:p>
        </p:txBody>
      </p:sp>
      <p:sp>
        <p:nvSpPr>
          <p:cNvPr id="728" name="Google Shape;728;p15"/>
          <p:cNvSpPr/>
          <p:nvPr/>
        </p:nvSpPr>
        <p:spPr>
          <a:xfrm>
            <a:off x="7368378" y="1492934"/>
            <a:ext cx="114880" cy="59477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729" name="Google Shape;729;p15"/>
          <p:cNvSpPr/>
          <p:nvPr/>
        </p:nvSpPr>
        <p:spPr>
          <a:xfrm>
            <a:off x="7362683" y="2150669"/>
            <a:ext cx="114880" cy="594773"/>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730" name="Google Shape;730;p15"/>
          <p:cNvSpPr/>
          <p:nvPr/>
        </p:nvSpPr>
        <p:spPr>
          <a:xfrm>
            <a:off x="7362683" y="2900681"/>
            <a:ext cx="114880" cy="594773"/>
          </a:xfrm>
          <a:prstGeom prst="rect">
            <a:avLst/>
          </a:prstGeom>
          <a:solidFill>
            <a:srgbClr val="00BDF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731" name="Google Shape;731;p15"/>
          <p:cNvGrpSpPr/>
          <p:nvPr/>
        </p:nvGrpSpPr>
        <p:grpSpPr>
          <a:xfrm>
            <a:off x="7590623" y="1298481"/>
            <a:ext cx="4930032" cy="769441"/>
            <a:chOff x="6997915" y="2981068"/>
            <a:chExt cx="4533991" cy="769441"/>
          </a:xfrm>
        </p:grpSpPr>
        <p:sp>
          <p:nvSpPr>
            <p:cNvPr id="732" name="Google Shape;732;p15"/>
            <p:cNvSpPr txBox="1"/>
            <p:nvPr/>
          </p:nvSpPr>
          <p:spPr>
            <a:xfrm>
              <a:off x="6997915" y="3195814"/>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Regional Students</a:t>
              </a:r>
              <a:endParaRPr b="1" sz="2000">
                <a:solidFill>
                  <a:srgbClr val="3F3F3F"/>
                </a:solidFill>
                <a:latin typeface="Century Gothic"/>
                <a:ea typeface="Century Gothic"/>
                <a:cs typeface="Century Gothic"/>
                <a:sym typeface="Century Gothic"/>
              </a:endParaRPr>
            </a:p>
          </p:txBody>
        </p:sp>
        <p:sp>
          <p:nvSpPr>
            <p:cNvPr id="733" name="Google Shape;733;p15"/>
            <p:cNvSpPr txBox="1"/>
            <p:nvPr/>
          </p:nvSpPr>
          <p:spPr>
            <a:xfrm>
              <a:off x="10011443" y="2981068"/>
              <a:ext cx="1520463"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rgbClr val="3F3F3F"/>
                  </a:solidFill>
                  <a:latin typeface="Century Gothic"/>
                  <a:ea typeface="Century Gothic"/>
                  <a:cs typeface="Century Gothic"/>
                  <a:sym typeface="Century Gothic"/>
                </a:rPr>
                <a:t>39</a:t>
              </a:r>
              <a:endParaRPr b="1" sz="1200">
                <a:solidFill>
                  <a:srgbClr val="3F3F3F"/>
                </a:solidFill>
                <a:latin typeface="Century Gothic"/>
                <a:ea typeface="Century Gothic"/>
                <a:cs typeface="Century Gothic"/>
                <a:sym typeface="Century Gothic"/>
              </a:endParaRPr>
            </a:p>
          </p:txBody>
        </p:sp>
      </p:grpSp>
      <p:grpSp>
        <p:nvGrpSpPr>
          <p:cNvPr id="734" name="Google Shape;734;p15"/>
          <p:cNvGrpSpPr/>
          <p:nvPr/>
        </p:nvGrpSpPr>
        <p:grpSpPr>
          <a:xfrm>
            <a:off x="7585571" y="2848662"/>
            <a:ext cx="4589425" cy="707886"/>
            <a:chOff x="6942481" y="5430296"/>
            <a:chExt cx="4589425" cy="707886"/>
          </a:xfrm>
        </p:grpSpPr>
        <p:sp>
          <p:nvSpPr>
            <p:cNvPr id="735" name="Google Shape;735;p15"/>
            <p:cNvSpPr txBox="1"/>
            <p:nvPr/>
          </p:nvSpPr>
          <p:spPr>
            <a:xfrm>
              <a:off x="6942481" y="5510153"/>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Female Students</a:t>
              </a:r>
              <a:endParaRPr b="1" sz="2000">
                <a:solidFill>
                  <a:srgbClr val="3F3F3F"/>
                </a:solidFill>
                <a:latin typeface="Century Gothic"/>
                <a:ea typeface="Century Gothic"/>
                <a:cs typeface="Century Gothic"/>
                <a:sym typeface="Century Gothic"/>
              </a:endParaRPr>
            </a:p>
          </p:txBody>
        </p:sp>
        <p:sp>
          <p:nvSpPr>
            <p:cNvPr id="736" name="Google Shape;736;p15"/>
            <p:cNvSpPr txBox="1"/>
            <p:nvPr/>
          </p:nvSpPr>
          <p:spPr>
            <a:xfrm>
              <a:off x="10271310" y="5430296"/>
              <a:ext cx="126059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Century Gothic"/>
                  <a:ea typeface="Century Gothic"/>
                  <a:cs typeface="Century Gothic"/>
                  <a:sym typeface="Century Gothic"/>
                </a:rPr>
                <a:t>50</a:t>
              </a:r>
              <a:endParaRPr b="1" sz="1200">
                <a:solidFill>
                  <a:srgbClr val="3F3F3F"/>
                </a:solidFill>
                <a:latin typeface="Century Gothic"/>
                <a:ea typeface="Century Gothic"/>
                <a:cs typeface="Century Gothic"/>
                <a:sym typeface="Century Gothic"/>
              </a:endParaRPr>
            </a:p>
          </p:txBody>
        </p:sp>
      </p:grpSp>
      <p:grpSp>
        <p:nvGrpSpPr>
          <p:cNvPr id="737" name="Google Shape;737;p15"/>
          <p:cNvGrpSpPr/>
          <p:nvPr/>
        </p:nvGrpSpPr>
        <p:grpSpPr>
          <a:xfrm>
            <a:off x="7619013" y="2187997"/>
            <a:ext cx="5015063" cy="707886"/>
            <a:chOff x="7004978" y="4369354"/>
            <a:chExt cx="4495506" cy="707886"/>
          </a:xfrm>
        </p:grpSpPr>
        <p:sp>
          <p:nvSpPr>
            <p:cNvPr id="738" name="Google Shape;738;p15"/>
            <p:cNvSpPr txBox="1"/>
            <p:nvPr/>
          </p:nvSpPr>
          <p:spPr>
            <a:xfrm>
              <a:off x="7004978" y="4403949"/>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National Students</a:t>
              </a:r>
              <a:endParaRPr b="1" sz="2000">
                <a:solidFill>
                  <a:srgbClr val="3F3F3F"/>
                </a:solidFill>
                <a:latin typeface="Century Gothic"/>
                <a:ea typeface="Century Gothic"/>
                <a:cs typeface="Century Gothic"/>
                <a:sym typeface="Century Gothic"/>
              </a:endParaRPr>
            </a:p>
          </p:txBody>
        </p:sp>
        <p:sp>
          <p:nvSpPr>
            <p:cNvPr id="739" name="Google Shape;739;p15"/>
            <p:cNvSpPr txBox="1"/>
            <p:nvPr/>
          </p:nvSpPr>
          <p:spPr>
            <a:xfrm>
              <a:off x="9791376" y="4369354"/>
              <a:ext cx="1104208"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Century Gothic"/>
                  <a:ea typeface="Century Gothic"/>
                  <a:cs typeface="Century Gothic"/>
                  <a:sym typeface="Century Gothic"/>
                </a:rPr>
                <a:t>184</a:t>
              </a:r>
              <a:endParaRPr b="1" sz="1200">
                <a:solidFill>
                  <a:srgbClr val="3F3F3F"/>
                </a:solidFill>
                <a:latin typeface="Century Gothic"/>
                <a:ea typeface="Century Gothic"/>
                <a:cs typeface="Century Gothic"/>
                <a:sym typeface="Century Gothic"/>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43" name="Shape 743"/>
        <p:cNvGrpSpPr/>
        <p:nvPr/>
      </p:nvGrpSpPr>
      <p:grpSpPr>
        <a:xfrm>
          <a:off x="0" y="0"/>
          <a:ext cx="0" cy="0"/>
          <a:chOff x="0" y="0"/>
          <a:chExt cx="0" cy="0"/>
        </a:xfrm>
      </p:grpSpPr>
      <p:pic>
        <p:nvPicPr>
          <p:cNvPr id="744" name="Google Shape;744;p16"/>
          <p:cNvPicPr preferRelativeResize="0"/>
          <p:nvPr>
            <p:ph idx="1" type="body"/>
          </p:nvPr>
        </p:nvPicPr>
        <p:blipFill rotWithShape="1">
          <a:blip r:embed="rId3">
            <a:alphaModFix/>
          </a:blip>
          <a:srcRect b="0" l="0" r="0" t="0"/>
          <a:stretch/>
        </p:blipFill>
        <p:spPr>
          <a:xfrm>
            <a:off x="0" y="729467"/>
            <a:ext cx="6785264" cy="5566102"/>
          </a:xfrm>
          <a:prstGeom prst="rect">
            <a:avLst/>
          </a:prstGeom>
          <a:noFill/>
          <a:ln>
            <a:noFill/>
          </a:ln>
        </p:spPr>
      </p:pic>
      <p:sp>
        <p:nvSpPr>
          <p:cNvPr id="745" name="Google Shape;745;p16"/>
          <p:cNvSpPr txBox="1"/>
          <p:nvPr>
            <p:ph type="title"/>
          </p:nvPr>
        </p:nvSpPr>
        <p:spPr>
          <a:xfrm>
            <a:off x="837317" y="-1696937"/>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A688E"/>
              </a:buClr>
              <a:buSzPts val="4000"/>
              <a:buFont typeface="Century Gothic"/>
              <a:buNone/>
            </a:pPr>
            <a:r>
              <a:rPr lang="en-US"/>
              <a:t>NATIONAL AND REGIONAL DISTRIBUTION</a:t>
            </a:r>
            <a:endParaRPr/>
          </a:p>
        </p:txBody>
      </p:sp>
      <p:sp>
        <p:nvSpPr>
          <p:cNvPr id="746" name="Google Shape;746;p16"/>
          <p:cNvSpPr txBox="1"/>
          <p:nvPr>
            <p:ph idx="2" type="body"/>
          </p:nvPr>
        </p:nvSpPr>
        <p:spPr>
          <a:xfrm>
            <a:off x="7291498" y="1573993"/>
            <a:ext cx="4061419" cy="3710013"/>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Distribution of our students from across the continent</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graphicFrame>
        <p:nvGraphicFramePr>
          <p:cNvPr id="747" name="Google Shape;747;p16"/>
          <p:cNvGraphicFramePr/>
          <p:nvPr/>
        </p:nvGraphicFramePr>
        <p:xfrm>
          <a:off x="7573973" y="2872047"/>
          <a:ext cx="3587249" cy="3085407"/>
        </p:xfrm>
        <a:graphic>
          <a:graphicData uri="http://schemas.openxmlformats.org/drawingml/2006/chart">
            <c:chart r:id="rId4"/>
          </a:graphicData>
        </a:graphic>
      </p:graphicFrame>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grpSp>
        <p:nvGrpSpPr>
          <p:cNvPr id="752" name="Google Shape;752;p17"/>
          <p:cNvGrpSpPr/>
          <p:nvPr/>
        </p:nvGrpSpPr>
        <p:grpSpPr>
          <a:xfrm>
            <a:off x="7523761" y="5128528"/>
            <a:ext cx="4895929" cy="1200328"/>
            <a:chOff x="6942482" y="5605185"/>
            <a:chExt cx="4895929" cy="514179"/>
          </a:xfrm>
        </p:grpSpPr>
        <p:sp>
          <p:nvSpPr>
            <p:cNvPr id="753" name="Google Shape;753;p17"/>
            <p:cNvSpPr txBox="1"/>
            <p:nvPr/>
          </p:nvSpPr>
          <p:spPr>
            <a:xfrm>
              <a:off x="6942482" y="5605185"/>
              <a:ext cx="4495506" cy="5141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3F3F3F"/>
                  </a:solidFill>
                  <a:latin typeface="Century Gothic"/>
                  <a:ea typeface="Century Gothic"/>
                  <a:cs typeface="Century Gothic"/>
                  <a:sym typeface="Century Gothic"/>
                </a:rPr>
                <a:t>TOTAL </a:t>
              </a:r>
              <a:endParaRPr/>
            </a:p>
            <a:p>
              <a:pPr indent="0" lvl="0" marL="0" marR="0" rtl="0" algn="l">
                <a:spcBef>
                  <a:spcPts val="0"/>
                </a:spcBef>
                <a:spcAft>
                  <a:spcPts val="0"/>
                </a:spcAft>
                <a:buNone/>
              </a:pPr>
              <a:r>
                <a:rPr b="1" lang="en-US" sz="3600">
                  <a:solidFill>
                    <a:srgbClr val="3F3F3F"/>
                  </a:solidFill>
                  <a:latin typeface="Century Gothic"/>
                  <a:ea typeface="Century Gothic"/>
                  <a:cs typeface="Century Gothic"/>
                  <a:sym typeface="Century Gothic"/>
                </a:rPr>
                <a:t>PARTICIPANTS</a:t>
              </a:r>
              <a:endParaRPr b="1" sz="3600">
                <a:solidFill>
                  <a:srgbClr val="3F3F3F"/>
                </a:solidFill>
                <a:latin typeface="Century Gothic"/>
                <a:ea typeface="Century Gothic"/>
                <a:cs typeface="Century Gothic"/>
                <a:sym typeface="Century Gothic"/>
              </a:endParaRPr>
            </a:p>
          </p:txBody>
        </p:sp>
        <p:sp>
          <p:nvSpPr>
            <p:cNvPr id="754" name="Google Shape;754;p17"/>
            <p:cNvSpPr txBox="1"/>
            <p:nvPr/>
          </p:nvSpPr>
          <p:spPr>
            <a:xfrm>
              <a:off x="10088426" y="5647565"/>
              <a:ext cx="1749985" cy="4350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rgbClr val="3F3F3F"/>
                  </a:solidFill>
                  <a:latin typeface="Century Gothic"/>
                  <a:ea typeface="Century Gothic"/>
                  <a:cs typeface="Century Gothic"/>
                  <a:sym typeface="Century Gothic"/>
                </a:rPr>
                <a:t>405</a:t>
              </a:r>
              <a:endParaRPr b="1" sz="2000">
                <a:solidFill>
                  <a:srgbClr val="3F3F3F"/>
                </a:solidFill>
                <a:latin typeface="Century Gothic"/>
                <a:ea typeface="Century Gothic"/>
                <a:cs typeface="Century Gothic"/>
                <a:sym typeface="Century Gothic"/>
              </a:endParaRPr>
            </a:p>
          </p:txBody>
        </p:sp>
      </p:grpSp>
      <p:sp>
        <p:nvSpPr>
          <p:cNvPr id="755" name="Google Shape;755;p17"/>
          <p:cNvSpPr/>
          <p:nvPr/>
        </p:nvSpPr>
        <p:spPr>
          <a:xfrm>
            <a:off x="7360454" y="4970304"/>
            <a:ext cx="122804" cy="1402487"/>
          </a:xfrm>
          <a:prstGeom prst="rect">
            <a:avLst/>
          </a:prstGeom>
          <a:solidFill>
            <a:srgbClr val="00BDF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756" name="Google Shape;756;p17"/>
          <p:cNvGrpSpPr/>
          <p:nvPr/>
        </p:nvGrpSpPr>
        <p:grpSpPr>
          <a:xfrm>
            <a:off x="7543925" y="3477265"/>
            <a:ext cx="4554320" cy="707886"/>
            <a:chOff x="7009730" y="5430296"/>
            <a:chExt cx="4554320" cy="707886"/>
          </a:xfrm>
        </p:grpSpPr>
        <p:sp>
          <p:nvSpPr>
            <p:cNvPr id="757" name="Google Shape;757;p17"/>
            <p:cNvSpPr txBox="1"/>
            <p:nvPr/>
          </p:nvSpPr>
          <p:spPr>
            <a:xfrm>
              <a:off x="7009730" y="5571825"/>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Male</a:t>
              </a:r>
              <a:endParaRPr b="1" sz="2000">
                <a:solidFill>
                  <a:srgbClr val="3F3F3F"/>
                </a:solidFill>
                <a:latin typeface="Century Gothic"/>
                <a:ea typeface="Century Gothic"/>
                <a:cs typeface="Century Gothic"/>
                <a:sym typeface="Century Gothic"/>
              </a:endParaRPr>
            </a:p>
          </p:txBody>
        </p:sp>
        <p:sp>
          <p:nvSpPr>
            <p:cNvPr id="758" name="Google Shape;758;p17"/>
            <p:cNvSpPr txBox="1"/>
            <p:nvPr/>
          </p:nvSpPr>
          <p:spPr>
            <a:xfrm>
              <a:off x="10216668" y="5430296"/>
              <a:ext cx="1347382"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Century Gothic"/>
                  <a:ea typeface="Century Gothic"/>
                  <a:cs typeface="Century Gothic"/>
                  <a:sym typeface="Century Gothic"/>
                </a:rPr>
                <a:t>253</a:t>
              </a:r>
              <a:endParaRPr b="1" sz="1200">
                <a:solidFill>
                  <a:srgbClr val="3F3F3F"/>
                </a:solidFill>
                <a:latin typeface="Century Gothic"/>
                <a:ea typeface="Century Gothic"/>
                <a:cs typeface="Century Gothic"/>
                <a:sym typeface="Century Gothic"/>
              </a:endParaRPr>
            </a:p>
          </p:txBody>
        </p:sp>
      </p:grpSp>
      <p:sp>
        <p:nvSpPr>
          <p:cNvPr id="759" name="Google Shape;759;p17"/>
          <p:cNvSpPr/>
          <p:nvPr/>
        </p:nvSpPr>
        <p:spPr>
          <a:xfrm>
            <a:off x="7360454" y="3562557"/>
            <a:ext cx="114880" cy="594773"/>
          </a:xfrm>
          <a:prstGeom prst="rect">
            <a:avLst/>
          </a:prstGeom>
          <a:solidFill>
            <a:srgbClr val="BD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760" name="Google Shape;760;p17"/>
          <p:cNvSpPr/>
          <p:nvPr/>
        </p:nvSpPr>
        <p:spPr>
          <a:xfrm>
            <a:off x="7368378" y="1492934"/>
            <a:ext cx="114880" cy="59477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761" name="Google Shape;761;p17"/>
          <p:cNvSpPr/>
          <p:nvPr/>
        </p:nvSpPr>
        <p:spPr>
          <a:xfrm>
            <a:off x="7362683" y="2150669"/>
            <a:ext cx="114880" cy="594773"/>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762" name="Google Shape;762;p17"/>
          <p:cNvSpPr/>
          <p:nvPr/>
        </p:nvSpPr>
        <p:spPr>
          <a:xfrm>
            <a:off x="7362683" y="2900681"/>
            <a:ext cx="114880" cy="594773"/>
          </a:xfrm>
          <a:prstGeom prst="rect">
            <a:avLst/>
          </a:prstGeom>
          <a:solidFill>
            <a:srgbClr val="00BDF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763" name="Google Shape;763;p17"/>
          <p:cNvGrpSpPr/>
          <p:nvPr/>
        </p:nvGrpSpPr>
        <p:grpSpPr>
          <a:xfrm>
            <a:off x="7590622" y="1298523"/>
            <a:ext cx="4888185" cy="769441"/>
            <a:chOff x="6997915" y="2981110"/>
            <a:chExt cx="4495506" cy="769441"/>
          </a:xfrm>
        </p:grpSpPr>
        <p:sp>
          <p:nvSpPr>
            <p:cNvPr id="764" name="Google Shape;764;p17"/>
            <p:cNvSpPr txBox="1"/>
            <p:nvPr/>
          </p:nvSpPr>
          <p:spPr>
            <a:xfrm>
              <a:off x="6997915" y="3195814"/>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Regional</a:t>
              </a:r>
              <a:endParaRPr b="1" sz="2000">
                <a:solidFill>
                  <a:srgbClr val="3F3F3F"/>
                </a:solidFill>
                <a:latin typeface="Century Gothic"/>
                <a:ea typeface="Century Gothic"/>
                <a:cs typeface="Century Gothic"/>
                <a:sym typeface="Century Gothic"/>
              </a:endParaRPr>
            </a:p>
          </p:txBody>
        </p:sp>
        <p:sp>
          <p:nvSpPr>
            <p:cNvPr id="765" name="Google Shape;765;p17"/>
            <p:cNvSpPr txBox="1"/>
            <p:nvPr/>
          </p:nvSpPr>
          <p:spPr>
            <a:xfrm>
              <a:off x="9829647" y="2981110"/>
              <a:ext cx="1520463"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rgbClr val="3F3F3F"/>
                  </a:solidFill>
                  <a:latin typeface="Century Gothic"/>
                  <a:ea typeface="Century Gothic"/>
                  <a:cs typeface="Century Gothic"/>
                  <a:sym typeface="Century Gothic"/>
                </a:rPr>
                <a:t>104</a:t>
              </a:r>
              <a:endParaRPr b="1" sz="1200">
                <a:solidFill>
                  <a:srgbClr val="3F3F3F"/>
                </a:solidFill>
                <a:latin typeface="Century Gothic"/>
                <a:ea typeface="Century Gothic"/>
                <a:cs typeface="Century Gothic"/>
                <a:sym typeface="Century Gothic"/>
              </a:endParaRPr>
            </a:p>
          </p:txBody>
        </p:sp>
      </p:grpSp>
      <p:grpSp>
        <p:nvGrpSpPr>
          <p:cNvPr id="766" name="Google Shape;766;p17"/>
          <p:cNvGrpSpPr/>
          <p:nvPr/>
        </p:nvGrpSpPr>
        <p:grpSpPr>
          <a:xfrm>
            <a:off x="7585571" y="2848662"/>
            <a:ext cx="4589425" cy="707886"/>
            <a:chOff x="6942481" y="5430296"/>
            <a:chExt cx="4589425" cy="707886"/>
          </a:xfrm>
        </p:grpSpPr>
        <p:sp>
          <p:nvSpPr>
            <p:cNvPr id="767" name="Google Shape;767;p17"/>
            <p:cNvSpPr txBox="1"/>
            <p:nvPr/>
          </p:nvSpPr>
          <p:spPr>
            <a:xfrm>
              <a:off x="6942481" y="5510153"/>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Female</a:t>
              </a:r>
              <a:endParaRPr b="1" sz="2000">
                <a:solidFill>
                  <a:srgbClr val="3F3F3F"/>
                </a:solidFill>
                <a:latin typeface="Century Gothic"/>
                <a:ea typeface="Century Gothic"/>
                <a:cs typeface="Century Gothic"/>
                <a:sym typeface="Century Gothic"/>
              </a:endParaRPr>
            </a:p>
          </p:txBody>
        </p:sp>
        <p:sp>
          <p:nvSpPr>
            <p:cNvPr id="768" name="Google Shape;768;p17"/>
            <p:cNvSpPr txBox="1"/>
            <p:nvPr/>
          </p:nvSpPr>
          <p:spPr>
            <a:xfrm>
              <a:off x="10271310" y="5430296"/>
              <a:ext cx="126059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Century Gothic"/>
                  <a:ea typeface="Century Gothic"/>
                  <a:cs typeface="Century Gothic"/>
                  <a:sym typeface="Century Gothic"/>
                </a:rPr>
                <a:t>98</a:t>
              </a:r>
              <a:endParaRPr b="1" sz="1200">
                <a:solidFill>
                  <a:srgbClr val="3F3F3F"/>
                </a:solidFill>
                <a:latin typeface="Century Gothic"/>
                <a:ea typeface="Century Gothic"/>
                <a:cs typeface="Century Gothic"/>
                <a:sym typeface="Century Gothic"/>
              </a:endParaRPr>
            </a:p>
          </p:txBody>
        </p:sp>
      </p:grpSp>
      <p:grpSp>
        <p:nvGrpSpPr>
          <p:cNvPr id="769" name="Google Shape;769;p17"/>
          <p:cNvGrpSpPr/>
          <p:nvPr/>
        </p:nvGrpSpPr>
        <p:grpSpPr>
          <a:xfrm>
            <a:off x="7619013" y="2187997"/>
            <a:ext cx="5015063" cy="707886"/>
            <a:chOff x="7004978" y="4369354"/>
            <a:chExt cx="4495506" cy="707886"/>
          </a:xfrm>
        </p:grpSpPr>
        <p:sp>
          <p:nvSpPr>
            <p:cNvPr id="770" name="Google Shape;770;p17"/>
            <p:cNvSpPr txBox="1"/>
            <p:nvPr/>
          </p:nvSpPr>
          <p:spPr>
            <a:xfrm>
              <a:off x="7004978" y="4403949"/>
              <a:ext cx="44955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entury Gothic"/>
                  <a:ea typeface="Century Gothic"/>
                  <a:cs typeface="Century Gothic"/>
                  <a:sym typeface="Century Gothic"/>
                </a:rPr>
                <a:t>National</a:t>
              </a:r>
              <a:endParaRPr b="1" sz="2000">
                <a:solidFill>
                  <a:srgbClr val="3F3F3F"/>
                </a:solidFill>
                <a:latin typeface="Century Gothic"/>
                <a:ea typeface="Century Gothic"/>
                <a:cs typeface="Century Gothic"/>
                <a:sym typeface="Century Gothic"/>
              </a:endParaRPr>
            </a:p>
          </p:txBody>
        </p:sp>
        <p:sp>
          <p:nvSpPr>
            <p:cNvPr id="771" name="Google Shape;771;p17"/>
            <p:cNvSpPr txBox="1"/>
            <p:nvPr/>
          </p:nvSpPr>
          <p:spPr>
            <a:xfrm>
              <a:off x="9791376" y="4369354"/>
              <a:ext cx="1104208"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Century Gothic"/>
                  <a:ea typeface="Century Gothic"/>
                  <a:cs typeface="Century Gothic"/>
                  <a:sym typeface="Century Gothic"/>
                </a:rPr>
                <a:t>399</a:t>
              </a:r>
              <a:endParaRPr b="1" sz="1200">
                <a:solidFill>
                  <a:srgbClr val="3F3F3F"/>
                </a:solidFill>
                <a:latin typeface="Century Gothic"/>
                <a:ea typeface="Century Gothic"/>
                <a:cs typeface="Century Gothic"/>
                <a:sym typeface="Century Gothic"/>
              </a:endParaRPr>
            </a:p>
          </p:txBody>
        </p:sp>
      </p:grpSp>
      <p:sp>
        <p:nvSpPr>
          <p:cNvPr id="772" name="Google Shape;772;p17"/>
          <p:cNvSpPr txBox="1"/>
          <p:nvPr/>
        </p:nvSpPr>
        <p:spPr>
          <a:xfrm>
            <a:off x="694097" y="63899"/>
            <a:ext cx="10515600" cy="90255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A688E"/>
              </a:buClr>
              <a:buSzPts val="4000"/>
              <a:buFont typeface="Century Gothic"/>
              <a:buNone/>
            </a:pPr>
            <a:r>
              <a:rPr b="1" lang="en-US" sz="4000">
                <a:solidFill>
                  <a:srgbClr val="0A688E"/>
                </a:solidFill>
                <a:latin typeface="Century Gothic"/>
                <a:ea typeface="Century Gothic"/>
                <a:cs typeface="Century Gothic"/>
                <a:sym typeface="Century Gothic"/>
              </a:rPr>
              <a:t>Short Courses (2019 – 2024)</a:t>
            </a:r>
            <a:endParaRPr/>
          </a:p>
        </p:txBody>
      </p:sp>
      <p:graphicFrame>
        <p:nvGraphicFramePr>
          <p:cNvPr id="773" name="Google Shape;773;p17"/>
          <p:cNvGraphicFramePr/>
          <p:nvPr/>
        </p:nvGraphicFramePr>
        <p:xfrm>
          <a:off x="122464" y="821114"/>
          <a:ext cx="3000000" cy="3000000"/>
        </p:xfrm>
        <a:graphic>
          <a:graphicData uri="http://schemas.openxmlformats.org/drawingml/2006/table">
            <a:tbl>
              <a:tblPr lastCol="1">
                <a:noFill/>
                <a:tableStyleId>{FC7C2309-D678-4ACC-A042-C8A4FD17CD5E}</a:tableStyleId>
              </a:tblPr>
              <a:tblGrid>
                <a:gridCol w="2258400"/>
                <a:gridCol w="1412850"/>
                <a:gridCol w="1412850"/>
                <a:gridCol w="1476350"/>
              </a:tblGrid>
              <a:tr h="604325">
                <a:tc>
                  <a:txBody>
                    <a:bodyPr/>
                    <a:lstStyle/>
                    <a:p>
                      <a:pPr indent="0" lvl="0" marL="0" marR="0" rtl="0" algn="l">
                        <a:spcBef>
                          <a:spcPts val="0"/>
                        </a:spcBef>
                        <a:spcAft>
                          <a:spcPts val="0"/>
                        </a:spcAft>
                        <a:buNone/>
                      </a:pPr>
                      <a:r>
                        <a:rPr b="1" lang="en-US" sz="2400" u="none" cap="none" strike="noStrike">
                          <a:solidFill>
                            <a:srgbClr val="595959"/>
                          </a:solidFill>
                        </a:rPr>
                        <a:t>Cohort</a:t>
                      </a:r>
                      <a:endParaRPr b="1" i="0" sz="2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lang="en-US" sz="2400" u="none" cap="none" strike="noStrike">
                          <a:solidFill>
                            <a:srgbClr val="595959"/>
                          </a:solidFill>
                        </a:rPr>
                        <a:t>National </a:t>
                      </a:r>
                      <a:endParaRPr b="1" i="0" sz="2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lang="en-US" sz="2400" u="none" cap="none" strike="noStrike">
                          <a:solidFill>
                            <a:srgbClr val="595959"/>
                          </a:solidFill>
                        </a:rPr>
                        <a:t>Regional</a:t>
                      </a:r>
                      <a:endParaRPr b="1" i="0" sz="2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lang="en-US" sz="2400" u="none" cap="none" strike="noStrike">
                          <a:solidFill>
                            <a:srgbClr val="595959"/>
                          </a:solidFill>
                        </a:rPr>
                        <a:t>Grand Total</a:t>
                      </a:r>
                      <a:endParaRPr b="1" i="0" sz="2400" u="none" cap="none" strike="noStrike">
                        <a:solidFill>
                          <a:srgbClr val="595959"/>
                        </a:solidFill>
                        <a:latin typeface="Calibri"/>
                        <a:ea typeface="Calibri"/>
                        <a:cs typeface="Calibri"/>
                        <a:sym typeface="Calibri"/>
                      </a:endParaRPr>
                    </a:p>
                  </a:txBody>
                  <a:tcPr marT="9225" marB="0" marR="9225" marL="9225" anchor="b"/>
                </a:tc>
              </a:tr>
              <a:tr h="817950">
                <a:tc>
                  <a:txBody>
                    <a:bodyPr/>
                    <a:lstStyle/>
                    <a:p>
                      <a:pPr indent="0" lvl="0" marL="0" marR="0" rtl="0" algn="l">
                        <a:spcBef>
                          <a:spcPts val="0"/>
                        </a:spcBef>
                        <a:spcAft>
                          <a:spcPts val="0"/>
                        </a:spcAft>
                        <a:buNone/>
                      </a:pPr>
                      <a:r>
                        <a:rPr b="1" lang="en-US" sz="2000" u="none" cap="none" strike="noStrike">
                          <a:solidFill>
                            <a:srgbClr val="595959"/>
                          </a:solidFill>
                        </a:rPr>
                        <a:t>2019/2020</a:t>
                      </a:r>
                      <a:endParaRPr b="1" i="0" sz="20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lang="en-US" sz="4400" u="none" cap="none" strike="noStrike">
                          <a:solidFill>
                            <a:srgbClr val="595959"/>
                          </a:solidFill>
                        </a:rPr>
                        <a:t>23</a:t>
                      </a:r>
                      <a:endParaRPr b="0"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lang="en-US" sz="4400" u="none" cap="none" strike="noStrike">
                          <a:solidFill>
                            <a:srgbClr val="595959"/>
                          </a:solidFill>
                        </a:rPr>
                        <a:t>7</a:t>
                      </a:r>
                      <a:endParaRPr b="0"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lang="en-US" sz="4400" u="none" cap="none" strike="noStrike">
                          <a:solidFill>
                            <a:srgbClr val="595959"/>
                          </a:solidFill>
                        </a:rPr>
                        <a:t>30</a:t>
                      </a:r>
                      <a:endParaRPr b="1" i="0" sz="4400" u="none" cap="none" strike="noStrike">
                        <a:solidFill>
                          <a:srgbClr val="595959"/>
                        </a:solidFill>
                        <a:latin typeface="Calibri"/>
                        <a:ea typeface="Calibri"/>
                        <a:cs typeface="Calibri"/>
                        <a:sym typeface="Calibri"/>
                      </a:endParaRPr>
                    </a:p>
                  </a:txBody>
                  <a:tcPr marT="9225" marB="0" marR="9225" marL="9225" anchor="b"/>
                </a:tc>
              </a:tr>
              <a:tr h="817950">
                <a:tc>
                  <a:txBody>
                    <a:bodyPr/>
                    <a:lstStyle/>
                    <a:p>
                      <a:pPr indent="0" lvl="0" marL="0" marR="0" rtl="0" algn="l">
                        <a:spcBef>
                          <a:spcPts val="0"/>
                        </a:spcBef>
                        <a:spcAft>
                          <a:spcPts val="0"/>
                        </a:spcAft>
                        <a:buNone/>
                      </a:pPr>
                      <a:r>
                        <a:rPr b="1" lang="en-US" sz="2000" u="none" cap="none" strike="noStrike">
                          <a:solidFill>
                            <a:srgbClr val="595959"/>
                          </a:solidFill>
                        </a:rPr>
                        <a:t>2020/2021</a:t>
                      </a:r>
                      <a:endParaRPr b="1" i="0" sz="20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lang="en-US" sz="4400" u="none" cap="none" strike="noStrike">
                          <a:solidFill>
                            <a:srgbClr val="595959"/>
                          </a:solidFill>
                        </a:rPr>
                        <a:t>144</a:t>
                      </a:r>
                      <a:endParaRPr b="0"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lang="en-US" sz="4400" u="none" cap="none" strike="noStrike">
                          <a:solidFill>
                            <a:srgbClr val="595959"/>
                          </a:solidFill>
                        </a:rPr>
                        <a:t>74</a:t>
                      </a:r>
                      <a:endParaRPr b="0"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lang="en-US" sz="4400" u="none" cap="none" strike="noStrike">
                          <a:solidFill>
                            <a:srgbClr val="595959"/>
                          </a:solidFill>
                        </a:rPr>
                        <a:t>218</a:t>
                      </a:r>
                      <a:endParaRPr b="1" i="0" sz="4400" u="none" cap="none" strike="noStrike">
                        <a:solidFill>
                          <a:srgbClr val="595959"/>
                        </a:solidFill>
                        <a:latin typeface="Calibri"/>
                        <a:ea typeface="Calibri"/>
                        <a:cs typeface="Calibri"/>
                        <a:sym typeface="Calibri"/>
                      </a:endParaRPr>
                    </a:p>
                  </a:txBody>
                  <a:tcPr marT="9225" marB="0" marR="9225" marL="9225" anchor="b"/>
                </a:tc>
              </a:tr>
              <a:tr h="817950">
                <a:tc>
                  <a:txBody>
                    <a:bodyPr/>
                    <a:lstStyle/>
                    <a:p>
                      <a:pPr indent="0" lvl="0" marL="0" marR="0" rtl="0" algn="l">
                        <a:spcBef>
                          <a:spcPts val="0"/>
                        </a:spcBef>
                        <a:spcAft>
                          <a:spcPts val="0"/>
                        </a:spcAft>
                        <a:buNone/>
                      </a:pPr>
                      <a:r>
                        <a:rPr b="1" lang="en-US" sz="2000" u="none" cap="none" strike="noStrike">
                          <a:solidFill>
                            <a:srgbClr val="595959"/>
                          </a:solidFill>
                        </a:rPr>
                        <a:t>2021/2022</a:t>
                      </a:r>
                      <a:endParaRPr b="1" i="0" sz="20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lang="en-US" sz="4400" u="none" cap="none" strike="noStrike">
                          <a:solidFill>
                            <a:srgbClr val="595959"/>
                          </a:solidFill>
                        </a:rPr>
                        <a:t>34</a:t>
                      </a:r>
                      <a:endParaRPr b="0"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0" i="0" lang="en-US" sz="4400" u="none" cap="none" strike="noStrike">
                          <a:solidFill>
                            <a:srgbClr val="595959"/>
                          </a:solidFill>
                          <a:latin typeface="Calibri"/>
                          <a:ea typeface="Calibri"/>
                          <a:cs typeface="Calibri"/>
                          <a:sym typeface="Calibri"/>
                        </a:rPr>
                        <a:t>NIL</a:t>
                      </a:r>
                      <a:endParaRPr b="0"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lang="en-US" sz="4400" u="none" cap="none" strike="noStrike">
                          <a:solidFill>
                            <a:srgbClr val="595959"/>
                          </a:solidFill>
                        </a:rPr>
                        <a:t>34</a:t>
                      </a:r>
                      <a:endParaRPr b="1" i="0" sz="4400" u="none" cap="none" strike="noStrike">
                        <a:solidFill>
                          <a:srgbClr val="595959"/>
                        </a:solidFill>
                        <a:latin typeface="Calibri"/>
                        <a:ea typeface="Calibri"/>
                        <a:cs typeface="Calibri"/>
                        <a:sym typeface="Calibri"/>
                      </a:endParaRPr>
                    </a:p>
                  </a:txBody>
                  <a:tcPr marT="9225" marB="0" marR="9225" marL="9225" anchor="b"/>
                </a:tc>
              </a:tr>
              <a:tr h="817950">
                <a:tc>
                  <a:txBody>
                    <a:bodyPr/>
                    <a:lstStyle/>
                    <a:p>
                      <a:pPr indent="0" lvl="0" marL="0" marR="0" rtl="0" algn="l">
                        <a:spcBef>
                          <a:spcPts val="0"/>
                        </a:spcBef>
                        <a:spcAft>
                          <a:spcPts val="0"/>
                        </a:spcAft>
                        <a:buNone/>
                      </a:pPr>
                      <a:r>
                        <a:rPr b="1" i="0" lang="en-US" sz="2000" u="none" cap="none" strike="noStrike">
                          <a:solidFill>
                            <a:srgbClr val="595959"/>
                          </a:solidFill>
                          <a:latin typeface="Calibri"/>
                          <a:ea typeface="Calibri"/>
                          <a:cs typeface="Calibri"/>
                          <a:sym typeface="Calibri"/>
                        </a:rPr>
                        <a:t>2022 /2023</a:t>
                      </a:r>
                      <a:endParaRPr b="1" i="0" sz="20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0" i="0" lang="en-US" sz="4400" u="none" cap="none" strike="noStrike">
                          <a:solidFill>
                            <a:srgbClr val="595959"/>
                          </a:solidFill>
                          <a:latin typeface="Calibri"/>
                          <a:ea typeface="Calibri"/>
                          <a:cs typeface="Calibri"/>
                          <a:sym typeface="Calibri"/>
                        </a:rPr>
                        <a:t>139</a:t>
                      </a:r>
                      <a:endParaRPr b="0"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0" i="0" lang="en-US" sz="4400" u="none" cap="none" strike="noStrike">
                          <a:solidFill>
                            <a:srgbClr val="595959"/>
                          </a:solidFill>
                          <a:latin typeface="Calibri"/>
                          <a:ea typeface="Calibri"/>
                          <a:cs typeface="Calibri"/>
                          <a:sym typeface="Calibri"/>
                        </a:rPr>
                        <a:t>23</a:t>
                      </a:r>
                      <a:endParaRPr b="0"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i="0" lang="en-US" sz="4400" u="none" cap="none" strike="noStrike">
                          <a:solidFill>
                            <a:srgbClr val="595959"/>
                          </a:solidFill>
                          <a:latin typeface="Calibri"/>
                          <a:ea typeface="Calibri"/>
                          <a:cs typeface="Calibri"/>
                          <a:sym typeface="Calibri"/>
                        </a:rPr>
                        <a:t>162</a:t>
                      </a:r>
                      <a:endParaRPr b="1" i="0" sz="4400" u="none" cap="none" strike="noStrike">
                        <a:solidFill>
                          <a:srgbClr val="595959"/>
                        </a:solidFill>
                        <a:latin typeface="Calibri"/>
                        <a:ea typeface="Calibri"/>
                        <a:cs typeface="Calibri"/>
                        <a:sym typeface="Calibri"/>
                      </a:endParaRPr>
                    </a:p>
                  </a:txBody>
                  <a:tcPr marT="9225" marB="0" marR="9225" marL="9225" anchor="b"/>
                </a:tc>
              </a:tr>
              <a:tr h="817950">
                <a:tc>
                  <a:txBody>
                    <a:bodyPr/>
                    <a:lstStyle/>
                    <a:p>
                      <a:pPr indent="0" lvl="0" marL="0" marR="0" rtl="0" algn="l">
                        <a:spcBef>
                          <a:spcPts val="0"/>
                        </a:spcBef>
                        <a:spcAft>
                          <a:spcPts val="0"/>
                        </a:spcAft>
                        <a:buNone/>
                      </a:pPr>
                      <a:r>
                        <a:rPr b="1" i="0" lang="en-US" sz="2000" u="none" cap="none" strike="noStrike">
                          <a:solidFill>
                            <a:srgbClr val="595959"/>
                          </a:solidFill>
                          <a:latin typeface="Calibri"/>
                          <a:ea typeface="Calibri"/>
                          <a:cs typeface="Calibri"/>
                          <a:sym typeface="Calibri"/>
                        </a:rPr>
                        <a:t>2023/2024</a:t>
                      </a:r>
                      <a:endParaRPr b="1" i="0" sz="20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0" i="0" lang="en-US" sz="4400" u="none" cap="none" strike="noStrike">
                          <a:solidFill>
                            <a:srgbClr val="595959"/>
                          </a:solidFill>
                          <a:latin typeface="Calibri"/>
                          <a:ea typeface="Calibri"/>
                          <a:cs typeface="Calibri"/>
                          <a:sym typeface="Calibri"/>
                        </a:rPr>
                        <a:t>59</a:t>
                      </a:r>
                      <a:endParaRPr b="0"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0" i="0" lang="en-US" sz="4400" u="none" cap="none" strike="noStrike">
                          <a:solidFill>
                            <a:srgbClr val="595959"/>
                          </a:solidFill>
                          <a:latin typeface="Calibri"/>
                          <a:ea typeface="Calibri"/>
                          <a:cs typeface="Calibri"/>
                          <a:sym typeface="Calibri"/>
                        </a:rPr>
                        <a:t>NIL</a:t>
                      </a:r>
                      <a:endParaRPr b="0"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i="0" lang="en-US" sz="4400" u="none" cap="none" strike="noStrike">
                          <a:solidFill>
                            <a:srgbClr val="595959"/>
                          </a:solidFill>
                          <a:latin typeface="Calibri"/>
                          <a:ea typeface="Calibri"/>
                          <a:cs typeface="Calibri"/>
                          <a:sym typeface="Calibri"/>
                        </a:rPr>
                        <a:t>59</a:t>
                      </a:r>
                      <a:endParaRPr b="1" i="0" sz="4400" u="none" cap="none" strike="noStrike">
                        <a:solidFill>
                          <a:srgbClr val="595959"/>
                        </a:solidFill>
                        <a:latin typeface="Calibri"/>
                        <a:ea typeface="Calibri"/>
                        <a:cs typeface="Calibri"/>
                        <a:sym typeface="Calibri"/>
                      </a:endParaRPr>
                    </a:p>
                  </a:txBody>
                  <a:tcPr marT="9225" marB="0" marR="9225" marL="9225" anchor="b"/>
                </a:tc>
              </a:tr>
              <a:tr h="857600">
                <a:tc>
                  <a:txBody>
                    <a:bodyPr/>
                    <a:lstStyle/>
                    <a:p>
                      <a:pPr indent="0" lvl="0" marL="0" marR="0" rtl="0" algn="l">
                        <a:spcBef>
                          <a:spcPts val="0"/>
                        </a:spcBef>
                        <a:spcAft>
                          <a:spcPts val="0"/>
                        </a:spcAft>
                        <a:buNone/>
                      </a:pPr>
                      <a:r>
                        <a:rPr b="1" lang="en-US" sz="2000" u="none" cap="none" strike="noStrike">
                          <a:solidFill>
                            <a:srgbClr val="595959"/>
                          </a:solidFill>
                        </a:rPr>
                        <a:t>Grand Total</a:t>
                      </a:r>
                      <a:endParaRPr b="1" i="0" sz="20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lang="en-US" sz="4400" u="none" cap="none" strike="noStrike">
                          <a:solidFill>
                            <a:srgbClr val="595959"/>
                          </a:solidFill>
                        </a:rPr>
                        <a:t>201</a:t>
                      </a:r>
                      <a:endParaRPr b="1"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lang="en-US" sz="4400" u="none" cap="none" strike="noStrike">
                          <a:solidFill>
                            <a:srgbClr val="595959"/>
                          </a:solidFill>
                        </a:rPr>
                        <a:t>81</a:t>
                      </a:r>
                      <a:endParaRPr b="1" i="0" sz="4400" u="none" cap="none" strike="noStrike">
                        <a:solidFill>
                          <a:srgbClr val="595959"/>
                        </a:solidFill>
                        <a:latin typeface="Calibri"/>
                        <a:ea typeface="Calibri"/>
                        <a:cs typeface="Calibri"/>
                        <a:sym typeface="Calibri"/>
                      </a:endParaRPr>
                    </a:p>
                  </a:txBody>
                  <a:tcPr marT="9225" marB="0" marR="9225" marL="9225" anchor="b"/>
                </a:tc>
                <a:tc>
                  <a:txBody>
                    <a:bodyPr/>
                    <a:lstStyle/>
                    <a:p>
                      <a:pPr indent="0" lvl="0" marL="0" marR="0" rtl="0" algn="r">
                        <a:spcBef>
                          <a:spcPts val="0"/>
                        </a:spcBef>
                        <a:spcAft>
                          <a:spcPts val="0"/>
                        </a:spcAft>
                        <a:buNone/>
                      </a:pPr>
                      <a:r>
                        <a:rPr b="1" lang="en-US" sz="4400" u="none" cap="none" strike="noStrike">
                          <a:solidFill>
                            <a:srgbClr val="595959"/>
                          </a:solidFill>
                        </a:rPr>
                        <a:t>282</a:t>
                      </a:r>
                      <a:endParaRPr b="1" i="0" sz="4400" u="none" cap="none" strike="noStrike">
                        <a:solidFill>
                          <a:srgbClr val="595959"/>
                        </a:solidFill>
                        <a:latin typeface="Calibri"/>
                        <a:ea typeface="Calibri"/>
                        <a:cs typeface="Calibri"/>
                        <a:sym typeface="Calibri"/>
                      </a:endParaRPr>
                    </a:p>
                  </a:txBody>
                  <a:tcPr marT="9225" marB="0" marR="9225" marL="9225" anchor="b"/>
                </a:tc>
              </a:tr>
            </a:tbl>
          </a:graphicData>
        </a:graphic>
      </p:graphicFrame>
      <p:cxnSp>
        <p:nvCxnSpPr>
          <p:cNvPr id="774" name="Google Shape;774;p17"/>
          <p:cNvCxnSpPr/>
          <p:nvPr/>
        </p:nvCxnSpPr>
        <p:spPr>
          <a:xfrm>
            <a:off x="6898640" y="1063241"/>
            <a:ext cx="0" cy="5309550"/>
          </a:xfrm>
          <a:prstGeom prst="straightConnector1">
            <a:avLst/>
          </a:prstGeom>
          <a:noFill/>
          <a:ln cap="flat" cmpd="sng" w="76200">
            <a:solidFill>
              <a:schemeClr val="accent3"/>
            </a:solidFill>
            <a:prstDash val="solid"/>
            <a:miter lim="800000"/>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18"/>
          <p:cNvSpPr txBox="1"/>
          <p:nvPr>
            <p:ph type="title"/>
          </p:nvPr>
        </p:nvSpPr>
        <p:spPr>
          <a:xfrm>
            <a:off x="838200" y="139903"/>
            <a:ext cx="10515600" cy="80048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A688E"/>
              </a:buClr>
              <a:buSzPts val="4000"/>
              <a:buFont typeface="Century Gothic"/>
              <a:buNone/>
            </a:pPr>
            <a:r>
              <a:rPr lang="en-US"/>
              <a:t>Where Our Students and Alumni Work</a:t>
            </a:r>
            <a:endParaRPr/>
          </a:p>
        </p:txBody>
      </p:sp>
      <p:grpSp>
        <p:nvGrpSpPr>
          <p:cNvPr id="780" name="Google Shape;780;p18"/>
          <p:cNvGrpSpPr/>
          <p:nvPr/>
        </p:nvGrpSpPr>
        <p:grpSpPr>
          <a:xfrm>
            <a:off x="-23698" y="1331495"/>
            <a:ext cx="11991109" cy="4586115"/>
            <a:chOff x="-23698" y="1674439"/>
            <a:chExt cx="12081182" cy="4618767"/>
          </a:xfrm>
        </p:grpSpPr>
        <p:pic>
          <p:nvPicPr>
            <p:cNvPr id="781" name="Google Shape;781;p18"/>
            <p:cNvPicPr preferRelativeResize="0"/>
            <p:nvPr/>
          </p:nvPicPr>
          <p:blipFill rotWithShape="1">
            <a:blip r:embed="rId3">
              <a:alphaModFix/>
            </a:blip>
            <a:srcRect b="0" l="0" r="0" t="0"/>
            <a:stretch/>
          </p:blipFill>
          <p:spPr>
            <a:xfrm>
              <a:off x="7437401" y="3411357"/>
              <a:ext cx="1631810" cy="1295400"/>
            </a:xfrm>
            <a:prstGeom prst="rect">
              <a:avLst/>
            </a:prstGeom>
            <a:noFill/>
            <a:ln>
              <a:noFill/>
            </a:ln>
          </p:spPr>
        </p:pic>
        <p:pic>
          <p:nvPicPr>
            <p:cNvPr id="782" name="Google Shape;782;p18"/>
            <p:cNvPicPr preferRelativeResize="0"/>
            <p:nvPr/>
          </p:nvPicPr>
          <p:blipFill rotWithShape="1">
            <a:blip r:embed="rId4">
              <a:alphaModFix/>
            </a:blip>
            <a:srcRect b="9950" l="20743" r="21426" t="6144"/>
            <a:stretch/>
          </p:blipFill>
          <p:spPr>
            <a:xfrm>
              <a:off x="1778213" y="1696712"/>
              <a:ext cx="1628264" cy="1394596"/>
            </a:xfrm>
            <a:prstGeom prst="rect">
              <a:avLst/>
            </a:prstGeom>
            <a:noFill/>
            <a:ln>
              <a:noFill/>
            </a:ln>
          </p:spPr>
        </p:pic>
        <p:pic>
          <p:nvPicPr>
            <p:cNvPr id="783" name="Google Shape;783;p18"/>
            <p:cNvPicPr preferRelativeResize="0"/>
            <p:nvPr/>
          </p:nvPicPr>
          <p:blipFill rotWithShape="1">
            <a:blip r:embed="rId5">
              <a:alphaModFix/>
            </a:blip>
            <a:srcRect b="9796" l="15030" r="12234" t="4653"/>
            <a:stretch/>
          </p:blipFill>
          <p:spPr>
            <a:xfrm>
              <a:off x="1859077" y="3394688"/>
              <a:ext cx="1393821" cy="1328739"/>
            </a:xfrm>
            <a:prstGeom prst="rect">
              <a:avLst/>
            </a:prstGeom>
            <a:noFill/>
            <a:ln>
              <a:noFill/>
            </a:ln>
          </p:spPr>
        </p:pic>
        <p:pic>
          <p:nvPicPr>
            <p:cNvPr id="784" name="Google Shape;784;p18"/>
            <p:cNvPicPr preferRelativeResize="0"/>
            <p:nvPr/>
          </p:nvPicPr>
          <p:blipFill rotWithShape="1">
            <a:blip r:embed="rId6">
              <a:alphaModFix/>
            </a:blip>
            <a:srcRect b="0" l="0" r="0" t="0"/>
            <a:stretch/>
          </p:blipFill>
          <p:spPr>
            <a:xfrm>
              <a:off x="37005" y="3394688"/>
              <a:ext cx="1470235" cy="1328739"/>
            </a:xfrm>
            <a:prstGeom prst="rect">
              <a:avLst/>
            </a:prstGeom>
            <a:noFill/>
            <a:ln>
              <a:noFill/>
            </a:ln>
          </p:spPr>
        </p:pic>
        <p:pic>
          <p:nvPicPr>
            <p:cNvPr id="785" name="Google Shape;785;p18"/>
            <p:cNvPicPr preferRelativeResize="0"/>
            <p:nvPr/>
          </p:nvPicPr>
          <p:blipFill rotWithShape="1">
            <a:blip r:embed="rId7">
              <a:alphaModFix/>
            </a:blip>
            <a:srcRect b="0" l="0" r="0" t="0"/>
            <a:stretch/>
          </p:blipFill>
          <p:spPr>
            <a:xfrm>
              <a:off x="7437401" y="1674439"/>
              <a:ext cx="1440364" cy="1328739"/>
            </a:xfrm>
            <a:prstGeom prst="rect">
              <a:avLst/>
            </a:prstGeom>
            <a:noFill/>
            <a:ln>
              <a:noFill/>
            </a:ln>
          </p:spPr>
        </p:pic>
        <p:pic>
          <p:nvPicPr>
            <p:cNvPr id="786" name="Google Shape;786;p18"/>
            <p:cNvPicPr preferRelativeResize="0"/>
            <p:nvPr/>
          </p:nvPicPr>
          <p:blipFill rotWithShape="1">
            <a:blip r:embed="rId8">
              <a:alphaModFix/>
            </a:blip>
            <a:srcRect b="0" l="0" r="0" t="0"/>
            <a:stretch/>
          </p:blipFill>
          <p:spPr>
            <a:xfrm>
              <a:off x="3512990" y="3394688"/>
              <a:ext cx="1287308" cy="1328739"/>
            </a:xfrm>
            <a:prstGeom prst="rect">
              <a:avLst/>
            </a:prstGeom>
            <a:noFill/>
            <a:ln>
              <a:noFill/>
            </a:ln>
          </p:spPr>
        </p:pic>
        <p:pic>
          <p:nvPicPr>
            <p:cNvPr id="787" name="Google Shape;787;p18"/>
            <p:cNvPicPr preferRelativeResize="0"/>
            <p:nvPr/>
          </p:nvPicPr>
          <p:blipFill rotWithShape="1">
            <a:blip r:embed="rId9">
              <a:alphaModFix/>
            </a:blip>
            <a:srcRect b="0" l="0" r="0" t="0"/>
            <a:stretch/>
          </p:blipFill>
          <p:spPr>
            <a:xfrm>
              <a:off x="9403532" y="3411357"/>
              <a:ext cx="2653952" cy="1372462"/>
            </a:xfrm>
            <a:prstGeom prst="rect">
              <a:avLst/>
            </a:prstGeom>
            <a:noFill/>
            <a:ln>
              <a:noFill/>
            </a:ln>
          </p:spPr>
        </p:pic>
        <p:pic>
          <p:nvPicPr>
            <p:cNvPr id="788" name="Google Shape;788;p18"/>
            <p:cNvPicPr preferRelativeResize="0"/>
            <p:nvPr/>
          </p:nvPicPr>
          <p:blipFill rotWithShape="1">
            <a:blip r:embed="rId10">
              <a:alphaModFix/>
            </a:blip>
            <a:srcRect b="0" l="0" r="0" t="0"/>
            <a:stretch/>
          </p:blipFill>
          <p:spPr>
            <a:xfrm>
              <a:off x="9069211" y="1674440"/>
              <a:ext cx="1440364" cy="1351836"/>
            </a:xfrm>
            <a:prstGeom prst="rect">
              <a:avLst/>
            </a:prstGeom>
            <a:noFill/>
            <a:ln>
              <a:noFill/>
            </a:ln>
          </p:spPr>
        </p:pic>
        <p:pic>
          <p:nvPicPr>
            <p:cNvPr id="789" name="Google Shape;789;p18"/>
            <p:cNvPicPr preferRelativeResize="0"/>
            <p:nvPr/>
          </p:nvPicPr>
          <p:blipFill rotWithShape="1">
            <a:blip r:embed="rId11">
              <a:alphaModFix/>
            </a:blip>
            <a:srcRect b="29601" l="27886" r="28031" t="29087"/>
            <a:stretch/>
          </p:blipFill>
          <p:spPr>
            <a:xfrm>
              <a:off x="10842116" y="1760128"/>
              <a:ext cx="1215368" cy="1295400"/>
            </a:xfrm>
            <a:prstGeom prst="rect">
              <a:avLst/>
            </a:prstGeom>
            <a:noFill/>
            <a:ln>
              <a:noFill/>
            </a:ln>
          </p:spPr>
        </p:pic>
        <p:pic>
          <p:nvPicPr>
            <p:cNvPr id="790" name="Google Shape;790;p18"/>
            <p:cNvPicPr preferRelativeResize="0"/>
            <p:nvPr/>
          </p:nvPicPr>
          <p:blipFill rotWithShape="1">
            <a:blip r:embed="rId12">
              <a:alphaModFix/>
            </a:blip>
            <a:srcRect b="0" l="0" r="0" t="0"/>
            <a:stretch/>
          </p:blipFill>
          <p:spPr>
            <a:xfrm>
              <a:off x="134517" y="1696712"/>
              <a:ext cx="1625636" cy="1329564"/>
            </a:xfrm>
            <a:prstGeom prst="rect">
              <a:avLst/>
            </a:prstGeom>
            <a:noFill/>
            <a:ln>
              <a:noFill/>
            </a:ln>
          </p:spPr>
        </p:pic>
        <p:pic>
          <p:nvPicPr>
            <p:cNvPr id="791" name="Google Shape;791;p18"/>
            <p:cNvPicPr preferRelativeResize="0"/>
            <p:nvPr/>
          </p:nvPicPr>
          <p:blipFill rotWithShape="1">
            <a:blip r:embed="rId13">
              <a:alphaModFix/>
            </a:blip>
            <a:srcRect b="0" l="0" r="0" t="0"/>
            <a:stretch/>
          </p:blipFill>
          <p:spPr>
            <a:xfrm>
              <a:off x="1771692" y="4971523"/>
              <a:ext cx="1547400" cy="1276059"/>
            </a:xfrm>
            <a:prstGeom prst="rect">
              <a:avLst/>
            </a:prstGeom>
            <a:noFill/>
            <a:ln>
              <a:noFill/>
            </a:ln>
          </p:spPr>
        </p:pic>
        <p:pic>
          <p:nvPicPr>
            <p:cNvPr id="792" name="Google Shape;792;p18"/>
            <p:cNvPicPr preferRelativeResize="0"/>
            <p:nvPr/>
          </p:nvPicPr>
          <p:blipFill rotWithShape="1">
            <a:blip r:embed="rId14">
              <a:alphaModFix/>
            </a:blip>
            <a:srcRect b="35434" l="53579" r="4273" t="38586"/>
            <a:stretch/>
          </p:blipFill>
          <p:spPr>
            <a:xfrm>
              <a:off x="3720662" y="4971523"/>
              <a:ext cx="1547400" cy="1295400"/>
            </a:xfrm>
            <a:prstGeom prst="rect">
              <a:avLst/>
            </a:prstGeom>
            <a:noFill/>
            <a:ln>
              <a:noFill/>
            </a:ln>
          </p:spPr>
        </p:pic>
        <p:pic>
          <p:nvPicPr>
            <p:cNvPr id="793" name="Google Shape;793;p18"/>
            <p:cNvPicPr preferRelativeResize="0"/>
            <p:nvPr/>
          </p:nvPicPr>
          <p:blipFill rotWithShape="1">
            <a:blip r:embed="rId15">
              <a:alphaModFix/>
            </a:blip>
            <a:srcRect b="14926" l="12845" r="9603" t="18639"/>
            <a:stretch/>
          </p:blipFill>
          <p:spPr>
            <a:xfrm>
              <a:off x="-23698" y="4971524"/>
              <a:ext cx="1530938" cy="1276059"/>
            </a:xfrm>
            <a:prstGeom prst="rect">
              <a:avLst/>
            </a:prstGeom>
            <a:noFill/>
            <a:ln>
              <a:noFill/>
            </a:ln>
          </p:spPr>
        </p:pic>
        <p:pic>
          <p:nvPicPr>
            <p:cNvPr id="794" name="Google Shape;794;p18"/>
            <p:cNvPicPr preferRelativeResize="0"/>
            <p:nvPr/>
          </p:nvPicPr>
          <p:blipFill rotWithShape="1">
            <a:blip r:embed="rId16">
              <a:alphaModFix/>
            </a:blip>
            <a:srcRect b="0" l="0" r="0" t="0"/>
            <a:stretch/>
          </p:blipFill>
          <p:spPr>
            <a:xfrm>
              <a:off x="3236320" y="1701650"/>
              <a:ext cx="1771651" cy="1328738"/>
            </a:xfrm>
            <a:prstGeom prst="rect">
              <a:avLst/>
            </a:prstGeom>
            <a:noFill/>
            <a:ln>
              <a:noFill/>
            </a:ln>
          </p:spPr>
        </p:pic>
        <p:pic>
          <p:nvPicPr>
            <p:cNvPr id="795" name="Google Shape;795;p18"/>
            <p:cNvPicPr preferRelativeResize="0"/>
            <p:nvPr/>
          </p:nvPicPr>
          <p:blipFill rotWithShape="1">
            <a:blip r:embed="rId17">
              <a:alphaModFix/>
            </a:blip>
            <a:srcRect b="0" l="0" r="0" t="0"/>
            <a:stretch/>
          </p:blipFill>
          <p:spPr>
            <a:xfrm>
              <a:off x="5199417" y="1696712"/>
              <a:ext cx="1854129" cy="1295399"/>
            </a:xfrm>
            <a:prstGeom prst="rect">
              <a:avLst/>
            </a:prstGeom>
            <a:noFill/>
            <a:ln>
              <a:noFill/>
            </a:ln>
          </p:spPr>
        </p:pic>
        <p:pic>
          <p:nvPicPr>
            <p:cNvPr id="796" name="Google Shape;796;p18"/>
            <p:cNvPicPr preferRelativeResize="0"/>
            <p:nvPr/>
          </p:nvPicPr>
          <p:blipFill rotWithShape="1">
            <a:blip r:embed="rId18">
              <a:alphaModFix/>
            </a:blip>
            <a:srcRect b="0" l="0" r="0" t="0"/>
            <a:stretch/>
          </p:blipFill>
          <p:spPr>
            <a:xfrm>
              <a:off x="5532514" y="4971523"/>
              <a:ext cx="1854129" cy="1276059"/>
            </a:xfrm>
            <a:prstGeom prst="rect">
              <a:avLst/>
            </a:prstGeom>
            <a:noFill/>
            <a:ln>
              <a:noFill/>
            </a:ln>
          </p:spPr>
        </p:pic>
        <p:pic>
          <p:nvPicPr>
            <p:cNvPr id="797" name="Google Shape;797;p18"/>
            <p:cNvPicPr preferRelativeResize="0"/>
            <p:nvPr/>
          </p:nvPicPr>
          <p:blipFill rotWithShape="1">
            <a:blip r:embed="rId19">
              <a:alphaModFix/>
            </a:blip>
            <a:srcRect b="0" l="0" r="0" t="0"/>
            <a:stretch/>
          </p:blipFill>
          <p:spPr>
            <a:xfrm>
              <a:off x="5268062" y="3628521"/>
              <a:ext cx="1771651" cy="725765"/>
            </a:xfrm>
            <a:prstGeom prst="rect">
              <a:avLst/>
            </a:prstGeom>
            <a:noFill/>
            <a:ln>
              <a:noFill/>
            </a:ln>
          </p:spPr>
        </p:pic>
        <p:pic>
          <p:nvPicPr>
            <p:cNvPr id="798" name="Google Shape;798;p18"/>
            <p:cNvPicPr preferRelativeResize="0"/>
            <p:nvPr/>
          </p:nvPicPr>
          <p:blipFill rotWithShape="1">
            <a:blip r:embed="rId20">
              <a:alphaModFix/>
            </a:blip>
            <a:srcRect b="0" l="0" r="0" t="0"/>
            <a:stretch/>
          </p:blipFill>
          <p:spPr>
            <a:xfrm>
              <a:off x="7481485" y="4920744"/>
              <a:ext cx="2010582" cy="1372462"/>
            </a:xfrm>
            <a:prstGeom prst="rect">
              <a:avLst/>
            </a:prstGeom>
            <a:noFill/>
            <a:ln>
              <a:noFill/>
            </a:ln>
          </p:spPr>
        </p:pic>
        <p:pic>
          <p:nvPicPr>
            <p:cNvPr id="799" name="Google Shape;799;p18"/>
            <p:cNvPicPr preferRelativeResize="0"/>
            <p:nvPr/>
          </p:nvPicPr>
          <p:blipFill rotWithShape="1">
            <a:blip r:embed="rId21">
              <a:alphaModFix/>
            </a:blip>
            <a:srcRect b="0" l="0" r="0" t="0"/>
            <a:stretch/>
          </p:blipFill>
          <p:spPr>
            <a:xfrm>
              <a:off x="9797143" y="5139648"/>
              <a:ext cx="2260341" cy="1107934"/>
            </a:xfrm>
            <a:prstGeom prst="rect">
              <a:avLst/>
            </a:prstGeom>
            <a:noFill/>
            <a:ln>
              <a:noFill/>
            </a:ln>
          </p:spPr>
        </p:pic>
      </p:grpSp>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19"/>
          <p:cNvSpPr txBox="1"/>
          <p:nvPr/>
        </p:nvSpPr>
        <p:spPr>
          <a:xfrm>
            <a:off x="146957" y="2302329"/>
            <a:ext cx="11658600" cy="2269671"/>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A688E"/>
              </a:buClr>
              <a:buSzPts val="5400"/>
              <a:buFont typeface="Century Gothic"/>
              <a:buNone/>
            </a:pPr>
            <a:r>
              <a:rPr b="1" i="1" lang="en-US" sz="5400">
                <a:solidFill>
                  <a:srgbClr val="0A688E"/>
                </a:solidFill>
                <a:latin typeface="Century Gothic"/>
                <a:ea typeface="Century Gothic"/>
                <a:cs typeface="Century Gothic"/>
                <a:sym typeface="Century Gothic"/>
              </a:rPr>
              <a:t>RESEARCH</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20"/>
          <p:cNvSpPr txBox="1"/>
          <p:nvPr/>
        </p:nvSpPr>
        <p:spPr>
          <a:xfrm>
            <a:off x="1154288" y="0"/>
            <a:ext cx="9673702" cy="86177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5000"/>
              <a:buFont typeface="Noto Sans"/>
              <a:buNone/>
            </a:pPr>
            <a:r>
              <a:rPr b="1" i="0" lang="en-US" sz="5000" u="none" cap="none" strike="noStrike">
                <a:solidFill>
                  <a:schemeClr val="dk1"/>
                </a:solidFill>
                <a:latin typeface="Noto Sans"/>
                <a:ea typeface="Noto Sans"/>
                <a:cs typeface="Noto Sans"/>
                <a:sym typeface="Noto Sans"/>
              </a:rPr>
              <a:t>OUR RESEARCH THEMES</a:t>
            </a:r>
            <a:endParaRPr/>
          </a:p>
        </p:txBody>
      </p:sp>
      <p:sp>
        <p:nvSpPr>
          <p:cNvPr id="810" name="Google Shape;810;p20"/>
          <p:cNvSpPr txBox="1"/>
          <p:nvPr>
            <p:ph idx="1" type="body"/>
          </p:nvPr>
        </p:nvSpPr>
        <p:spPr>
          <a:xfrm>
            <a:off x="25878" y="1166648"/>
            <a:ext cx="3638991" cy="5535321"/>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07000"/>
              </a:lnSpc>
              <a:spcBef>
                <a:spcPts val="0"/>
              </a:spcBef>
              <a:spcAft>
                <a:spcPts val="0"/>
              </a:spcAft>
              <a:buClr>
                <a:schemeClr val="dk1"/>
              </a:buClr>
              <a:buSzPts val="1800"/>
              <a:buFont typeface="Century Gothic"/>
              <a:buAutoNum type="arabicPeriod"/>
            </a:pPr>
            <a:r>
              <a:rPr b="1" lang="en-US" sz="1800">
                <a:latin typeface="Calibri"/>
                <a:ea typeface="Calibri"/>
                <a:cs typeface="Calibri"/>
                <a:sym typeface="Calibri"/>
              </a:rPr>
              <a:t>Energy Transitions </a:t>
            </a:r>
            <a:r>
              <a:rPr lang="en-US" sz="1200">
                <a:latin typeface="Calibri"/>
                <a:ea typeface="Calibri"/>
                <a:cs typeface="Calibri"/>
                <a:sym typeface="Calibri"/>
              </a:rPr>
              <a:t>			</a:t>
            </a:r>
            <a:endParaRPr/>
          </a:p>
          <a:p>
            <a:pPr indent="-285750" lvl="1" marL="742950" rtl="0" algn="l">
              <a:lnSpc>
                <a:spcPct val="107000"/>
              </a:lnSpc>
              <a:spcBef>
                <a:spcPts val="500"/>
              </a:spcBef>
              <a:spcAft>
                <a:spcPts val="0"/>
              </a:spcAft>
              <a:buClr>
                <a:schemeClr val="dk1"/>
              </a:buClr>
              <a:buSzPts val="1600"/>
              <a:buFont typeface="Century Gothic"/>
              <a:buAutoNum type="alphaLcPeriod"/>
            </a:pPr>
            <a:r>
              <a:rPr lang="en-US" sz="1600">
                <a:latin typeface="Calibri"/>
                <a:ea typeface="Calibri"/>
                <a:cs typeface="Calibri"/>
                <a:sym typeface="Calibri"/>
              </a:rPr>
              <a:t>Energy Demand-side Management and Energy Efficiency </a:t>
            </a:r>
            <a:endParaRPr/>
          </a:p>
          <a:p>
            <a:pPr indent="-285750" lvl="1" marL="742950" rtl="0" algn="l">
              <a:lnSpc>
                <a:spcPct val="107000"/>
              </a:lnSpc>
              <a:spcBef>
                <a:spcPts val="500"/>
              </a:spcBef>
              <a:spcAft>
                <a:spcPts val="0"/>
              </a:spcAft>
              <a:buClr>
                <a:schemeClr val="dk1"/>
              </a:buClr>
              <a:buSzPts val="1600"/>
              <a:buFont typeface="Century Gothic"/>
              <a:buAutoNum type="alphaLcPeriod"/>
            </a:pPr>
            <a:r>
              <a:rPr lang="en-US" sz="1600">
                <a:latin typeface="Calibri"/>
                <a:ea typeface="Calibri"/>
                <a:cs typeface="Calibri"/>
                <a:sym typeface="Calibri"/>
              </a:rPr>
              <a:t>Renewable Energy (Solar, Wind, Biomass, Hydro)</a:t>
            </a:r>
            <a:endParaRPr/>
          </a:p>
          <a:p>
            <a:pPr indent="-285750" lvl="1" marL="742950" rtl="0" algn="l">
              <a:lnSpc>
                <a:spcPct val="107000"/>
              </a:lnSpc>
              <a:spcBef>
                <a:spcPts val="500"/>
              </a:spcBef>
              <a:spcAft>
                <a:spcPts val="0"/>
              </a:spcAft>
              <a:buClr>
                <a:schemeClr val="dk1"/>
              </a:buClr>
              <a:buSzPts val="1600"/>
              <a:buFont typeface="Century Gothic"/>
              <a:buAutoNum type="alphaLcPeriod"/>
            </a:pPr>
            <a:r>
              <a:rPr lang="en-US" sz="1600">
                <a:latin typeface="Calibri"/>
                <a:ea typeface="Calibri"/>
                <a:cs typeface="Calibri"/>
                <a:sym typeface="Calibri"/>
              </a:rPr>
              <a:t>Clean Technologies (Cookstoves, Nuclear, Natural gas, CCSU, etc)</a:t>
            </a:r>
            <a:endParaRPr/>
          </a:p>
          <a:p>
            <a:pPr indent="-285750" lvl="1" marL="742950" rtl="0" algn="l">
              <a:lnSpc>
                <a:spcPct val="107000"/>
              </a:lnSpc>
              <a:spcBef>
                <a:spcPts val="500"/>
              </a:spcBef>
              <a:spcAft>
                <a:spcPts val="0"/>
              </a:spcAft>
              <a:buClr>
                <a:schemeClr val="dk1"/>
              </a:buClr>
              <a:buSzPts val="1600"/>
              <a:buFont typeface="Century Gothic"/>
              <a:buAutoNum type="alphaLcPeriod"/>
            </a:pPr>
            <a:r>
              <a:rPr lang="en-US" sz="1600">
                <a:latin typeface="Calibri"/>
                <a:ea typeface="Calibri"/>
                <a:cs typeface="Calibri"/>
                <a:sym typeface="Calibri"/>
              </a:rPr>
              <a:t>Sustainable low-cost technologies</a:t>
            </a:r>
            <a:endParaRPr/>
          </a:p>
          <a:p>
            <a:pPr indent="-285750" lvl="1" marL="742950" rtl="0" algn="l">
              <a:lnSpc>
                <a:spcPct val="107000"/>
              </a:lnSpc>
              <a:spcBef>
                <a:spcPts val="500"/>
              </a:spcBef>
              <a:spcAft>
                <a:spcPts val="0"/>
              </a:spcAft>
              <a:buClr>
                <a:schemeClr val="dk1"/>
              </a:buClr>
              <a:buSzPts val="1600"/>
              <a:buFont typeface="Century Gothic"/>
              <a:buAutoNum type="alphaLcPeriod"/>
            </a:pPr>
            <a:r>
              <a:rPr lang="en-US" sz="1600">
                <a:latin typeface="Calibri"/>
                <a:ea typeface="Calibri"/>
                <a:cs typeface="Calibri"/>
                <a:sym typeface="Calibri"/>
              </a:rPr>
              <a:t>Smart Energy Technologies</a:t>
            </a:r>
            <a:endParaRPr/>
          </a:p>
          <a:p>
            <a:pPr indent="-285750" lvl="1" marL="742950" rtl="0" algn="l">
              <a:lnSpc>
                <a:spcPct val="107000"/>
              </a:lnSpc>
              <a:spcBef>
                <a:spcPts val="500"/>
              </a:spcBef>
              <a:spcAft>
                <a:spcPts val="0"/>
              </a:spcAft>
              <a:buClr>
                <a:schemeClr val="dk1"/>
              </a:buClr>
              <a:buSzPts val="1600"/>
              <a:buFont typeface="Century Gothic"/>
              <a:buAutoNum type="alphaLcPeriod"/>
            </a:pPr>
            <a:r>
              <a:rPr lang="en-US" sz="1600">
                <a:latin typeface="Calibri"/>
                <a:ea typeface="Calibri"/>
                <a:cs typeface="Calibri"/>
                <a:sym typeface="Calibri"/>
              </a:rPr>
              <a:t>Smart Cities</a:t>
            </a:r>
            <a:endParaRPr/>
          </a:p>
          <a:p>
            <a:pPr indent="-342900" lvl="0" marL="342900" rtl="0" algn="l">
              <a:lnSpc>
                <a:spcPct val="107000"/>
              </a:lnSpc>
              <a:spcBef>
                <a:spcPts val="1800"/>
              </a:spcBef>
              <a:spcAft>
                <a:spcPts val="0"/>
              </a:spcAft>
              <a:buClr>
                <a:schemeClr val="dk1"/>
              </a:buClr>
              <a:buSzPts val="1800"/>
              <a:buFont typeface="Century Gothic"/>
              <a:buAutoNum type="arabicPeriod"/>
            </a:pPr>
            <a:r>
              <a:rPr b="1" lang="en-US" sz="1800">
                <a:latin typeface="Calibri"/>
                <a:ea typeface="Calibri"/>
                <a:cs typeface="Calibri"/>
                <a:sym typeface="Calibri"/>
              </a:rPr>
              <a:t>Energy Storage</a:t>
            </a:r>
            <a:r>
              <a:rPr lang="en-US" sz="1200">
                <a:latin typeface="Calibri"/>
                <a:ea typeface="Calibri"/>
                <a:cs typeface="Calibri"/>
                <a:sym typeface="Calibri"/>
              </a:rPr>
              <a:t>			</a:t>
            </a:r>
            <a:endParaRPr/>
          </a:p>
          <a:p>
            <a:pPr indent="-285750" lvl="1" marL="742950" rtl="0" algn="l">
              <a:lnSpc>
                <a:spcPct val="107000"/>
              </a:lnSpc>
              <a:spcBef>
                <a:spcPts val="500"/>
              </a:spcBef>
              <a:spcAft>
                <a:spcPts val="0"/>
              </a:spcAft>
              <a:buClr>
                <a:schemeClr val="dk1"/>
              </a:buClr>
              <a:buSzPts val="1600"/>
              <a:buFont typeface="Century Gothic"/>
              <a:buAutoNum type="alphaLcPeriod"/>
            </a:pPr>
            <a:r>
              <a:rPr lang="en-US" sz="1600">
                <a:latin typeface="Calibri"/>
                <a:ea typeface="Calibri"/>
                <a:cs typeface="Calibri"/>
                <a:sym typeface="Calibri"/>
              </a:rPr>
              <a:t>Energy Storage Materials</a:t>
            </a:r>
            <a:endParaRPr/>
          </a:p>
          <a:p>
            <a:pPr indent="-285750" lvl="1" marL="742950" rtl="0" algn="l">
              <a:lnSpc>
                <a:spcPct val="107000"/>
              </a:lnSpc>
              <a:spcBef>
                <a:spcPts val="500"/>
              </a:spcBef>
              <a:spcAft>
                <a:spcPts val="0"/>
              </a:spcAft>
              <a:buClr>
                <a:schemeClr val="dk1"/>
              </a:buClr>
              <a:buSzPts val="1600"/>
              <a:buFont typeface="Century Gothic"/>
              <a:buAutoNum type="alphaLcPeriod"/>
            </a:pPr>
            <a:r>
              <a:rPr lang="en-US" sz="1600">
                <a:latin typeface="Calibri"/>
                <a:ea typeface="Calibri"/>
                <a:cs typeface="Calibri"/>
                <a:sym typeface="Calibri"/>
              </a:rPr>
              <a:t>Energy Storage Systems</a:t>
            </a:r>
            <a:endParaRPr/>
          </a:p>
          <a:p>
            <a:pPr indent="-285750" lvl="1" marL="742950" rtl="0" algn="l">
              <a:lnSpc>
                <a:spcPct val="107000"/>
              </a:lnSpc>
              <a:spcBef>
                <a:spcPts val="500"/>
              </a:spcBef>
              <a:spcAft>
                <a:spcPts val="0"/>
              </a:spcAft>
              <a:buClr>
                <a:schemeClr val="dk1"/>
              </a:buClr>
              <a:buSzPts val="1600"/>
              <a:buFont typeface="Century Gothic"/>
              <a:buAutoNum type="alphaLcPeriod"/>
            </a:pPr>
            <a:r>
              <a:rPr lang="en-US" sz="1600">
                <a:latin typeface="Calibri"/>
                <a:ea typeface="Calibri"/>
                <a:cs typeface="Calibri"/>
                <a:sym typeface="Calibri"/>
              </a:rPr>
              <a:t>E-mobility</a:t>
            </a:r>
            <a:endParaRPr/>
          </a:p>
          <a:p>
            <a:pPr indent="-209550" lvl="1" marL="742950" rtl="0" algn="l">
              <a:lnSpc>
                <a:spcPct val="107000"/>
              </a:lnSpc>
              <a:spcBef>
                <a:spcPts val="1300"/>
              </a:spcBef>
              <a:spcAft>
                <a:spcPts val="0"/>
              </a:spcAft>
              <a:buClr>
                <a:schemeClr val="dk1"/>
              </a:buClr>
              <a:buSzPts val="1200"/>
              <a:buFont typeface="Century Gothic"/>
              <a:buNone/>
            </a:pPr>
            <a:r>
              <a:t/>
            </a:r>
            <a:endParaRPr sz="1200">
              <a:latin typeface="Calibri"/>
              <a:ea typeface="Calibri"/>
              <a:cs typeface="Calibri"/>
              <a:sym typeface="Calibri"/>
            </a:endParaRPr>
          </a:p>
          <a:p>
            <a:pPr indent="-209550" lvl="1" marL="742950" rtl="0" algn="l">
              <a:lnSpc>
                <a:spcPct val="107000"/>
              </a:lnSpc>
              <a:spcBef>
                <a:spcPts val="1300"/>
              </a:spcBef>
              <a:spcAft>
                <a:spcPts val="0"/>
              </a:spcAft>
              <a:buClr>
                <a:schemeClr val="dk1"/>
              </a:buClr>
              <a:buSzPts val="1200"/>
              <a:buFont typeface="Century Gothic"/>
              <a:buNone/>
            </a:pPr>
            <a:r>
              <a:t/>
            </a:r>
            <a:endParaRPr sz="1200">
              <a:latin typeface="Calibri"/>
              <a:ea typeface="Calibri"/>
              <a:cs typeface="Calibri"/>
              <a:sym typeface="Calibri"/>
            </a:endParaRPr>
          </a:p>
          <a:p>
            <a:pPr indent="0" lvl="0" marL="0" rtl="0" algn="l">
              <a:lnSpc>
                <a:spcPct val="90000"/>
              </a:lnSpc>
              <a:spcBef>
                <a:spcPts val="1800"/>
              </a:spcBef>
              <a:spcAft>
                <a:spcPts val="0"/>
              </a:spcAft>
              <a:buClr>
                <a:schemeClr val="dk1"/>
              </a:buClr>
              <a:buSzPts val="6000"/>
              <a:buNone/>
            </a:pPr>
            <a:r>
              <a:t/>
            </a:r>
            <a:endParaRPr sz="6000"/>
          </a:p>
        </p:txBody>
      </p:sp>
      <p:sp>
        <p:nvSpPr>
          <p:cNvPr id="811" name="Google Shape;811;p20"/>
          <p:cNvSpPr txBox="1"/>
          <p:nvPr/>
        </p:nvSpPr>
        <p:spPr>
          <a:xfrm>
            <a:off x="3664869" y="2553735"/>
            <a:ext cx="4652540" cy="2625958"/>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7000"/>
              </a:lnSpc>
              <a:spcBef>
                <a:spcPts val="0"/>
              </a:spcBef>
              <a:spcAft>
                <a:spcPts val="0"/>
              </a:spcAft>
              <a:buClr>
                <a:srgbClr val="262626"/>
              </a:buClr>
              <a:buSzPts val="1800"/>
              <a:buFont typeface="Century Gothic"/>
              <a:buAutoNum type="arabicPeriod" startAt="3"/>
            </a:pPr>
            <a:r>
              <a:rPr b="1" lang="en-US" sz="1800">
                <a:solidFill>
                  <a:srgbClr val="262626"/>
                </a:solidFill>
                <a:latin typeface="Calibri"/>
                <a:ea typeface="Calibri"/>
                <a:cs typeface="Calibri"/>
                <a:sym typeface="Calibri"/>
              </a:rPr>
              <a:t>Energy, Society and Environment</a:t>
            </a:r>
            <a:r>
              <a:rPr b="0" lang="en-US" sz="1200">
                <a:solidFill>
                  <a:srgbClr val="262626"/>
                </a:solidFill>
                <a:latin typeface="Calibri"/>
                <a:ea typeface="Calibri"/>
                <a:cs typeface="Calibri"/>
                <a:sym typeface="Calibri"/>
              </a:rPr>
              <a:t>		</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Sustainable Assessment of Energy systems </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Energy Use Behaviour</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Energy Communities</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Energy Economics, Policy and Finance (Climate Financing and green economy)</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Climate change</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Energy-Water-Food Nexus</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Energy and transportation systems</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Energy and Built Environment</a:t>
            </a:r>
            <a:endParaRPr/>
          </a:p>
          <a:p>
            <a:pPr indent="-342900" lvl="0" marL="342900" marR="0" rtl="0" algn="l">
              <a:lnSpc>
                <a:spcPct val="107000"/>
              </a:lnSpc>
              <a:spcBef>
                <a:spcPts val="1800"/>
              </a:spcBef>
              <a:spcAft>
                <a:spcPts val="0"/>
              </a:spcAft>
              <a:buClr>
                <a:srgbClr val="262626"/>
              </a:buClr>
              <a:buSzPts val="1800"/>
              <a:buFont typeface="Century Gothic"/>
              <a:buAutoNum type="arabicPeriod" startAt="3"/>
            </a:pPr>
            <a:r>
              <a:rPr b="1" lang="en-US" sz="1800">
                <a:solidFill>
                  <a:srgbClr val="262626"/>
                </a:solidFill>
                <a:latin typeface="Calibri"/>
                <a:ea typeface="Calibri"/>
                <a:cs typeface="Calibri"/>
                <a:sym typeface="Calibri"/>
              </a:rPr>
              <a:t>Environment and Health	</a:t>
            </a:r>
            <a:r>
              <a:rPr b="1" lang="en-US" sz="1200">
                <a:solidFill>
                  <a:srgbClr val="262626"/>
                </a:solidFill>
                <a:latin typeface="Calibri"/>
                <a:ea typeface="Calibri"/>
                <a:cs typeface="Calibri"/>
                <a:sym typeface="Calibri"/>
              </a:rPr>
              <a:t>		</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Environmental and Social Impact Assessment</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Environmental Risk Assessment </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Pollution Control</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Hazardous Waste and e-waste management</a:t>
            </a:r>
            <a:endParaRPr b="0" i="0" sz="1600" u="none" cap="none" strike="noStrike">
              <a:solidFill>
                <a:schemeClr val="dk1"/>
              </a:solidFill>
              <a:latin typeface="Calibri"/>
              <a:ea typeface="Calibri"/>
              <a:cs typeface="Calibri"/>
              <a:sym typeface="Calibri"/>
            </a:endParaRPr>
          </a:p>
        </p:txBody>
      </p:sp>
      <p:sp>
        <p:nvSpPr>
          <p:cNvPr id="812" name="Google Shape;812;p20"/>
          <p:cNvSpPr txBox="1"/>
          <p:nvPr/>
        </p:nvSpPr>
        <p:spPr>
          <a:xfrm>
            <a:off x="8172866" y="2265198"/>
            <a:ext cx="3993255" cy="2625958"/>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7000"/>
              </a:lnSpc>
              <a:spcBef>
                <a:spcPts val="0"/>
              </a:spcBef>
              <a:spcAft>
                <a:spcPts val="0"/>
              </a:spcAft>
              <a:buClr>
                <a:srgbClr val="262626"/>
              </a:buClr>
              <a:buSzPts val="1800"/>
              <a:buFont typeface="Century Gothic"/>
              <a:buAutoNum type="arabicPeriod" startAt="5"/>
            </a:pPr>
            <a:r>
              <a:rPr b="1" lang="en-US" sz="1800">
                <a:solidFill>
                  <a:srgbClr val="262626"/>
                </a:solidFill>
                <a:latin typeface="Calibri"/>
                <a:ea typeface="Calibri"/>
                <a:cs typeface="Calibri"/>
                <a:sym typeface="Calibri"/>
              </a:rPr>
              <a:t>Environmental Management</a:t>
            </a:r>
            <a:r>
              <a:rPr b="0" lang="en-US" sz="1200">
                <a:solidFill>
                  <a:srgbClr val="262626"/>
                </a:solidFill>
                <a:latin typeface="Calibri"/>
                <a:ea typeface="Calibri"/>
                <a:cs typeface="Calibri"/>
                <a:sym typeface="Calibri"/>
              </a:rPr>
              <a:t>	</a:t>
            </a:r>
            <a:endParaRPr/>
          </a:p>
          <a:p>
            <a:pPr indent="-285750" lvl="1" marL="742950" marR="0" rtl="0" algn="l">
              <a:lnSpc>
                <a:spcPct val="107000"/>
              </a:lnSpc>
              <a:spcBef>
                <a:spcPts val="500"/>
              </a:spcBef>
              <a:spcAft>
                <a:spcPts val="0"/>
              </a:spcAft>
              <a:buClr>
                <a:schemeClr val="dk1"/>
              </a:buClr>
              <a:buSzPts val="1400"/>
              <a:buFont typeface="Century Gothic"/>
              <a:buAutoNum type="alphaLcPeriod"/>
            </a:pPr>
            <a:r>
              <a:rPr b="0" i="0" lang="en-US" sz="1400" u="none" cap="none" strike="noStrike">
                <a:solidFill>
                  <a:schemeClr val="dk1"/>
                </a:solidFill>
                <a:latin typeface="Calibri"/>
                <a:ea typeface="Calibri"/>
                <a:cs typeface="Calibri"/>
                <a:sym typeface="Calibri"/>
              </a:rPr>
              <a:t>Faecal Sludge Management</a:t>
            </a:r>
            <a:endParaRPr/>
          </a:p>
          <a:p>
            <a:pPr indent="-285750" lvl="1" marL="742950" marR="0" rtl="0" algn="l">
              <a:lnSpc>
                <a:spcPct val="107000"/>
              </a:lnSpc>
              <a:spcBef>
                <a:spcPts val="500"/>
              </a:spcBef>
              <a:spcAft>
                <a:spcPts val="0"/>
              </a:spcAft>
              <a:buClr>
                <a:schemeClr val="dk1"/>
              </a:buClr>
              <a:buSzPts val="1400"/>
              <a:buFont typeface="Century Gothic"/>
              <a:buAutoNum type="alphaLcPeriod"/>
            </a:pPr>
            <a:r>
              <a:rPr b="0" i="0" lang="en-US" sz="1400" u="none" cap="none" strike="noStrike">
                <a:solidFill>
                  <a:schemeClr val="dk1"/>
                </a:solidFill>
                <a:latin typeface="Calibri"/>
                <a:ea typeface="Calibri"/>
                <a:cs typeface="Calibri"/>
                <a:sym typeface="Calibri"/>
              </a:rPr>
              <a:t>Solid Waste Engineering and Management</a:t>
            </a:r>
            <a:endParaRPr/>
          </a:p>
          <a:p>
            <a:pPr indent="-285750" lvl="1" marL="742950" marR="0" rtl="0" algn="l">
              <a:lnSpc>
                <a:spcPct val="107000"/>
              </a:lnSpc>
              <a:spcBef>
                <a:spcPts val="500"/>
              </a:spcBef>
              <a:spcAft>
                <a:spcPts val="0"/>
              </a:spcAft>
              <a:buClr>
                <a:schemeClr val="dk1"/>
              </a:buClr>
              <a:buSzPts val="1400"/>
              <a:buFont typeface="Century Gothic"/>
              <a:buAutoNum type="alphaLcPeriod"/>
            </a:pPr>
            <a:r>
              <a:rPr b="0" i="0" lang="en-US" sz="1400" u="none" cap="none" strike="noStrike">
                <a:solidFill>
                  <a:schemeClr val="dk1"/>
                </a:solidFill>
                <a:latin typeface="Calibri"/>
                <a:ea typeface="Calibri"/>
                <a:cs typeface="Calibri"/>
                <a:sym typeface="Calibri"/>
              </a:rPr>
              <a:t>Water and Wastewater Treatment</a:t>
            </a:r>
            <a:endParaRPr/>
          </a:p>
          <a:p>
            <a:pPr indent="-285750" lvl="1" marL="742950" marR="0" rtl="0" algn="l">
              <a:lnSpc>
                <a:spcPct val="107000"/>
              </a:lnSpc>
              <a:spcBef>
                <a:spcPts val="500"/>
              </a:spcBef>
              <a:spcAft>
                <a:spcPts val="0"/>
              </a:spcAft>
              <a:buClr>
                <a:schemeClr val="dk1"/>
              </a:buClr>
              <a:buSzPts val="1400"/>
              <a:buFont typeface="Century Gothic"/>
              <a:buAutoNum type="alphaLcPeriod"/>
            </a:pPr>
            <a:r>
              <a:rPr b="0" i="0" lang="en-US" sz="1400" u="none" cap="none" strike="noStrike">
                <a:solidFill>
                  <a:schemeClr val="dk1"/>
                </a:solidFill>
                <a:latin typeface="Calibri"/>
                <a:ea typeface="Calibri"/>
                <a:cs typeface="Calibri"/>
                <a:sym typeface="Calibri"/>
              </a:rPr>
              <a:t>Waste-to-Energy</a:t>
            </a:r>
            <a:endParaRPr/>
          </a:p>
          <a:p>
            <a:pPr indent="-285750" lvl="1" marL="742950" marR="0" rtl="0" algn="l">
              <a:lnSpc>
                <a:spcPct val="107000"/>
              </a:lnSpc>
              <a:spcBef>
                <a:spcPts val="500"/>
              </a:spcBef>
              <a:spcAft>
                <a:spcPts val="0"/>
              </a:spcAft>
              <a:buClr>
                <a:schemeClr val="dk1"/>
              </a:buClr>
              <a:buSzPts val="1400"/>
              <a:buFont typeface="Century Gothic"/>
              <a:buAutoNum type="alphaLcPeriod"/>
            </a:pPr>
            <a:r>
              <a:rPr b="0" i="0" lang="en-US" sz="1400" u="none" cap="none" strike="noStrike">
                <a:solidFill>
                  <a:schemeClr val="dk1"/>
                </a:solidFill>
                <a:latin typeface="Calibri"/>
                <a:ea typeface="Calibri"/>
                <a:cs typeface="Calibri"/>
                <a:sym typeface="Calibri"/>
              </a:rPr>
              <a:t>Resource Recovery</a:t>
            </a:r>
            <a:endParaRPr/>
          </a:p>
          <a:p>
            <a:pPr indent="-285750" lvl="1" marL="742950" marR="0" rtl="0" algn="l">
              <a:lnSpc>
                <a:spcPct val="107000"/>
              </a:lnSpc>
              <a:spcBef>
                <a:spcPts val="500"/>
              </a:spcBef>
              <a:spcAft>
                <a:spcPts val="0"/>
              </a:spcAft>
              <a:buClr>
                <a:schemeClr val="dk1"/>
              </a:buClr>
              <a:buSzPts val="1400"/>
              <a:buFont typeface="Century Gothic"/>
              <a:buAutoNum type="alphaLcPeriod"/>
            </a:pPr>
            <a:r>
              <a:rPr b="0" i="0" lang="en-US" sz="1400" u="none" cap="none" strike="noStrike">
                <a:solidFill>
                  <a:schemeClr val="dk1"/>
                </a:solidFill>
                <a:latin typeface="Calibri"/>
                <a:ea typeface="Calibri"/>
                <a:cs typeface="Calibri"/>
                <a:sym typeface="Calibri"/>
              </a:rPr>
              <a:t>Environmental Remediation</a:t>
            </a:r>
            <a:endParaRPr/>
          </a:p>
          <a:p>
            <a:pPr indent="-285750" lvl="1" marL="742950" marR="0" rtl="0" algn="l">
              <a:lnSpc>
                <a:spcPct val="107000"/>
              </a:lnSpc>
              <a:spcBef>
                <a:spcPts val="500"/>
              </a:spcBef>
              <a:spcAft>
                <a:spcPts val="0"/>
              </a:spcAft>
              <a:buClr>
                <a:schemeClr val="dk1"/>
              </a:buClr>
              <a:buSzPts val="1400"/>
              <a:buFont typeface="Century Gothic"/>
              <a:buAutoNum type="alphaLcPeriod"/>
            </a:pPr>
            <a:r>
              <a:rPr b="0" i="0" lang="en-US" sz="1400" u="none" cap="none" strike="noStrike">
                <a:solidFill>
                  <a:schemeClr val="dk1"/>
                </a:solidFill>
                <a:latin typeface="Calibri"/>
                <a:ea typeface="Calibri"/>
                <a:cs typeface="Calibri"/>
                <a:sym typeface="Calibri"/>
              </a:rPr>
              <a:t>Water Resource Management</a:t>
            </a:r>
            <a:endParaRPr/>
          </a:p>
          <a:p>
            <a:pPr indent="-285750" lvl="1" marL="742950" marR="0" rtl="0" algn="l">
              <a:lnSpc>
                <a:spcPct val="107000"/>
              </a:lnSpc>
              <a:spcBef>
                <a:spcPts val="500"/>
              </a:spcBef>
              <a:spcAft>
                <a:spcPts val="0"/>
              </a:spcAft>
              <a:buClr>
                <a:schemeClr val="dk1"/>
              </a:buClr>
              <a:buSzPts val="1400"/>
              <a:buFont typeface="Century Gothic"/>
              <a:buAutoNum type="alphaLcPeriod"/>
            </a:pPr>
            <a:r>
              <a:rPr b="0" i="0" lang="en-US" sz="1400" u="none" cap="none" strike="noStrike">
                <a:solidFill>
                  <a:schemeClr val="dk1"/>
                </a:solidFill>
                <a:latin typeface="Calibri"/>
                <a:ea typeface="Calibri"/>
                <a:cs typeface="Calibri"/>
                <a:sym typeface="Calibri"/>
              </a:rPr>
              <a:t>Land reclamation (Mining, oil and gas decommissioning</a:t>
            </a:r>
            <a:endParaRPr/>
          </a:p>
          <a:p>
            <a:pPr indent="-342900" lvl="0" marL="342900" marR="0" rtl="0" algn="l">
              <a:lnSpc>
                <a:spcPct val="107000"/>
              </a:lnSpc>
              <a:spcBef>
                <a:spcPts val="1800"/>
              </a:spcBef>
              <a:spcAft>
                <a:spcPts val="0"/>
              </a:spcAft>
              <a:buClr>
                <a:srgbClr val="262626"/>
              </a:buClr>
              <a:buSzPts val="1800"/>
              <a:buFont typeface="Century Gothic"/>
              <a:buAutoNum type="arabicPeriod" startAt="5"/>
            </a:pPr>
            <a:r>
              <a:rPr b="1" lang="en-US" sz="1800">
                <a:solidFill>
                  <a:srgbClr val="262626"/>
                </a:solidFill>
                <a:latin typeface="Calibri"/>
                <a:ea typeface="Calibri"/>
                <a:cs typeface="Calibri"/>
                <a:sym typeface="Calibri"/>
              </a:rPr>
              <a:t>Environment and Climate	</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Carbon Capture and Storage</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Floods and droughts Management</a:t>
            </a:r>
            <a:endParaRPr/>
          </a:p>
          <a:p>
            <a:pPr indent="-285750" lvl="1" marL="742950" marR="0" rtl="0" algn="l">
              <a:lnSpc>
                <a:spcPct val="107000"/>
              </a:lnSpc>
              <a:spcBef>
                <a:spcPts val="5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Adaptation and Mitigation measures</a:t>
            </a:r>
            <a:endParaRPr/>
          </a:p>
          <a:p>
            <a:pPr indent="-285750" lvl="1" marL="742950" marR="0" rtl="0" algn="l">
              <a:lnSpc>
                <a:spcPct val="107000"/>
              </a:lnSpc>
              <a:spcBef>
                <a:spcPts val="1300"/>
              </a:spcBef>
              <a:spcAft>
                <a:spcPts val="0"/>
              </a:spcAft>
              <a:buClr>
                <a:schemeClr val="dk1"/>
              </a:buClr>
              <a:buSzPts val="1600"/>
              <a:buFont typeface="Century Gothic"/>
              <a:buAutoNum type="alphaLcPeriod"/>
            </a:pPr>
            <a:r>
              <a:rPr b="0" i="0" lang="en-US" sz="1600" u="none" cap="none" strike="noStrike">
                <a:solidFill>
                  <a:schemeClr val="dk1"/>
                </a:solidFill>
                <a:latin typeface="Calibri"/>
                <a:ea typeface="Calibri"/>
                <a:cs typeface="Calibri"/>
                <a:sym typeface="Calibri"/>
              </a:rPr>
              <a:t>Land-use Land-cover assessment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6" name="Shape 816"/>
        <p:cNvGrpSpPr/>
        <p:nvPr/>
      </p:nvGrpSpPr>
      <p:grpSpPr>
        <a:xfrm>
          <a:off x="0" y="0"/>
          <a:ext cx="0" cy="0"/>
          <a:chOff x="0" y="0"/>
          <a:chExt cx="0" cy="0"/>
        </a:xfrm>
      </p:grpSpPr>
      <p:sp>
        <p:nvSpPr>
          <p:cNvPr id="817" name="Google Shape;817;p21"/>
          <p:cNvSpPr txBox="1"/>
          <p:nvPr/>
        </p:nvSpPr>
        <p:spPr>
          <a:xfrm>
            <a:off x="1154288" y="0"/>
            <a:ext cx="9673702" cy="86177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5000"/>
              <a:buFont typeface="Noto Sans"/>
              <a:buNone/>
            </a:pPr>
            <a:r>
              <a:rPr b="1" i="0" lang="en-US" sz="5000" u="none" cap="none" strike="noStrike">
                <a:solidFill>
                  <a:schemeClr val="dk1"/>
                </a:solidFill>
                <a:latin typeface="Noto Sans"/>
                <a:ea typeface="Noto Sans"/>
                <a:cs typeface="Noto Sans"/>
                <a:sym typeface="Noto Sans"/>
              </a:rPr>
              <a:t>OUR RESEARCH THEMES</a:t>
            </a:r>
            <a:endParaRPr/>
          </a:p>
        </p:txBody>
      </p:sp>
      <p:sp>
        <p:nvSpPr>
          <p:cNvPr id="818" name="Google Shape;818;p21"/>
          <p:cNvSpPr txBox="1"/>
          <p:nvPr>
            <p:ph idx="1" type="body"/>
          </p:nvPr>
        </p:nvSpPr>
        <p:spPr>
          <a:xfrm>
            <a:off x="25879" y="3237185"/>
            <a:ext cx="3032632" cy="1513491"/>
          </a:xfrm>
          <a:prstGeom prst="rect">
            <a:avLst/>
          </a:prstGeom>
          <a:noFill/>
          <a:ln>
            <a:noFill/>
          </a:ln>
        </p:spPr>
        <p:txBody>
          <a:bodyPr anchorCtr="0" anchor="t" bIns="45700" lIns="91425" spcFirstLastPara="1" rIns="91425" wrap="square" tIns="45700">
            <a:normAutofit/>
          </a:bodyPr>
          <a:lstStyle/>
          <a:p>
            <a:pPr indent="-342900" lvl="0" marL="342900" rtl="0" algn="l">
              <a:lnSpc>
                <a:spcPct val="107000"/>
              </a:lnSpc>
              <a:spcBef>
                <a:spcPts val="0"/>
              </a:spcBef>
              <a:spcAft>
                <a:spcPts val="0"/>
              </a:spcAft>
              <a:buClr>
                <a:schemeClr val="dk1"/>
              </a:buClr>
              <a:buSzPts val="1800"/>
              <a:buFont typeface="Century Gothic"/>
              <a:buAutoNum type="arabicPeriod"/>
            </a:pPr>
            <a:r>
              <a:rPr b="1" lang="en-US" sz="1800">
                <a:latin typeface="Calibri"/>
                <a:ea typeface="Calibri"/>
                <a:cs typeface="Calibri"/>
                <a:sym typeface="Calibri"/>
              </a:rPr>
              <a:t>Energy Transitions </a:t>
            </a:r>
            <a:r>
              <a:rPr lang="en-US" sz="1200">
                <a:latin typeface="Calibri"/>
                <a:ea typeface="Calibri"/>
                <a:cs typeface="Calibri"/>
                <a:sym typeface="Calibri"/>
              </a:rPr>
              <a:t>			</a:t>
            </a:r>
            <a:endParaRPr/>
          </a:p>
          <a:p>
            <a:pPr indent="-342900" lvl="0" marL="342900" rtl="0" algn="l">
              <a:lnSpc>
                <a:spcPct val="107000"/>
              </a:lnSpc>
              <a:spcBef>
                <a:spcPts val="1000"/>
              </a:spcBef>
              <a:spcAft>
                <a:spcPts val="0"/>
              </a:spcAft>
              <a:buClr>
                <a:schemeClr val="dk1"/>
              </a:buClr>
              <a:buSzPts val="1800"/>
              <a:buFont typeface="Century Gothic"/>
              <a:buAutoNum type="arabicPeriod"/>
            </a:pPr>
            <a:r>
              <a:rPr b="1" lang="en-US" sz="1800">
                <a:latin typeface="Calibri"/>
                <a:ea typeface="Calibri"/>
                <a:cs typeface="Calibri"/>
                <a:sym typeface="Calibri"/>
              </a:rPr>
              <a:t>Energy Storage</a:t>
            </a:r>
            <a:r>
              <a:rPr lang="en-US" sz="1200">
                <a:latin typeface="Calibri"/>
                <a:ea typeface="Calibri"/>
                <a:cs typeface="Calibri"/>
                <a:sym typeface="Calibri"/>
              </a:rPr>
              <a:t>			</a:t>
            </a:r>
            <a:endParaRPr/>
          </a:p>
          <a:p>
            <a:pPr indent="-209550" lvl="1" marL="742950" rtl="0" algn="l">
              <a:lnSpc>
                <a:spcPct val="107000"/>
              </a:lnSpc>
              <a:spcBef>
                <a:spcPts val="500"/>
              </a:spcBef>
              <a:spcAft>
                <a:spcPts val="0"/>
              </a:spcAft>
              <a:buClr>
                <a:schemeClr val="dk1"/>
              </a:buClr>
              <a:buSzPts val="1200"/>
              <a:buFont typeface="Century Gothic"/>
              <a:buNone/>
            </a:pPr>
            <a:r>
              <a:t/>
            </a:r>
            <a:endParaRPr sz="1200">
              <a:latin typeface="Calibri"/>
              <a:ea typeface="Calibri"/>
              <a:cs typeface="Calibri"/>
              <a:sym typeface="Calibri"/>
            </a:endParaRPr>
          </a:p>
          <a:p>
            <a:pPr indent="-209550" lvl="1" marL="742950" rtl="0" algn="l">
              <a:lnSpc>
                <a:spcPct val="107000"/>
              </a:lnSpc>
              <a:spcBef>
                <a:spcPts val="1300"/>
              </a:spcBef>
              <a:spcAft>
                <a:spcPts val="0"/>
              </a:spcAft>
              <a:buClr>
                <a:schemeClr val="dk1"/>
              </a:buClr>
              <a:buSzPts val="1200"/>
              <a:buFont typeface="Century Gothic"/>
              <a:buNone/>
            </a:pPr>
            <a:r>
              <a:t/>
            </a:r>
            <a:endParaRPr sz="1200">
              <a:latin typeface="Calibri"/>
              <a:ea typeface="Calibri"/>
              <a:cs typeface="Calibri"/>
              <a:sym typeface="Calibri"/>
            </a:endParaRPr>
          </a:p>
          <a:p>
            <a:pPr indent="0" lvl="0" marL="0" rtl="0" algn="l">
              <a:lnSpc>
                <a:spcPct val="90000"/>
              </a:lnSpc>
              <a:spcBef>
                <a:spcPts val="1800"/>
              </a:spcBef>
              <a:spcAft>
                <a:spcPts val="0"/>
              </a:spcAft>
              <a:buClr>
                <a:schemeClr val="dk1"/>
              </a:buClr>
              <a:buSzPts val="6000"/>
              <a:buNone/>
            </a:pPr>
            <a:r>
              <a:t/>
            </a:r>
            <a:endParaRPr sz="6000"/>
          </a:p>
        </p:txBody>
      </p:sp>
      <p:sp>
        <p:nvSpPr>
          <p:cNvPr id="819" name="Google Shape;819;p21"/>
          <p:cNvSpPr txBox="1"/>
          <p:nvPr/>
        </p:nvSpPr>
        <p:spPr>
          <a:xfrm>
            <a:off x="3664869" y="2553735"/>
            <a:ext cx="4652540" cy="2625958"/>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7000"/>
              </a:lnSpc>
              <a:spcBef>
                <a:spcPts val="0"/>
              </a:spcBef>
              <a:spcAft>
                <a:spcPts val="0"/>
              </a:spcAft>
              <a:buClr>
                <a:srgbClr val="262626"/>
              </a:buClr>
              <a:buSzPts val="1800"/>
              <a:buFont typeface="Century Gothic"/>
              <a:buAutoNum type="arabicPeriod" startAt="3"/>
            </a:pPr>
            <a:r>
              <a:rPr b="1" lang="en-US" sz="1800">
                <a:solidFill>
                  <a:srgbClr val="262626"/>
                </a:solidFill>
                <a:latin typeface="Calibri"/>
                <a:ea typeface="Calibri"/>
                <a:cs typeface="Calibri"/>
                <a:sym typeface="Calibri"/>
              </a:rPr>
              <a:t>Energy, Society and Environment</a:t>
            </a:r>
            <a:r>
              <a:rPr b="0" lang="en-US" sz="1200">
                <a:solidFill>
                  <a:srgbClr val="262626"/>
                </a:solidFill>
                <a:latin typeface="Calibri"/>
                <a:ea typeface="Calibri"/>
                <a:cs typeface="Calibri"/>
                <a:sym typeface="Calibri"/>
              </a:rPr>
              <a:t>		</a:t>
            </a:r>
            <a:endParaRPr/>
          </a:p>
          <a:p>
            <a:pPr indent="-342900" lvl="0" marL="342900" marR="0" rtl="0" algn="l">
              <a:lnSpc>
                <a:spcPct val="107000"/>
              </a:lnSpc>
              <a:spcBef>
                <a:spcPts val="1000"/>
              </a:spcBef>
              <a:spcAft>
                <a:spcPts val="0"/>
              </a:spcAft>
              <a:buClr>
                <a:srgbClr val="262626"/>
              </a:buClr>
              <a:buSzPts val="1800"/>
              <a:buFont typeface="Century Gothic"/>
              <a:buAutoNum type="arabicPeriod" startAt="3"/>
            </a:pPr>
            <a:r>
              <a:rPr b="1" lang="en-US" sz="1800">
                <a:solidFill>
                  <a:srgbClr val="262626"/>
                </a:solidFill>
                <a:latin typeface="Calibri"/>
                <a:ea typeface="Calibri"/>
                <a:cs typeface="Calibri"/>
                <a:sym typeface="Calibri"/>
              </a:rPr>
              <a:t>Environment and Health	</a:t>
            </a:r>
            <a:r>
              <a:rPr b="1" lang="en-US" sz="1200">
                <a:solidFill>
                  <a:srgbClr val="262626"/>
                </a:solidFill>
                <a:latin typeface="Calibri"/>
                <a:ea typeface="Calibri"/>
                <a:cs typeface="Calibri"/>
                <a:sym typeface="Calibri"/>
              </a:rPr>
              <a:t>		</a:t>
            </a:r>
            <a:endParaRPr/>
          </a:p>
        </p:txBody>
      </p:sp>
      <p:sp>
        <p:nvSpPr>
          <p:cNvPr id="820" name="Google Shape;820;p21"/>
          <p:cNvSpPr txBox="1"/>
          <p:nvPr/>
        </p:nvSpPr>
        <p:spPr>
          <a:xfrm>
            <a:off x="8172866" y="2265198"/>
            <a:ext cx="3993255" cy="2625958"/>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7000"/>
              </a:lnSpc>
              <a:spcBef>
                <a:spcPts val="0"/>
              </a:spcBef>
              <a:spcAft>
                <a:spcPts val="0"/>
              </a:spcAft>
              <a:buClr>
                <a:srgbClr val="262626"/>
              </a:buClr>
              <a:buSzPts val="1800"/>
              <a:buFont typeface="Century Gothic"/>
              <a:buAutoNum type="arabicPeriod" startAt="5"/>
            </a:pPr>
            <a:r>
              <a:rPr b="1" lang="en-US" sz="1800">
                <a:solidFill>
                  <a:srgbClr val="262626"/>
                </a:solidFill>
                <a:latin typeface="Calibri"/>
                <a:ea typeface="Calibri"/>
                <a:cs typeface="Calibri"/>
                <a:sym typeface="Calibri"/>
              </a:rPr>
              <a:t>Environmental Management</a:t>
            </a:r>
            <a:r>
              <a:rPr b="0" lang="en-US" sz="1200">
                <a:solidFill>
                  <a:srgbClr val="262626"/>
                </a:solidFill>
                <a:latin typeface="Calibri"/>
                <a:ea typeface="Calibri"/>
                <a:cs typeface="Calibri"/>
                <a:sym typeface="Calibri"/>
              </a:rPr>
              <a:t>	</a:t>
            </a:r>
            <a:endParaRPr/>
          </a:p>
          <a:p>
            <a:pPr indent="-342900" lvl="0" marL="342900" marR="0" rtl="0" algn="l">
              <a:lnSpc>
                <a:spcPct val="107000"/>
              </a:lnSpc>
              <a:spcBef>
                <a:spcPts val="1000"/>
              </a:spcBef>
              <a:spcAft>
                <a:spcPts val="0"/>
              </a:spcAft>
              <a:buClr>
                <a:srgbClr val="262626"/>
              </a:buClr>
              <a:buSzPts val="1800"/>
              <a:buFont typeface="Century Gothic"/>
              <a:buAutoNum type="arabicPeriod" startAt="5"/>
            </a:pPr>
            <a:r>
              <a:rPr b="1" lang="en-US" sz="1800">
                <a:solidFill>
                  <a:srgbClr val="262626"/>
                </a:solidFill>
                <a:latin typeface="Calibri"/>
                <a:ea typeface="Calibri"/>
                <a:cs typeface="Calibri"/>
                <a:sym typeface="Calibri"/>
              </a:rPr>
              <a:t>Environment and Climate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22"/>
          <p:cNvSpPr txBox="1"/>
          <p:nvPr>
            <p:ph type="title"/>
          </p:nvPr>
        </p:nvSpPr>
        <p:spPr>
          <a:xfrm>
            <a:off x="152401" y="125488"/>
            <a:ext cx="12039599" cy="68637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A688E"/>
              </a:buClr>
              <a:buSzPct val="100000"/>
              <a:buFont typeface="Century Gothic"/>
              <a:buNone/>
            </a:pPr>
            <a:r>
              <a:rPr lang="en-US">
                <a:latin typeface="Century Gothic"/>
                <a:ea typeface="Century Gothic"/>
                <a:cs typeface="Century Gothic"/>
                <a:sym typeface="Century Gothic"/>
              </a:rPr>
              <a:t>PUBLICATIONS UNDER RESEARCH THEMES (2019-2023)</a:t>
            </a:r>
            <a:endParaRPr/>
          </a:p>
        </p:txBody>
      </p:sp>
      <p:sp>
        <p:nvSpPr>
          <p:cNvPr id="826" name="Google Shape;826;p22"/>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close-up of logos&#10;&#10;Description automatically generated" id="827" name="Google Shape;827;p22"/>
          <p:cNvPicPr preferRelativeResize="0"/>
          <p:nvPr>
            <p:ph idx="1" type="body"/>
          </p:nvPr>
        </p:nvPicPr>
        <p:blipFill rotWithShape="1">
          <a:blip r:embed="rId3">
            <a:alphaModFix/>
          </a:blip>
          <a:srcRect b="0" l="0" r="0" t="0"/>
          <a:stretch/>
        </p:blipFill>
        <p:spPr>
          <a:xfrm>
            <a:off x="6934200" y="1649571"/>
            <a:ext cx="5181600" cy="3048000"/>
          </a:xfrm>
          <a:prstGeom prst="rect">
            <a:avLst/>
          </a:prstGeom>
          <a:noFill/>
          <a:ln>
            <a:noFill/>
          </a:ln>
        </p:spPr>
      </p:pic>
      <p:graphicFrame>
        <p:nvGraphicFramePr>
          <p:cNvPr id="828" name="Google Shape;828;p22"/>
          <p:cNvGraphicFramePr/>
          <p:nvPr/>
        </p:nvGraphicFramePr>
        <p:xfrm>
          <a:off x="396242" y="673100"/>
          <a:ext cx="3000000" cy="3000000"/>
        </p:xfrm>
        <a:graphic>
          <a:graphicData uri="http://schemas.openxmlformats.org/drawingml/2006/table">
            <a:tbl>
              <a:tblPr lastCol="1">
                <a:noFill/>
                <a:tableStyleId>{1DDF0936-838F-46FD-953A-2763ECCCC107}</a:tableStyleId>
              </a:tblPr>
              <a:tblGrid>
                <a:gridCol w="2798850"/>
                <a:gridCol w="3053300"/>
              </a:tblGrid>
              <a:tr h="836150">
                <a:tc>
                  <a:txBody>
                    <a:bodyPr/>
                    <a:lstStyle/>
                    <a:p>
                      <a:pPr indent="0" lvl="0" marL="0" marR="0" rtl="0" algn="l">
                        <a:spcBef>
                          <a:spcPts val="0"/>
                        </a:spcBef>
                        <a:spcAft>
                          <a:spcPts val="0"/>
                        </a:spcAft>
                        <a:buNone/>
                      </a:pPr>
                      <a:r>
                        <a:rPr b="1" lang="en-US" sz="3200" u="none" cap="none" strike="noStrike">
                          <a:solidFill>
                            <a:srgbClr val="595959"/>
                          </a:solidFill>
                        </a:rPr>
                        <a:t>Year</a:t>
                      </a:r>
                      <a:endParaRPr b="1" i="0" sz="3200" u="none" cap="none" strike="noStrike">
                        <a:solidFill>
                          <a:srgbClr val="595959"/>
                        </a:solidFill>
                        <a:latin typeface="Calibri"/>
                        <a:ea typeface="Calibri"/>
                        <a:cs typeface="Calibri"/>
                        <a:sym typeface="Calibri"/>
                      </a:endParaRPr>
                    </a:p>
                  </a:txBody>
                  <a:tcPr marT="0" marB="0" marR="0" marL="0" anchor="b"/>
                </a:tc>
                <a:tc>
                  <a:txBody>
                    <a:bodyPr/>
                    <a:lstStyle/>
                    <a:p>
                      <a:pPr indent="0" lvl="0" marL="0" marR="0" rtl="0" algn="ctr">
                        <a:spcBef>
                          <a:spcPts val="0"/>
                        </a:spcBef>
                        <a:spcAft>
                          <a:spcPts val="0"/>
                        </a:spcAft>
                        <a:buNone/>
                      </a:pPr>
                      <a:r>
                        <a:rPr lang="en-US" sz="3200" u="none" cap="none" strike="noStrike">
                          <a:solidFill>
                            <a:srgbClr val="595959"/>
                          </a:solidFill>
                        </a:rPr>
                        <a:t>Number of Publications</a:t>
                      </a:r>
                      <a:endParaRPr b="0" i="0" sz="3200" u="none" cap="none" strike="noStrike">
                        <a:solidFill>
                          <a:srgbClr val="595959"/>
                        </a:solidFill>
                        <a:latin typeface="Calibri"/>
                        <a:ea typeface="Calibri"/>
                        <a:cs typeface="Calibri"/>
                        <a:sym typeface="Calibri"/>
                      </a:endParaRPr>
                    </a:p>
                  </a:txBody>
                  <a:tcPr marT="0" marB="0" marR="0" marL="0" anchor="b"/>
                </a:tc>
              </a:tr>
              <a:tr h="627100">
                <a:tc>
                  <a:txBody>
                    <a:bodyPr/>
                    <a:lstStyle/>
                    <a:p>
                      <a:pPr indent="0" lvl="0" marL="0" marR="0" rtl="0" algn="l">
                        <a:spcBef>
                          <a:spcPts val="0"/>
                        </a:spcBef>
                        <a:spcAft>
                          <a:spcPts val="0"/>
                        </a:spcAft>
                        <a:buNone/>
                      </a:pPr>
                      <a:r>
                        <a:rPr lang="en-US" sz="3200" u="none" cap="none" strike="noStrike">
                          <a:solidFill>
                            <a:srgbClr val="595959"/>
                          </a:solidFill>
                        </a:rPr>
                        <a:t>2019</a:t>
                      </a:r>
                      <a:endParaRPr b="0" i="0" sz="3200" u="none" cap="none" strike="noStrike">
                        <a:solidFill>
                          <a:srgbClr val="595959"/>
                        </a:solidFill>
                        <a:latin typeface="Calibri"/>
                        <a:ea typeface="Calibri"/>
                        <a:cs typeface="Calibri"/>
                        <a:sym typeface="Calibri"/>
                      </a:endParaRPr>
                    </a:p>
                  </a:txBody>
                  <a:tcPr marT="0" marB="0" marR="0" marL="0" anchor="b"/>
                </a:tc>
                <a:tc>
                  <a:txBody>
                    <a:bodyPr/>
                    <a:lstStyle/>
                    <a:p>
                      <a:pPr indent="0" lvl="0" marL="0" marR="0" rtl="0" algn="ctr">
                        <a:spcBef>
                          <a:spcPts val="0"/>
                        </a:spcBef>
                        <a:spcAft>
                          <a:spcPts val="0"/>
                        </a:spcAft>
                        <a:buNone/>
                      </a:pPr>
                      <a:r>
                        <a:rPr lang="en-US" sz="4800" u="none" cap="none" strike="noStrike">
                          <a:solidFill>
                            <a:srgbClr val="595959"/>
                          </a:solidFill>
                        </a:rPr>
                        <a:t>18</a:t>
                      </a:r>
                      <a:endParaRPr b="0" i="0" sz="4800" u="none" cap="none" strike="noStrike">
                        <a:solidFill>
                          <a:srgbClr val="595959"/>
                        </a:solidFill>
                        <a:latin typeface="Calibri"/>
                        <a:ea typeface="Calibri"/>
                        <a:cs typeface="Calibri"/>
                        <a:sym typeface="Calibri"/>
                      </a:endParaRPr>
                    </a:p>
                  </a:txBody>
                  <a:tcPr marT="0" marB="0" marR="0" marL="0" anchor="ctr"/>
                </a:tc>
              </a:tr>
              <a:tr h="627100">
                <a:tc>
                  <a:txBody>
                    <a:bodyPr/>
                    <a:lstStyle/>
                    <a:p>
                      <a:pPr indent="0" lvl="0" marL="0" marR="0" rtl="0" algn="l">
                        <a:spcBef>
                          <a:spcPts val="0"/>
                        </a:spcBef>
                        <a:spcAft>
                          <a:spcPts val="0"/>
                        </a:spcAft>
                        <a:buNone/>
                      </a:pPr>
                      <a:r>
                        <a:rPr lang="en-US" sz="3200" u="none" cap="none" strike="noStrike">
                          <a:solidFill>
                            <a:srgbClr val="595959"/>
                          </a:solidFill>
                        </a:rPr>
                        <a:t>2020</a:t>
                      </a:r>
                      <a:endParaRPr b="0" i="0" sz="3200" u="none" cap="none" strike="noStrike">
                        <a:solidFill>
                          <a:srgbClr val="595959"/>
                        </a:solidFill>
                        <a:latin typeface="Calibri"/>
                        <a:ea typeface="Calibri"/>
                        <a:cs typeface="Calibri"/>
                        <a:sym typeface="Calibri"/>
                      </a:endParaRPr>
                    </a:p>
                  </a:txBody>
                  <a:tcPr marT="0" marB="0" marR="0" marL="0" anchor="b"/>
                </a:tc>
                <a:tc>
                  <a:txBody>
                    <a:bodyPr/>
                    <a:lstStyle/>
                    <a:p>
                      <a:pPr indent="0" lvl="0" marL="0" marR="0" rtl="0" algn="ctr">
                        <a:spcBef>
                          <a:spcPts val="0"/>
                        </a:spcBef>
                        <a:spcAft>
                          <a:spcPts val="0"/>
                        </a:spcAft>
                        <a:buNone/>
                      </a:pPr>
                      <a:r>
                        <a:rPr lang="en-US" sz="4800" u="none" cap="none" strike="noStrike">
                          <a:solidFill>
                            <a:srgbClr val="595959"/>
                          </a:solidFill>
                        </a:rPr>
                        <a:t>54</a:t>
                      </a:r>
                      <a:endParaRPr b="0" i="0" sz="4800" u="none" cap="none" strike="noStrike">
                        <a:solidFill>
                          <a:srgbClr val="595959"/>
                        </a:solidFill>
                        <a:latin typeface="Calibri"/>
                        <a:ea typeface="Calibri"/>
                        <a:cs typeface="Calibri"/>
                        <a:sym typeface="Calibri"/>
                      </a:endParaRPr>
                    </a:p>
                  </a:txBody>
                  <a:tcPr marT="0" marB="0" marR="0" marL="0" anchor="ctr"/>
                </a:tc>
              </a:tr>
              <a:tr h="627100">
                <a:tc>
                  <a:txBody>
                    <a:bodyPr/>
                    <a:lstStyle/>
                    <a:p>
                      <a:pPr indent="0" lvl="0" marL="0" marR="0" rtl="0" algn="l">
                        <a:spcBef>
                          <a:spcPts val="0"/>
                        </a:spcBef>
                        <a:spcAft>
                          <a:spcPts val="0"/>
                        </a:spcAft>
                        <a:buNone/>
                      </a:pPr>
                      <a:r>
                        <a:rPr lang="en-US" sz="3200" u="none" cap="none" strike="noStrike">
                          <a:solidFill>
                            <a:srgbClr val="595959"/>
                          </a:solidFill>
                        </a:rPr>
                        <a:t>2021</a:t>
                      </a:r>
                      <a:endParaRPr b="0" i="0" sz="3200" u="none" cap="none" strike="noStrike">
                        <a:solidFill>
                          <a:srgbClr val="595959"/>
                        </a:solidFill>
                        <a:latin typeface="Calibri"/>
                        <a:ea typeface="Calibri"/>
                        <a:cs typeface="Calibri"/>
                        <a:sym typeface="Calibri"/>
                      </a:endParaRPr>
                    </a:p>
                  </a:txBody>
                  <a:tcPr marT="0" marB="0" marR="0" marL="0" anchor="b"/>
                </a:tc>
                <a:tc>
                  <a:txBody>
                    <a:bodyPr/>
                    <a:lstStyle/>
                    <a:p>
                      <a:pPr indent="0" lvl="0" marL="0" marR="0" rtl="0" algn="ctr">
                        <a:spcBef>
                          <a:spcPts val="0"/>
                        </a:spcBef>
                        <a:spcAft>
                          <a:spcPts val="0"/>
                        </a:spcAft>
                        <a:buNone/>
                      </a:pPr>
                      <a:r>
                        <a:rPr lang="en-US" sz="4800" u="none" cap="none" strike="noStrike">
                          <a:solidFill>
                            <a:srgbClr val="595959"/>
                          </a:solidFill>
                        </a:rPr>
                        <a:t>61</a:t>
                      </a:r>
                      <a:endParaRPr b="0" i="0" sz="4800" u="none" cap="none" strike="noStrike">
                        <a:solidFill>
                          <a:srgbClr val="595959"/>
                        </a:solidFill>
                        <a:latin typeface="Calibri"/>
                        <a:ea typeface="Calibri"/>
                        <a:cs typeface="Calibri"/>
                        <a:sym typeface="Calibri"/>
                      </a:endParaRPr>
                    </a:p>
                  </a:txBody>
                  <a:tcPr marT="0" marB="0" marR="0" marL="0" anchor="ctr"/>
                </a:tc>
              </a:tr>
              <a:tr h="627100">
                <a:tc>
                  <a:txBody>
                    <a:bodyPr/>
                    <a:lstStyle/>
                    <a:p>
                      <a:pPr indent="0" lvl="0" marL="0" marR="0" rtl="0" algn="l">
                        <a:spcBef>
                          <a:spcPts val="0"/>
                        </a:spcBef>
                        <a:spcAft>
                          <a:spcPts val="0"/>
                        </a:spcAft>
                        <a:buNone/>
                      </a:pPr>
                      <a:r>
                        <a:rPr lang="en-US" sz="3200" u="none" cap="none" strike="noStrike">
                          <a:solidFill>
                            <a:srgbClr val="595959"/>
                          </a:solidFill>
                        </a:rPr>
                        <a:t>2022</a:t>
                      </a:r>
                      <a:endParaRPr b="0" i="0" sz="3200" u="none" cap="none" strike="noStrike">
                        <a:solidFill>
                          <a:srgbClr val="595959"/>
                        </a:solidFill>
                        <a:latin typeface="Calibri"/>
                        <a:ea typeface="Calibri"/>
                        <a:cs typeface="Calibri"/>
                        <a:sym typeface="Calibri"/>
                      </a:endParaRPr>
                    </a:p>
                  </a:txBody>
                  <a:tcPr marT="0" marB="0" marR="0" marL="0" anchor="b"/>
                </a:tc>
                <a:tc>
                  <a:txBody>
                    <a:bodyPr/>
                    <a:lstStyle/>
                    <a:p>
                      <a:pPr indent="0" lvl="0" marL="0" marR="0" rtl="0" algn="ctr">
                        <a:spcBef>
                          <a:spcPts val="0"/>
                        </a:spcBef>
                        <a:spcAft>
                          <a:spcPts val="0"/>
                        </a:spcAft>
                        <a:buNone/>
                      </a:pPr>
                      <a:r>
                        <a:rPr lang="en-US" sz="4800" u="none" cap="none" strike="noStrike">
                          <a:solidFill>
                            <a:srgbClr val="595959"/>
                          </a:solidFill>
                        </a:rPr>
                        <a:t>56</a:t>
                      </a:r>
                      <a:endParaRPr b="0" i="0" sz="4800" u="none" cap="none" strike="noStrike">
                        <a:solidFill>
                          <a:srgbClr val="595959"/>
                        </a:solidFill>
                        <a:latin typeface="Calibri"/>
                        <a:ea typeface="Calibri"/>
                        <a:cs typeface="Calibri"/>
                        <a:sym typeface="Calibri"/>
                      </a:endParaRPr>
                    </a:p>
                  </a:txBody>
                  <a:tcPr marT="0" marB="0" marR="0" marL="0" anchor="ctr"/>
                </a:tc>
              </a:tr>
              <a:tr h="627100">
                <a:tc>
                  <a:txBody>
                    <a:bodyPr/>
                    <a:lstStyle/>
                    <a:p>
                      <a:pPr indent="0" lvl="0" marL="0" marR="0" rtl="0" algn="l">
                        <a:spcBef>
                          <a:spcPts val="0"/>
                        </a:spcBef>
                        <a:spcAft>
                          <a:spcPts val="0"/>
                        </a:spcAft>
                        <a:buNone/>
                      </a:pPr>
                      <a:r>
                        <a:rPr b="0" i="0" lang="en-US" sz="3200" u="none" cap="none" strike="noStrike">
                          <a:solidFill>
                            <a:srgbClr val="595959"/>
                          </a:solidFill>
                          <a:latin typeface="Calibri"/>
                          <a:ea typeface="Calibri"/>
                          <a:cs typeface="Calibri"/>
                          <a:sym typeface="Calibri"/>
                        </a:rPr>
                        <a:t>2023</a:t>
                      </a:r>
                      <a:endParaRPr/>
                    </a:p>
                  </a:txBody>
                  <a:tcPr marT="0" marB="0" marR="0" marL="0" anchor="b"/>
                </a:tc>
                <a:tc>
                  <a:txBody>
                    <a:bodyPr/>
                    <a:lstStyle/>
                    <a:p>
                      <a:pPr indent="0" lvl="0" marL="0" marR="0" rtl="0" algn="ctr">
                        <a:spcBef>
                          <a:spcPts val="0"/>
                        </a:spcBef>
                        <a:spcAft>
                          <a:spcPts val="0"/>
                        </a:spcAft>
                        <a:buNone/>
                      </a:pPr>
                      <a:r>
                        <a:rPr b="1" i="0" lang="en-US" sz="4800" u="none" cap="none" strike="noStrike">
                          <a:solidFill>
                            <a:srgbClr val="595959"/>
                          </a:solidFill>
                          <a:latin typeface="Calibri"/>
                          <a:ea typeface="Calibri"/>
                          <a:cs typeface="Calibri"/>
                          <a:sym typeface="Calibri"/>
                        </a:rPr>
                        <a:t>67</a:t>
                      </a:r>
                      <a:endParaRPr/>
                    </a:p>
                  </a:txBody>
                  <a:tcPr marT="0" marB="0" marR="0" marL="0" anchor="ctr"/>
                </a:tc>
              </a:tr>
              <a:tr h="940675">
                <a:tc>
                  <a:txBody>
                    <a:bodyPr/>
                    <a:lstStyle/>
                    <a:p>
                      <a:pPr indent="0" lvl="0" marL="0" marR="0" rtl="0" algn="l">
                        <a:spcBef>
                          <a:spcPts val="0"/>
                        </a:spcBef>
                        <a:spcAft>
                          <a:spcPts val="0"/>
                        </a:spcAft>
                        <a:buNone/>
                      </a:pPr>
                      <a:r>
                        <a:rPr b="1" lang="en-US" sz="4800" u="none" cap="none" strike="noStrike">
                          <a:solidFill>
                            <a:srgbClr val="595959"/>
                          </a:solidFill>
                        </a:rPr>
                        <a:t>TOTAL</a:t>
                      </a:r>
                      <a:endParaRPr b="1" i="0" sz="4800" u="none" cap="none" strike="noStrike">
                        <a:solidFill>
                          <a:srgbClr val="595959"/>
                        </a:solidFill>
                        <a:latin typeface="Calibri"/>
                        <a:ea typeface="Calibri"/>
                        <a:cs typeface="Calibri"/>
                        <a:sym typeface="Calibri"/>
                      </a:endParaRPr>
                    </a:p>
                  </a:txBody>
                  <a:tcPr marT="0" marB="0" marR="0" marL="0" anchor="b"/>
                </a:tc>
                <a:tc>
                  <a:txBody>
                    <a:bodyPr/>
                    <a:lstStyle/>
                    <a:p>
                      <a:pPr indent="0" lvl="0" marL="0" marR="0" rtl="0" algn="ctr">
                        <a:spcBef>
                          <a:spcPts val="0"/>
                        </a:spcBef>
                        <a:spcAft>
                          <a:spcPts val="0"/>
                        </a:spcAft>
                        <a:buNone/>
                      </a:pPr>
                      <a:r>
                        <a:rPr lang="en-US" sz="7200" u="none" cap="none" strike="noStrike">
                          <a:solidFill>
                            <a:srgbClr val="595959"/>
                          </a:solidFill>
                        </a:rPr>
                        <a:t>256</a:t>
                      </a:r>
                      <a:endParaRPr b="1" i="0" sz="7200" u="none" cap="none" strike="noStrike">
                        <a:solidFill>
                          <a:srgbClr val="595959"/>
                        </a:solidFill>
                        <a:latin typeface="Calibri"/>
                        <a:ea typeface="Calibri"/>
                        <a:cs typeface="Calibri"/>
                        <a:sym typeface="Calibri"/>
                      </a:endParaRPr>
                    </a:p>
                  </a:txBody>
                  <a:tcPr marT="0" marB="0" marR="0" marL="0" anchor="ctr"/>
                </a:tc>
              </a:tr>
            </a:tbl>
          </a:graphicData>
        </a:graphic>
      </p:graphicFrame>
      <p:cxnSp>
        <p:nvCxnSpPr>
          <p:cNvPr id="829" name="Google Shape;829;p22"/>
          <p:cNvCxnSpPr/>
          <p:nvPr/>
        </p:nvCxnSpPr>
        <p:spPr>
          <a:xfrm>
            <a:off x="6715760" y="1082040"/>
            <a:ext cx="0" cy="4912360"/>
          </a:xfrm>
          <a:prstGeom prst="straightConnector1">
            <a:avLst/>
          </a:prstGeom>
          <a:noFill/>
          <a:ln cap="flat" cmpd="sng" w="76200">
            <a:solidFill>
              <a:srgbClr val="AEABAB"/>
            </a:solidFill>
            <a:prstDash val="solid"/>
            <a:miter lim="800000"/>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pic>
        <p:nvPicPr>
          <p:cNvPr descr="A building with a glass wall&#10;&#10;Description automatically generated" id="834" name="Google Shape;834;p23"/>
          <p:cNvPicPr preferRelativeResize="0"/>
          <p:nvPr/>
        </p:nvPicPr>
        <p:blipFill rotWithShape="1">
          <a:blip r:embed="rId3">
            <a:alphaModFix/>
          </a:blip>
          <a:srcRect b="0" l="0" r="0" t="0"/>
          <a:stretch/>
        </p:blipFill>
        <p:spPr>
          <a:xfrm>
            <a:off x="0" y="264160"/>
            <a:ext cx="12162093" cy="6441440"/>
          </a:xfrm>
          <a:prstGeom prst="rect">
            <a:avLst/>
          </a:prstGeom>
          <a:noFill/>
          <a:ln>
            <a:noFill/>
          </a:ln>
        </p:spPr>
      </p:pic>
      <p:sp>
        <p:nvSpPr>
          <p:cNvPr id="835" name="Google Shape;835;p23"/>
          <p:cNvSpPr/>
          <p:nvPr/>
        </p:nvSpPr>
        <p:spPr>
          <a:xfrm>
            <a:off x="0" y="0"/>
            <a:ext cx="9432500" cy="1804351"/>
          </a:xfrm>
          <a:prstGeom prst="rect">
            <a:avLst/>
          </a:prstGeom>
          <a:solidFill>
            <a:schemeClr val="lt1">
              <a:alpha val="8784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6" name="Google Shape;836;p23"/>
          <p:cNvSpPr/>
          <p:nvPr/>
        </p:nvSpPr>
        <p:spPr>
          <a:xfrm>
            <a:off x="29906" y="1652848"/>
            <a:ext cx="1897258" cy="153590"/>
          </a:xfrm>
          <a:prstGeom prst="rect">
            <a:avLst/>
          </a:prstGeom>
          <a:solidFill>
            <a:srgbClr val="3FB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7" name="Google Shape;837;p23"/>
          <p:cNvSpPr/>
          <p:nvPr/>
        </p:nvSpPr>
        <p:spPr>
          <a:xfrm>
            <a:off x="1927163" y="1652848"/>
            <a:ext cx="7535243" cy="153590"/>
          </a:xfrm>
          <a:prstGeom prst="rect">
            <a:avLst/>
          </a:prstGeom>
          <a:solidFill>
            <a:srgbClr val="0A68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8" name="Google Shape;838;p23"/>
          <p:cNvSpPr txBox="1"/>
          <p:nvPr/>
        </p:nvSpPr>
        <p:spPr>
          <a:xfrm>
            <a:off x="753453" y="545738"/>
            <a:ext cx="5796000" cy="552300"/>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chemeClr val="accent1"/>
              </a:buClr>
              <a:buSzPts val="4400"/>
              <a:buFont typeface="Century Gothic"/>
              <a:buNone/>
            </a:pPr>
            <a:r>
              <a:rPr b="1" lang="en-US" sz="4400">
                <a:solidFill>
                  <a:schemeClr val="accent1"/>
                </a:solidFill>
                <a:latin typeface="Century Gothic"/>
                <a:ea typeface="Century Gothic"/>
                <a:cs typeface="Century Gothic"/>
                <a:sym typeface="Century Gothic"/>
              </a:rPr>
              <a:t>INFRASTRUCTURE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pic>
        <p:nvPicPr>
          <p:cNvPr id="843" name="Google Shape;843;p24"/>
          <p:cNvPicPr preferRelativeResize="0"/>
          <p:nvPr/>
        </p:nvPicPr>
        <p:blipFill rotWithShape="1">
          <a:blip r:embed="rId3">
            <a:alphaModFix/>
          </a:blip>
          <a:srcRect b="0" l="0" r="0" t="0"/>
          <a:stretch/>
        </p:blipFill>
        <p:spPr>
          <a:xfrm>
            <a:off x="3937943" y="3145447"/>
            <a:ext cx="4467141" cy="345488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844" name="Google Shape;844;p24"/>
          <p:cNvSpPr txBox="1"/>
          <p:nvPr/>
        </p:nvSpPr>
        <p:spPr>
          <a:xfrm>
            <a:off x="8621486" y="3000054"/>
            <a:ext cx="3570515" cy="3727317"/>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C0C0C"/>
              </a:buClr>
              <a:buSzPts val="1800"/>
              <a:buFont typeface="Noto Sans Symbols"/>
              <a:buChar char="▪"/>
            </a:pPr>
            <a:r>
              <a:rPr lang="en-US" sz="2400">
                <a:solidFill>
                  <a:srgbClr val="0C0C0C"/>
                </a:solidFill>
                <a:latin typeface="Century Gothic"/>
                <a:ea typeface="Century Gothic"/>
                <a:cs typeface="Century Gothic"/>
                <a:sym typeface="Century Gothic"/>
              </a:rPr>
              <a:t>Less than 2 months of work remaining</a:t>
            </a:r>
            <a:endParaRPr sz="1800">
              <a:solidFill>
                <a:schemeClr val="dk1"/>
              </a:solidFill>
              <a:latin typeface="Calibri"/>
              <a:ea typeface="Calibri"/>
              <a:cs typeface="Calibri"/>
              <a:sym typeface="Calibri"/>
            </a:endParaRPr>
          </a:p>
          <a:p>
            <a:pPr indent="-228600" lvl="0" marL="228600" marR="0" rtl="0" algn="l">
              <a:lnSpc>
                <a:spcPct val="150000"/>
              </a:lnSpc>
              <a:spcBef>
                <a:spcPts val="1000"/>
              </a:spcBef>
              <a:spcAft>
                <a:spcPts val="0"/>
              </a:spcAft>
              <a:buClr>
                <a:srgbClr val="0C0C0C"/>
              </a:buClr>
              <a:buSzPts val="1800"/>
              <a:buFont typeface="Noto Sans Symbols"/>
              <a:buChar char="▪"/>
            </a:pPr>
            <a:r>
              <a:rPr lang="en-US" sz="2400">
                <a:solidFill>
                  <a:srgbClr val="0C0C0C"/>
                </a:solidFill>
                <a:latin typeface="Century Gothic"/>
                <a:ea typeface="Century Gothic"/>
                <a:cs typeface="Century Gothic"/>
                <a:sym typeface="Century Gothic"/>
              </a:rPr>
              <a:t>Expected Completion in April 2024.</a:t>
            </a:r>
            <a:endParaRPr sz="1800">
              <a:solidFill>
                <a:schemeClr val="dk1"/>
              </a:solidFill>
              <a:latin typeface="Calibri"/>
              <a:ea typeface="Calibri"/>
              <a:cs typeface="Calibri"/>
              <a:sym typeface="Calibri"/>
            </a:endParaRPr>
          </a:p>
          <a:p>
            <a:pPr indent="-114300" lvl="0" marL="228600" marR="0" rtl="0" algn="l">
              <a:lnSpc>
                <a:spcPct val="150000"/>
              </a:lnSpc>
              <a:spcBef>
                <a:spcPts val="1000"/>
              </a:spcBef>
              <a:spcAft>
                <a:spcPts val="0"/>
              </a:spcAft>
              <a:buClr>
                <a:schemeClr val="dk1"/>
              </a:buClr>
              <a:buSzPts val="1800"/>
              <a:buFont typeface="Noto Sans Symbols"/>
              <a:buNone/>
            </a:pPr>
            <a:r>
              <a:t/>
            </a:r>
            <a:endParaRPr sz="2400">
              <a:solidFill>
                <a:srgbClr val="0C0C0C"/>
              </a:solidFill>
              <a:latin typeface="Century Gothic"/>
              <a:ea typeface="Century Gothic"/>
              <a:cs typeface="Century Gothic"/>
              <a:sym typeface="Century Gothic"/>
            </a:endParaRPr>
          </a:p>
        </p:txBody>
      </p:sp>
      <p:pic>
        <p:nvPicPr>
          <p:cNvPr id="845" name="Google Shape;845;p24"/>
          <p:cNvPicPr preferRelativeResize="0"/>
          <p:nvPr/>
        </p:nvPicPr>
        <p:blipFill rotWithShape="1">
          <a:blip r:embed="rId4">
            <a:alphaModFix/>
          </a:blip>
          <a:srcRect b="15078" l="0" r="0" t="15079"/>
          <a:stretch/>
        </p:blipFill>
        <p:spPr>
          <a:xfrm>
            <a:off x="4032675" y="147933"/>
            <a:ext cx="7224015" cy="288777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352"/>
              </a:srgbClr>
            </a:outerShdw>
          </a:effectLst>
        </p:spPr>
      </p:pic>
      <p:pic>
        <p:nvPicPr>
          <p:cNvPr id="846" name="Google Shape;846;p24"/>
          <p:cNvPicPr preferRelativeResize="0"/>
          <p:nvPr/>
        </p:nvPicPr>
        <p:blipFill rotWithShape="1">
          <a:blip r:embed="rId5">
            <a:alphaModFix/>
          </a:blip>
          <a:srcRect b="0" l="5556" r="5555" t="0"/>
          <a:stretch/>
        </p:blipFill>
        <p:spPr>
          <a:xfrm>
            <a:off x="182399" y="1144283"/>
            <a:ext cx="3604519" cy="540677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352"/>
              </a:srgbClr>
            </a:outerShdw>
          </a:effectLst>
        </p:spPr>
      </p:pic>
      <p:sp>
        <p:nvSpPr>
          <p:cNvPr id="847" name="Google Shape;847;p24"/>
          <p:cNvSpPr txBox="1"/>
          <p:nvPr/>
        </p:nvSpPr>
        <p:spPr>
          <a:xfrm>
            <a:off x="0" y="256854"/>
            <a:ext cx="5796000" cy="556411"/>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chemeClr val="accent1"/>
              </a:buClr>
              <a:buSzPts val="4400"/>
              <a:buFont typeface="Century Gothic"/>
              <a:buNone/>
            </a:pPr>
            <a:r>
              <a:rPr b="1" lang="en-US" sz="4000">
                <a:solidFill>
                  <a:schemeClr val="accent1"/>
                </a:solidFill>
                <a:latin typeface="Century Gothic"/>
                <a:ea typeface="Century Gothic"/>
                <a:cs typeface="Century Gothic"/>
                <a:sym typeface="Century Gothic"/>
              </a:rPr>
              <a:t>Centre Building</a:t>
            </a:r>
            <a:endParaRPr sz="1200">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pic>
        <p:nvPicPr>
          <p:cNvPr id="852" name="Google Shape;852;p25"/>
          <p:cNvPicPr preferRelativeResize="0"/>
          <p:nvPr/>
        </p:nvPicPr>
        <p:blipFill rotWithShape="1">
          <a:blip r:embed="rId3">
            <a:alphaModFix/>
          </a:blip>
          <a:srcRect b="0" l="0" r="0" t="0"/>
          <a:stretch/>
        </p:blipFill>
        <p:spPr>
          <a:xfrm>
            <a:off x="67749" y="827314"/>
            <a:ext cx="11765022" cy="5855772"/>
          </a:xfrm>
          <a:prstGeom prst="rect">
            <a:avLst/>
          </a:prstGeom>
          <a:noFill/>
          <a:ln>
            <a:noFill/>
          </a:ln>
        </p:spPr>
      </p:pic>
      <p:sp>
        <p:nvSpPr>
          <p:cNvPr id="853" name="Google Shape;853;p25"/>
          <p:cNvSpPr txBox="1"/>
          <p:nvPr/>
        </p:nvSpPr>
        <p:spPr>
          <a:xfrm>
            <a:off x="261257" y="270903"/>
            <a:ext cx="8850086" cy="556411"/>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chemeClr val="accent1"/>
              </a:buClr>
              <a:buSzPts val="4400"/>
              <a:buFont typeface="Century Gothic"/>
              <a:buNone/>
            </a:pPr>
            <a:r>
              <a:rPr b="1" lang="en-US" sz="4000">
                <a:solidFill>
                  <a:schemeClr val="accent1"/>
                </a:solidFill>
                <a:latin typeface="Century Gothic"/>
                <a:ea typeface="Century Gothic"/>
                <a:cs typeface="Century Gothic"/>
                <a:sym typeface="Century Gothic"/>
              </a:rPr>
              <a:t>Facilities in the  Building</a:t>
            </a:r>
            <a:endParaRPr sz="1200">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26"/>
          <p:cNvSpPr txBox="1"/>
          <p:nvPr>
            <p:ph idx="1" type="body"/>
          </p:nvPr>
        </p:nvSpPr>
        <p:spPr>
          <a:xfrm>
            <a:off x="342900" y="1155800"/>
            <a:ext cx="5676900" cy="476181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en-US"/>
              <a:t>Power Systems Lab</a:t>
            </a:r>
            <a:endParaRPr/>
          </a:p>
          <a:p>
            <a:pPr indent="-228600" lvl="0" marL="457200" rtl="0" algn="l">
              <a:lnSpc>
                <a:spcPct val="90000"/>
              </a:lnSpc>
              <a:spcBef>
                <a:spcPts val="1000"/>
              </a:spcBef>
              <a:spcAft>
                <a:spcPts val="0"/>
              </a:spcAft>
              <a:buClr>
                <a:schemeClr val="dk1"/>
              </a:buClr>
              <a:buSzPts val="1800"/>
              <a:buNone/>
            </a:pPr>
            <a:r>
              <a:t/>
            </a:r>
            <a:endParaRPr/>
          </a:p>
          <a:p>
            <a:pPr indent="-228600" lvl="0" marL="457200" rtl="0" algn="l">
              <a:lnSpc>
                <a:spcPct val="90000"/>
              </a:lnSpc>
              <a:spcBef>
                <a:spcPts val="1000"/>
              </a:spcBef>
              <a:spcAft>
                <a:spcPts val="0"/>
              </a:spcAft>
              <a:buClr>
                <a:schemeClr val="dk1"/>
              </a:buClr>
              <a:buSzPts val="1800"/>
              <a:buNone/>
            </a:pPr>
            <a:r>
              <a:t/>
            </a:r>
            <a:endParaRPr/>
          </a:p>
          <a:p>
            <a:pPr indent="-228600" lvl="0" marL="457200" rtl="0" algn="l">
              <a:lnSpc>
                <a:spcPct val="90000"/>
              </a:lnSpc>
              <a:spcBef>
                <a:spcPts val="1000"/>
              </a:spcBef>
              <a:spcAft>
                <a:spcPts val="0"/>
              </a:spcAft>
              <a:buClr>
                <a:schemeClr val="dk1"/>
              </a:buClr>
              <a:buSzPts val="1800"/>
              <a:buNone/>
            </a:pPr>
            <a:r>
              <a:t/>
            </a:r>
            <a:endParaRPr/>
          </a:p>
          <a:p>
            <a:pPr indent="-228600" lvl="0" marL="457200" rtl="0" algn="l">
              <a:lnSpc>
                <a:spcPct val="90000"/>
              </a:lnSpc>
              <a:spcBef>
                <a:spcPts val="1000"/>
              </a:spcBef>
              <a:spcAft>
                <a:spcPts val="0"/>
              </a:spcAft>
              <a:buClr>
                <a:schemeClr val="dk1"/>
              </a:buClr>
              <a:buSzPts val="1800"/>
              <a:buNone/>
            </a:pPr>
            <a:r>
              <a:t/>
            </a:r>
            <a:endParaRPr/>
          </a:p>
          <a:p>
            <a:pPr indent="-342900" lvl="0" marL="457200" rtl="0" algn="l">
              <a:lnSpc>
                <a:spcPct val="90000"/>
              </a:lnSpc>
              <a:spcBef>
                <a:spcPts val="1000"/>
              </a:spcBef>
              <a:spcAft>
                <a:spcPts val="0"/>
              </a:spcAft>
              <a:buClr>
                <a:schemeClr val="dk1"/>
              </a:buClr>
              <a:buSzPts val="1800"/>
              <a:buChar char="•"/>
            </a:pPr>
            <a:r>
              <a:rPr lang="en-US"/>
              <a:t>Resource Recovery Lab</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859" name="Google Shape;859;p26"/>
          <p:cNvSpPr txBox="1"/>
          <p:nvPr>
            <p:ph type="title"/>
          </p:nvPr>
        </p:nvSpPr>
        <p:spPr>
          <a:xfrm>
            <a:off x="837317" y="391886"/>
            <a:ext cx="10515600" cy="76391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A688E"/>
              </a:buClr>
              <a:buSzPts val="4000"/>
              <a:buFont typeface="Century Gothic"/>
              <a:buNone/>
            </a:pPr>
            <a:r>
              <a:rPr lang="en-US"/>
              <a:t>Laboratories to be Installed</a:t>
            </a:r>
            <a:endParaRPr/>
          </a:p>
        </p:txBody>
      </p:sp>
      <p:sp>
        <p:nvSpPr>
          <p:cNvPr id="860" name="Google Shape;860;p26"/>
          <p:cNvSpPr txBox="1"/>
          <p:nvPr>
            <p:ph idx="2" type="body"/>
          </p:nvPr>
        </p:nvSpPr>
        <p:spPr>
          <a:xfrm>
            <a:off x="6096000" y="1155800"/>
            <a:ext cx="5256917" cy="476181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en-US"/>
              <a:t>Renewable Energy Lab</a:t>
            </a:r>
            <a:endParaRPr/>
          </a:p>
          <a:p>
            <a:pPr indent="-228600" lvl="0" marL="457200" rtl="0" algn="l">
              <a:lnSpc>
                <a:spcPct val="90000"/>
              </a:lnSpc>
              <a:spcBef>
                <a:spcPts val="1000"/>
              </a:spcBef>
              <a:spcAft>
                <a:spcPts val="0"/>
              </a:spcAft>
              <a:buClr>
                <a:schemeClr val="dk1"/>
              </a:buClr>
              <a:buSzPts val="1800"/>
              <a:buNone/>
            </a:pPr>
            <a:r>
              <a:t/>
            </a:r>
            <a:endParaRPr/>
          </a:p>
          <a:p>
            <a:pPr indent="-228600" lvl="0" marL="457200" rtl="0" algn="l">
              <a:lnSpc>
                <a:spcPct val="90000"/>
              </a:lnSpc>
              <a:spcBef>
                <a:spcPts val="1000"/>
              </a:spcBef>
              <a:spcAft>
                <a:spcPts val="0"/>
              </a:spcAft>
              <a:buClr>
                <a:schemeClr val="dk1"/>
              </a:buClr>
              <a:buSzPts val="1800"/>
              <a:buNone/>
            </a:pPr>
            <a:r>
              <a:t/>
            </a:r>
            <a:endParaRPr/>
          </a:p>
          <a:p>
            <a:pPr indent="-228600" lvl="0" marL="457200" rtl="0" algn="l">
              <a:lnSpc>
                <a:spcPct val="90000"/>
              </a:lnSpc>
              <a:spcBef>
                <a:spcPts val="1000"/>
              </a:spcBef>
              <a:spcAft>
                <a:spcPts val="0"/>
              </a:spcAft>
              <a:buClr>
                <a:schemeClr val="dk1"/>
              </a:buClr>
              <a:buSzPts val="1800"/>
              <a:buNone/>
            </a:pPr>
            <a:r>
              <a:t/>
            </a:r>
            <a:endParaRPr/>
          </a:p>
          <a:p>
            <a:pPr indent="-228600" lvl="0" marL="457200" rtl="0" algn="l">
              <a:lnSpc>
                <a:spcPct val="90000"/>
              </a:lnSpc>
              <a:spcBef>
                <a:spcPts val="1000"/>
              </a:spcBef>
              <a:spcAft>
                <a:spcPts val="0"/>
              </a:spcAft>
              <a:buClr>
                <a:schemeClr val="dk1"/>
              </a:buClr>
              <a:buSzPts val="1800"/>
              <a:buNone/>
            </a:pPr>
            <a:r>
              <a:t/>
            </a:r>
            <a:endParaRPr/>
          </a:p>
          <a:p>
            <a:pPr indent="-342900" lvl="0" marL="457200" rtl="0" algn="l">
              <a:lnSpc>
                <a:spcPct val="90000"/>
              </a:lnSpc>
              <a:spcBef>
                <a:spcPts val="1000"/>
              </a:spcBef>
              <a:spcAft>
                <a:spcPts val="0"/>
              </a:spcAft>
              <a:buClr>
                <a:schemeClr val="dk1"/>
              </a:buClr>
              <a:buSzPts val="1800"/>
              <a:buChar char="•"/>
            </a:pPr>
            <a:r>
              <a:rPr lang="en-US"/>
              <a:t>Environmental Quality Lab</a:t>
            </a:r>
            <a:endParaRPr/>
          </a:p>
          <a:p>
            <a:pPr indent="-228600" lvl="0" marL="457200" rtl="0" algn="l">
              <a:lnSpc>
                <a:spcPct val="90000"/>
              </a:lnSpc>
              <a:spcBef>
                <a:spcPts val="1000"/>
              </a:spcBef>
              <a:spcAft>
                <a:spcPts val="0"/>
              </a:spcAft>
              <a:buClr>
                <a:schemeClr val="dk1"/>
              </a:buClr>
              <a:buSzPts val="1800"/>
              <a:buNone/>
            </a:pPr>
            <a:r>
              <a:t/>
            </a:r>
            <a:endParaRPr/>
          </a:p>
        </p:txBody>
      </p:sp>
      <p:pic>
        <p:nvPicPr>
          <p:cNvPr id="861" name="Google Shape;861;p26"/>
          <p:cNvPicPr preferRelativeResize="0"/>
          <p:nvPr/>
        </p:nvPicPr>
        <p:blipFill rotWithShape="1">
          <a:blip r:embed="rId3">
            <a:alphaModFix/>
          </a:blip>
          <a:srcRect b="0" l="0" r="0" t="0"/>
          <a:stretch/>
        </p:blipFill>
        <p:spPr>
          <a:xfrm>
            <a:off x="1143000" y="1813342"/>
            <a:ext cx="4245428" cy="1938029"/>
          </a:xfrm>
          <a:prstGeom prst="rect">
            <a:avLst/>
          </a:prstGeom>
          <a:noFill/>
          <a:ln>
            <a:noFill/>
          </a:ln>
        </p:spPr>
      </p:pic>
      <p:pic>
        <p:nvPicPr>
          <p:cNvPr id="862" name="Google Shape;862;p26"/>
          <p:cNvPicPr preferRelativeResize="0"/>
          <p:nvPr/>
        </p:nvPicPr>
        <p:blipFill rotWithShape="1">
          <a:blip r:embed="rId4">
            <a:alphaModFix/>
          </a:blip>
          <a:srcRect b="0" l="0" r="0" t="0"/>
          <a:stretch/>
        </p:blipFill>
        <p:spPr>
          <a:xfrm>
            <a:off x="6580414" y="1813342"/>
            <a:ext cx="4468585" cy="1938029"/>
          </a:xfrm>
          <a:prstGeom prst="rect">
            <a:avLst/>
          </a:prstGeom>
          <a:noFill/>
          <a:ln>
            <a:noFill/>
          </a:ln>
        </p:spPr>
      </p:pic>
      <p:pic>
        <p:nvPicPr>
          <p:cNvPr id="863" name="Google Shape;863;p26"/>
          <p:cNvPicPr preferRelativeResize="0"/>
          <p:nvPr/>
        </p:nvPicPr>
        <p:blipFill rotWithShape="1">
          <a:blip r:embed="rId5">
            <a:alphaModFix/>
          </a:blip>
          <a:srcRect b="0" l="0" r="0" t="0"/>
          <a:stretch/>
        </p:blipFill>
        <p:spPr>
          <a:xfrm>
            <a:off x="1143000" y="4439329"/>
            <a:ext cx="4245428" cy="1781583"/>
          </a:xfrm>
          <a:prstGeom prst="rect">
            <a:avLst/>
          </a:prstGeom>
          <a:noFill/>
          <a:ln>
            <a:noFill/>
          </a:ln>
        </p:spPr>
      </p:pic>
      <p:pic>
        <p:nvPicPr>
          <p:cNvPr id="864" name="Google Shape;864;p26"/>
          <p:cNvPicPr preferRelativeResize="0"/>
          <p:nvPr/>
        </p:nvPicPr>
        <p:blipFill rotWithShape="1">
          <a:blip r:embed="rId6">
            <a:alphaModFix/>
          </a:blip>
          <a:srcRect b="0" l="0" r="0" t="0"/>
          <a:stretch/>
        </p:blipFill>
        <p:spPr>
          <a:xfrm>
            <a:off x="6580414" y="4439329"/>
            <a:ext cx="4245428" cy="1781583"/>
          </a:xfrm>
          <a:prstGeom prst="rect">
            <a:avLst/>
          </a:prstGeom>
          <a:noFill/>
          <a:ln>
            <a:noFill/>
          </a:ln>
        </p:spPr>
      </p:pic>
      <p:sp>
        <p:nvSpPr>
          <p:cNvPr id="865" name="Google Shape;865;p26"/>
          <p:cNvSpPr txBox="1"/>
          <p:nvPr/>
        </p:nvSpPr>
        <p:spPr>
          <a:xfrm>
            <a:off x="795020" y="1171234"/>
            <a:ext cx="10449559" cy="5016758"/>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0">
                <a:solidFill>
                  <a:srgbClr val="C00000"/>
                </a:solidFill>
                <a:latin typeface="Calibri"/>
                <a:ea typeface="Calibri"/>
                <a:cs typeface="Calibri"/>
                <a:sym typeface="Calibri"/>
              </a:rPr>
              <a:t>Be Part of the RCEES Success Story…Partner with us to install these Laboratories!</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65"/>
                                        </p:tgtEl>
                                        <p:attrNameLst>
                                          <p:attrName>style.visibility</p:attrName>
                                        </p:attrNameLst>
                                      </p:cBhvr>
                                      <p:to>
                                        <p:strVal val="visible"/>
                                      </p:to>
                                    </p:set>
                                    <p:anim calcmode="lin" valueType="num">
                                      <p:cBhvr additive="base">
                                        <p:cTn dur="500"/>
                                        <p:tgtEl>
                                          <p:spTgt spid="86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27"/>
          <p:cNvSpPr txBox="1"/>
          <p:nvPr>
            <p:ph type="title"/>
          </p:nvPr>
        </p:nvSpPr>
        <p:spPr>
          <a:xfrm>
            <a:off x="837317" y="400967"/>
            <a:ext cx="10515600" cy="754833"/>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74074"/>
              <a:buFont typeface="Century Gothic"/>
              <a:buNone/>
            </a:pPr>
            <a:r>
              <a:rPr lang="en-US"/>
              <a:t>Other Infrastructure</a:t>
            </a:r>
            <a:endParaRPr/>
          </a:p>
        </p:txBody>
      </p:sp>
      <p:sp>
        <p:nvSpPr>
          <p:cNvPr id="871" name="Google Shape;871;p27"/>
          <p:cNvSpPr txBox="1"/>
          <p:nvPr/>
        </p:nvSpPr>
        <p:spPr>
          <a:xfrm>
            <a:off x="114783" y="1518730"/>
            <a:ext cx="8899971" cy="4756049"/>
          </a:xfrm>
          <a:prstGeom prst="rect">
            <a:avLst/>
          </a:prstGeom>
          <a:noFill/>
          <a:ln>
            <a:noFill/>
          </a:ln>
        </p:spPr>
        <p:txBody>
          <a:bodyPr anchorCtr="0" anchor="t" bIns="45700" lIns="91425" spcFirstLastPara="1" rIns="91425" wrap="square" tIns="45700">
            <a:noAutofit/>
          </a:bodyPr>
          <a:lstStyle/>
          <a:p>
            <a:pPr indent="-514350" lvl="0" marL="514350" marR="0" rtl="0" algn="l">
              <a:lnSpc>
                <a:spcPct val="90000"/>
              </a:lnSpc>
              <a:spcBef>
                <a:spcPts val="0"/>
              </a:spcBef>
              <a:spcAft>
                <a:spcPts val="0"/>
              </a:spcAft>
              <a:buClr>
                <a:srgbClr val="000000"/>
              </a:buClr>
              <a:buSzPts val="2000"/>
              <a:buFont typeface="Century Gothic"/>
              <a:buAutoNum type="arabicPeriod"/>
            </a:pPr>
            <a:r>
              <a:rPr b="0" i="0" lang="en-US" sz="2000" u="none" cap="none" strike="noStrike">
                <a:solidFill>
                  <a:srgbClr val="000000"/>
                </a:solidFill>
                <a:latin typeface="Century Gothic"/>
                <a:ea typeface="Century Gothic"/>
                <a:cs typeface="Century Gothic"/>
                <a:sym typeface="Century Gothic"/>
              </a:rPr>
              <a:t>3 acres of Solar PV Irrigation Demonstration and training Site. Drip, </a:t>
            </a:r>
            <a:endParaRPr/>
          </a:p>
          <a:p>
            <a:pPr indent="0" lvl="0" marL="0" marR="0" rtl="0" algn="l">
              <a:lnSpc>
                <a:spcPct val="90000"/>
              </a:lnSpc>
              <a:spcBef>
                <a:spcPts val="0"/>
              </a:spcBef>
              <a:spcAft>
                <a:spcPts val="0"/>
              </a:spcAft>
              <a:buNone/>
            </a:pPr>
            <a:r>
              <a:rPr lang="en-US" sz="2000">
                <a:solidFill>
                  <a:schemeClr val="dk1"/>
                </a:solidFill>
                <a:latin typeface="Century Gothic"/>
                <a:ea typeface="Century Gothic"/>
                <a:cs typeface="Century Gothic"/>
                <a:sym typeface="Century Gothic"/>
              </a:rPr>
              <a:t>       Sprinkler, and tube irrigation application systems present at the site</a:t>
            </a:r>
            <a:endParaRPr sz="2000">
              <a:solidFill>
                <a:schemeClr val="dk1"/>
              </a:solidFill>
              <a:latin typeface="Century Gothic"/>
              <a:ea typeface="Century Gothic"/>
              <a:cs typeface="Century Gothic"/>
              <a:sym typeface="Century Gothic"/>
            </a:endParaRPr>
          </a:p>
          <a:p>
            <a:pPr indent="-330200" lvl="0" marL="584200" marR="0" rtl="0" algn="l">
              <a:lnSpc>
                <a:spcPct val="90000"/>
              </a:lnSpc>
              <a:spcBef>
                <a:spcPts val="1000"/>
              </a:spcBef>
              <a:spcAft>
                <a:spcPts val="0"/>
              </a:spcAft>
              <a:buClr>
                <a:schemeClr val="dk1"/>
              </a:buClr>
              <a:buSzPts val="2000"/>
              <a:buFont typeface="Calibri"/>
              <a:buNone/>
            </a:pPr>
            <a:r>
              <a:t/>
            </a:r>
            <a:endParaRPr b="1" i="0" sz="2000" u="none" cap="none" strike="noStrike">
              <a:solidFill>
                <a:srgbClr val="000000"/>
              </a:solidFill>
              <a:latin typeface="Century Gothic"/>
              <a:ea typeface="Century Gothic"/>
              <a:cs typeface="Century Gothic"/>
              <a:sym typeface="Century Gothic"/>
            </a:endParaRPr>
          </a:p>
          <a:p>
            <a:pPr indent="-514350" lvl="0" marL="514350" marR="0" rtl="0" algn="l">
              <a:lnSpc>
                <a:spcPct val="90000"/>
              </a:lnSpc>
              <a:spcBef>
                <a:spcPts val="1000"/>
              </a:spcBef>
              <a:spcAft>
                <a:spcPts val="0"/>
              </a:spcAft>
              <a:buClr>
                <a:srgbClr val="000000"/>
              </a:buClr>
              <a:buSzPts val="2000"/>
              <a:buFont typeface="Century Gothic"/>
              <a:buAutoNum type="arabicPeriod"/>
            </a:pPr>
            <a:r>
              <a:rPr b="0" i="0" lang="en-US" sz="2000" u="none" cap="none" strike="noStrike">
                <a:solidFill>
                  <a:srgbClr val="000000"/>
                </a:solidFill>
                <a:latin typeface="Century Gothic"/>
                <a:ea typeface="Century Gothic"/>
                <a:cs typeface="Century Gothic"/>
                <a:sym typeface="Century Gothic"/>
              </a:rPr>
              <a:t>Sustainable Energy Service Centres under the Millennium </a:t>
            </a:r>
            <a:br>
              <a:rPr b="0" i="0" lang="en-US" sz="2000" u="none" cap="none" strike="noStrike">
                <a:solidFill>
                  <a:srgbClr val="000000"/>
                </a:solidFill>
                <a:latin typeface="Century Gothic"/>
                <a:ea typeface="Century Gothic"/>
                <a:cs typeface="Century Gothic"/>
                <a:sym typeface="Century Gothic"/>
              </a:rPr>
            </a:br>
            <a:r>
              <a:rPr b="0" i="0" lang="en-US" sz="2000" u="none" cap="none" strike="noStrike">
                <a:solidFill>
                  <a:srgbClr val="000000"/>
                </a:solidFill>
                <a:latin typeface="Century Gothic"/>
                <a:ea typeface="Century Gothic"/>
                <a:cs typeface="Century Gothic"/>
                <a:sym typeface="Century Gothic"/>
              </a:rPr>
              <a:t>Challenge Compact (MCC). </a:t>
            </a:r>
            <a:endParaRPr sz="1800">
              <a:solidFill>
                <a:schemeClr val="dk1"/>
              </a:solidFill>
              <a:latin typeface="Calibri"/>
              <a:ea typeface="Calibri"/>
              <a:cs typeface="Calibri"/>
              <a:sym typeface="Calibri"/>
            </a:endParaRPr>
          </a:p>
          <a:p>
            <a:pPr indent="0" lvl="1" marL="457200" marR="0" rtl="0" algn="l">
              <a:lnSpc>
                <a:spcPct val="90000"/>
              </a:lnSpc>
              <a:spcBef>
                <a:spcPts val="500"/>
              </a:spcBef>
              <a:spcAft>
                <a:spcPts val="0"/>
              </a:spcAft>
              <a:buNone/>
            </a:pPr>
            <a:r>
              <a:rPr b="0" i="0" lang="en-US" sz="2000" u="none" cap="none" strike="noStrike">
                <a:solidFill>
                  <a:srgbClr val="000000"/>
                </a:solidFill>
                <a:latin typeface="Century Gothic"/>
                <a:ea typeface="Century Gothic"/>
                <a:cs typeface="Century Gothic"/>
                <a:sym typeface="Century Gothic"/>
              </a:rPr>
              <a:t>a. Energy Audit Equipment worth $50,000.00</a:t>
            </a:r>
            <a:endParaRPr b="0" i="0" sz="1800" u="none" cap="none" strike="noStrike">
              <a:solidFill>
                <a:schemeClr val="dk1"/>
              </a:solidFill>
              <a:latin typeface="Calibri"/>
              <a:ea typeface="Calibri"/>
              <a:cs typeface="Calibri"/>
              <a:sym typeface="Calibri"/>
            </a:endParaRPr>
          </a:p>
          <a:p>
            <a:pPr indent="0" lvl="1" marL="457200" marR="0" rtl="0" algn="l">
              <a:lnSpc>
                <a:spcPct val="90000"/>
              </a:lnSpc>
              <a:spcBef>
                <a:spcPts val="500"/>
              </a:spcBef>
              <a:spcAft>
                <a:spcPts val="0"/>
              </a:spcAft>
              <a:buNone/>
            </a:pPr>
            <a:r>
              <a:rPr b="0" i="0" lang="en-US" sz="2000" u="none" cap="none" strike="noStrike">
                <a:solidFill>
                  <a:srgbClr val="000000"/>
                </a:solidFill>
                <a:latin typeface="Century Gothic"/>
                <a:ea typeface="Century Gothic"/>
                <a:cs typeface="Century Gothic"/>
                <a:sym typeface="Century Gothic"/>
              </a:rPr>
              <a:t>	</a:t>
            </a:r>
            <a:endParaRPr b="0" i="0" sz="2000" u="none" cap="none" strike="noStrike">
              <a:solidFill>
                <a:srgbClr val="000000"/>
              </a:solidFill>
              <a:latin typeface="Century Gothic"/>
              <a:ea typeface="Century Gothic"/>
              <a:cs typeface="Century Gothic"/>
              <a:sym typeface="Century Gothic"/>
            </a:endParaRPr>
          </a:p>
          <a:p>
            <a:pPr indent="-457200" lvl="0" marL="457200" marR="0" rtl="0" algn="l">
              <a:lnSpc>
                <a:spcPct val="90000"/>
              </a:lnSpc>
              <a:spcBef>
                <a:spcPts val="1000"/>
              </a:spcBef>
              <a:spcAft>
                <a:spcPts val="0"/>
              </a:spcAft>
              <a:buClr>
                <a:srgbClr val="000000"/>
              </a:buClr>
              <a:buSzPts val="2000"/>
              <a:buFont typeface="Century Gothic"/>
              <a:buAutoNum type="arabicPeriod"/>
            </a:pPr>
            <a:r>
              <a:rPr b="0" i="0" lang="en-US" sz="2000" u="none" cap="none" strike="noStrike">
                <a:solidFill>
                  <a:srgbClr val="FF0000"/>
                </a:solidFill>
                <a:latin typeface="Century Gothic"/>
                <a:ea typeface="Century Gothic"/>
                <a:cs typeface="Century Gothic"/>
                <a:sym typeface="Century Gothic"/>
              </a:rPr>
              <a:t>Centre of  Competence in Digital Education </a:t>
            </a:r>
            <a:br>
              <a:rPr b="0" i="0" lang="en-US" sz="2000" u="none" cap="none" strike="noStrike">
                <a:solidFill>
                  <a:srgbClr val="FF0000"/>
                </a:solidFill>
                <a:latin typeface="Century Gothic"/>
                <a:ea typeface="Century Gothic"/>
                <a:cs typeface="Century Gothic"/>
                <a:sym typeface="Century Gothic"/>
              </a:rPr>
            </a:br>
            <a:r>
              <a:rPr b="0" i="0" lang="en-US" sz="2000" u="none" cap="none" strike="noStrike">
                <a:solidFill>
                  <a:srgbClr val="FF0000"/>
                </a:solidFill>
                <a:latin typeface="Century Gothic"/>
                <a:ea typeface="Century Gothic"/>
                <a:cs typeface="Century Gothic"/>
                <a:sym typeface="Century Gothic"/>
              </a:rPr>
              <a:t>(C-CODE) project; to design, produce and distribute massive </a:t>
            </a:r>
            <a:br>
              <a:rPr b="0" i="0" lang="en-US" sz="2000" u="none" cap="none" strike="noStrike">
                <a:solidFill>
                  <a:srgbClr val="FF0000"/>
                </a:solidFill>
                <a:latin typeface="Century Gothic"/>
                <a:ea typeface="Century Gothic"/>
                <a:cs typeface="Century Gothic"/>
                <a:sym typeface="Century Gothic"/>
              </a:rPr>
            </a:br>
            <a:r>
              <a:rPr b="0" i="0" lang="en-US" sz="2000" u="none" cap="none" strike="noStrike">
                <a:solidFill>
                  <a:srgbClr val="FF0000"/>
                </a:solidFill>
                <a:latin typeface="Century Gothic"/>
                <a:ea typeface="Century Gothic"/>
                <a:cs typeface="Century Gothic"/>
                <a:sym typeface="Century Gothic"/>
              </a:rPr>
              <a:t>open online courses, or MOOCs. </a:t>
            </a:r>
            <a:br>
              <a:rPr b="0" i="0" lang="en-US" sz="2000" u="none" cap="none" strike="noStrike">
                <a:solidFill>
                  <a:srgbClr val="FF0000"/>
                </a:solidFill>
                <a:latin typeface="Century Gothic"/>
                <a:ea typeface="Century Gothic"/>
                <a:cs typeface="Century Gothic"/>
                <a:sym typeface="Century Gothic"/>
              </a:rPr>
            </a:br>
            <a:r>
              <a:rPr b="1" i="0" lang="en-US" sz="2000" u="none" cap="none" strike="noStrike">
                <a:solidFill>
                  <a:srgbClr val="FF0000"/>
                </a:solidFill>
                <a:latin typeface="Century Gothic"/>
                <a:ea typeface="Century Gothic"/>
                <a:cs typeface="Century Gothic"/>
                <a:sym typeface="Century Gothic"/>
              </a:rPr>
              <a:t>EXAF-EPFL (Excellence in Africa ‒ EXAF ‐ EPFL)</a:t>
            </a:r>
            <a:endParaRPr sz="1800">
              <a:solidFill>
                <a:srgbClr val="FF0000"/>
              </a:solidFill>
              <a:latin typeface="Calibri"/>
              <a:ea typeface="Calibri"/>
              <a:cs typeface="Calibri"/>
              <a:sym typeface="Calibri"/>
            </a:endParaRPr>
          </a:p>
        </p:txBody>
      </p:sp>
      <p:pic>
        <p:nvPicPr>
          <p:cNvPr id="872" name="Google Shape;872;p27"/>
          <p:cNvPicPr preferRelativeResize="0"/>
          <p:nvPr/>
        </p:nvPicPr>
        <p:blipFill rotWithShape="1">
          <a:blip r:embed="rId3">
            <a:alphaModFix/>
          </a:blip>
          <a:srcRect b="0" l="0" r="0" t="0"/>
          <a:stretch/>
        </p:blipFill>
        <p:spPr>
          <a:xfrm>
            <a:off x="8918917" y="1374373"/>
            <a:ext cx="3206152" cy="2183900"/>
          </a:xfrm>
          <a:prstGeom prst="rect">
            <a:avLst/>
          </a:prstGeom>
          <a:noFill/>
          <a:ln>
            <a:noFill/>
          </a:ln>
        </p:spPr>
      </p:pic>
      <p:grpSp>
        <p:nvGrpSpPr>
          <p:cNvPr id="873" name="Google Shape;873;p27"/>
          <p:cNvGrpSpPr/>
          <p:nvPr/>
        </p:nvGrpSpPr>
        <p:grpSpPr>
          <a:xfrm>
            <a:off x="9343506" y="4851761"/>
            <a:ext cx="2781992" cy="1308418"/>
            <a:chOff x="1177450" y="241631"/>
            <a:chExt cx="6173152" cy="3616776"/>
          </a:xfrm>
        </p:grpSpPr>
        <p:sp>
          <p:nvSpPr>
            <p:cNvPr id="874" name="Google Shape;874;p27"/>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l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alibri"/>
                <a:ea typeface="Calibri"/>
                <a:cs typeface="Calibri"/>
                <a:sym typeface="Calibri"/>
              </a:endParaRPr>
            </a:p>
          </p:txBody>
        </p:sp>
        <p:sp>
          <p:nvSpPr>
            <p:cNvPr id="875" name="Google Shape;875;p27"/>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lt2"/>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alibri"/>
                <a:ea typeface="Calibri"/>
                <a:cs typeface="Calibri"/>
                <a:sym typeface="Calibri"/>
              </a:endParaRPr>
            </a:p>
          </p:txBody>
        </p:sp>
        <p:sp>
          <p:nvSpPr>
            <p:cNvPr id="876" name="Google Shape;876;p27"/>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FFFFFF"/>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alibri"/>
                <a:ea typeface="Calibri"/>
                <a:cs typeface="Calibri"/>
                <a:sym typeface="Calibri"/>
              </a:endParaRPr>
            </a:p>
          </p:txBody>
        </p:sp>
        <p:sp>
          <p:nvSpPr>
            <p:cNvPr id="877" name="Google Shape;877;p27"/>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alibri"/>
                <a:ea typeface="Calibri"/>
                <a:cs typeface="Calibri"/>
                <a:sym typeface="Calibri"/>
              </a:endParaRPr>
            </a:p>
          </p:txBody>
        </p:sp>
      </p:grpSp>
      <p:pic>
        <p:nvPicPr>
          <p:cNvPr id="878" name="Google Shape;878;p27"/>
          <p:cNvPicPr preferRelativeResize="0"/>
          <p:nvPr/>
        </p:nvPicPr>
        <p:blipFill rotWithShape="1">
          <a:blip r:embed="rId4">
            <a:alphaModFix/>
          </a:blip>
          <a:srcRect b="6620" l="0" r="0" t="0"/>
          <a:stretch/>
        </p:blipFill>
        <p:spPr>
          <a:xfrm>
            <a:off x="9700082" y="4998483"/>
            <a:ext cx="2162377" cy="1102634"/>
          </a:xfrm>
          <a:prstGeom prst="rect">
            <a:avLst/>
          </a:prstGeom>
          <a:noFill/>
          <a:ln cap="flat" cmpd="sng" w="9525">
            <a:solidFill>
              <a:schemeClr val="lt2"/>
            </a:solidFill>
            <a:prstDash val="solid"/>
            <a:round/>
            <a:headEnd len="sm" w="sm" type="none"/>
            <a:tailEnd len="sm" w="sm" type="none"/>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28"/>
          <p:cNvSpPr txBox="1"/>
          <p:nvPr/>
        </p:nvSpPr>
        <p:spPr>
          <a:xfrm>
            <a:off x="146957" y="2302329"/>
            <a:ext cx="11658600" cy="2269671"/>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A688E"/>
              </a:buClr>
              <a:buSzPts val="5400"/>
              <a:buFont typeface="Calibri"/>
              <a:buNone/>
            </a:pPr>
            <a:r>
              <a:rPr b="1" i="1" lang="en-US" sz="5400">
                <a:solidFill>
                  <a:srgbClr val="0A688E"/>
                </a:solidFill>
                <a:latin typeface="Calibri"/>
                <a:ea typeface="Calibri"/>
                <a:cs typeface="Calibri"/>
                <a:sym typeface="Calibri"/>
              </a:rPr>
              <a:t>GRANTS AND PROJECTS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pic>
        <p:nvPicPr>
          <p:cNvPr descr="A red and white logo&#10;&#10;Description automatically generated" id="888" name="Google Shape;888;p29"/>
          <p:cNvPicPr preferRelativeResize="0"/>
          <p:nvPr/>
        </p:nvPicPr>
        <p:blipFill rotWithShape="1">
          <a:blip r:embed="rId3">
            <a:alphaModFix/>
          </a:blip>
          <a:srcRect b="0" l="0" r="0" t="0"/>
          <a:stretch/>
        </p:blipFill>
        <p:spPr>
          <a:xfrm>
            <a:off x="10254970" y="2467785"/>
            <a:ext cx="1937030" cy="1414403"/>
          </a:xfrm>
          <a:prstGeom prst="rect">
            <a:avLst/>
          </a:prstGeom>
          <a:noFill/>
          <a:ln>
            <a:noFill/>
          </a:ln>
        </p:spPr>
      </p:pic>
      <p:sp>
        <p:nvSpPr>
          <p:cNvPr id="889" name="Google Shape;889;p29"/>
          <p:cNvSpPr txBox="1"/>
          <p:nvPr>
            <p:ph idx="1" type="body"/>
          </p:nvPr>
        </p:nvSpPr>
        <p:spPr>
          <a:xfrm>
            <a:off x="2691157" y="1938578"/>
            <a:ext cx="2808516" cy="790415"/>
          </a:xfrm>
          <a:prstGeom prst="rect">
            <a:avLst/>
          </a:prstGeom>
          <a:noFill/>
          <a:ln>
            <a:noFill/>
          </a:ln>
        </p:spPr>
        <p:txBody>
          <a:bodyPr anchorCtr="0" anchor="t" bIns="45700" lIns="91425" spcFirstLastPara="1" rIns="91425" wrap="square" tIns="45700">
            <a:noAutofit/>
          </a:bodyPr>
          <a:lstStyle/>
          <a:p>
            <a:pPr indent="0" lvl="0" marL="114300" rtl="0" algn="l">
              <a:lnSpc>
                <a:spcPct val="90000"/>
              </a:lnSpc>
              <a:spcBef>
                <a:spcPts val="1000"/>
              </a:spcBef>
              <a:spcAft>
                <a:spcPts val="0"/>
              </a:spcAft>
              <a:buSzPts val="2800"/>
              <a:buNone/>
            </a:pPr>
            <a:r>
              <a:rPr b="1" lang="en-US" sz="4400">
                <a:solidFill>
                  <a:srgbClr val="3F3F3F"/>
                </a:solidFill>
              </a:rPr>
              <a:t>1,041,177</a:t>
            </a:r>
            <a:endParaRPr/>
          </a:p>
        </p:txBody>
      </p:sp>
      <p:sp>
        <p:nvSpPr>
          <p:cNvPr id="890" name="Google Shape;890;p29"/>
          <p:cNvSpPr txBox="1"/>
          <p:nvPr>
            <p:ph idx="4294967295" type="title"/>
          </p:nvPr>
        </p:nvSpPr>
        <p:spPr>
          <a:xfrm>
            <a:off x="195943" y="185738"/>
            <a:ext cx="11800114" cy="91439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E75B5"/>
              </a:buClr>
              <a:buSzPct val="100000"/>
              <a:buFont typeface="Century Gothic"/>
              <a:buNone/>
            </a:pPr>
            <a:r>
              <a:rPr b="1" lang="en-US">
                <a:solidFill>
                  <a:srgbClr val="2E75B5"/>
                </a:solidFill>
                <a:latin typeface="Century Gothic"/>
                <a:ea typeface="Century Gothic"/>
                <a:cs typeface="Century Gothic"/>
                <a:sym typeface="Century Gothic"/>
              </a:rPr>
              <a:t>TOTAL SUM OF GRANTS AND </a:t>
            </a:r>
            <a:br>
              <a:rPr b="1" lang="en-US">
                <a:solidFill>
                  <a:srgbClr val="2E75B5"/>
                </a:solidFill>
                <a:latin typeface="Century Gothic"/>
                <a:ea typeface="Century Gothic"/>
                <a:cs typeface="Century Gothic"/>
                <a:sym typeface="Century Gothic"/>
              </a:rPr>
            </a:br>
            <a:r>
              <a:rPr b="1" lang="en-US">
                <a:solidFill>
                  <a:srgbClr val="2E75B5"/>
                </a:solidFill>
                <a:latin typeface="Century Gothic"/>
                <a:ea typeface="Century Gothic"/>
                <a:cs typeface="Century Gothic"/>
                <a:sym typeface="Century Gothic"/>
              </a:rPr>
              <a:t>FUNDING SOURCES</a:t>
            </a:r>
            <a:endParaRPr/>
          </a:p>
        </p:txBody>
      </p:sp>
      <p:pic>
        <p:nvPicPr>
          <p:cNvPr descr="Euro with solid fill" id="891" name="Google Shape;891;p29"/>
          <p:cNvPicPr preferRelativeResize="0"/>
          <p:nvPr/>
        </p:nvPicPr>
        <p:blipFill rotWithShape="1">
          <a:blip r:embed="rId4">
            <a:alphaModFix/>
          </a:blip>
          <a:srcRect b="0" l="0" r="0" t="0"/>
          <a:stretch/>
        </p:blipFill>
        <p:spPr>
          <a:xfrm>
            <a:off x="955544" y="3348557"/>
            <a:ext cx="1321618" cy="914400"/>
          </a:xfrm>
          <a:prstGeom prst="rect">
            <a:avLst/>
          </a:prstGeom>
          <a:noFill/>
          <a:ln>
            <a:noFill/>
          </a:ln>
        </p:spPr>
      </p:pic>
      <p:pic>
        <p:nvPicPr>
          <p:cNvPr descr="Pound with solid fill" id="892" name="Google Shape;892;p29"/>
          <p:cNvPicPr preferRelativeResize="0"/>
          <p:nvPr/>
        </p:nvPicPr>
        <p:blipFill rotWithShape="1">
          <a:blip r:embed="rId5">
            <a:alphaModFix/>
          </a:blip>
          <a:srcRect b="0" l="0" r="0" t="0"/>
          <a:stretch/>
        </p:blipFill>
        <p:spPr>
          <a:xfrm>
            <a:off x="955544" y="4634914"/>
            <a:ext cx="1321618" cy="914400"/>
          </a:xfrm>
          <a:prstGeom prst="rect">
            <a:avLst/>
          </a:prstGeom>
          <a:noFill/>
          <a:ln>
            <a:noFill/>
          </a:ln>
        </p:spPr>
      </p:pic>
      <p:pic>
        <p:nvPicPr>
          <p:cNvPr descr="Dollar with solid fill" id="893" name="Google Shape;893;p29"/>
          <p:cNvPicPr preferRelativeResize="0"/>
          <p:nvPr/>
        </p:nvPicPr>
        <p:blipFill rotWithShape="1">
          <a:blip r:embed="rId6">
            <a:alphaModFix/>
          </a:blip>
          <a:srcRect b="0" l="0" r="0" t="0"/>
          <a:stretch/>
        </p:blipFill>
        <p:spPr>
          <a:xfrm>
            <a:off x="972516" y="1876586"/>
            <a:ext cx="1321618" cy="914400"/>
          </a:xfrm>
          <a:prstGeom prst="rect">
            <a:avLst/>
          </a:prstGeom>
          <a:noFill/>
          <a:ln>
            <a:noFill/>
          </a:ln>
        </p:spPr>
      </p:pic>
      <p:sp>
        <p:nvSpPr>
          <p:cNvPr id="894" name="Google Shape;894;p29"/>
          <p:cNvSpPr txBox="1"/>
          <p:nvPr/>
        </p:nvSpPr>
        <p:spPr>
          <a:xfrm>
            <a:off x="2721428" y="3242225"/>
            <a:ext cx="2625845" cy="914400"/>
          </a:xfrm>
          <a:prstGeom prst="rect">
            <a:avLst/>
          </a:prstGeom>
          <a:noFill/>
          <a:ln>
            <a:noFill/>
          </a:ln>
        </p:spPr>
        <p:txBody>
          <a:bodyPr anchorCtr="0" anchor="t" bIns="45700" lIns="91425" spcFirstLastPara="1" rIns="91425" wrap="square" tIns="45700">
            <a:noAutofit/>
          </a:bodyPr>
          <a:lstStyle/>
          <a:p>
            <a:pPr indent="0" lvl="0" marL="114300" marR="0" rtl="0" algn="l">
              <a:lnSpc>
                <a:spcPct val="90000"/>
              </a:lnSpc>
              <a:spcBef>
                <a:spcPts val="1000"/>
              </a:spcBef>
              <a:spcAft>
                <a:spcPts val="0"/>
              </a:spcAft>
              <a:buClr>
                <a:schemeClr val="dk1"/>
              </a:buClr>
              <a:buSzPts val="1800"/>
              <a:buFont typeface="Arial"/>
              <a:buNone/>
            </a:pPr>
            <a:r>
              <a:rPr b="1" lang="en-US" sz="4400">
                <a:solidFill>
                  <a:srgbClr val="3F3F3F"/>
                </a:solidFill>
                <a:latin typeface="Calibri"/>
                <a:ea typeface="Calibri"/>
                <a:cs typeface="Calibri"/>
                <a:sym typeface="Calibri"/>
              </a:rPr>
              <a:t>2,499,675</a:t>
            </a:r>
            <a:endParaRPr/>
          </a:p>
        </p:txBody>
      </p:sp>
      <p:sp>
        <p:nvSpPr>
          <p:cNvPr id="895" name="Google Shape;895;p29"/>
          <p:cNvSpPr txBox="1"/>
          <p:nvPr/>
        </p:nvSpPr>
        <p:spPr>
          <a:xfrm>
            <a:off x="2721428" y="4634914"/>
            <a:ext cx="2625845" cy="914400"/>
          </a:xfrm>
          <a:prstGeom prst="rect">
            <a:avLst/>
          </a:prstGeom>
          <a:noFill/>
          <a:ln>
            <a:noFill/>
          </a:ln>
        </p:spPr>
        <p:txBody>
          <a:bodyPr anchorCtr="0" anchor="t" bIns="45700" lIns="91425" spcFirstLastPara="1" rIns="91425" wrap="square" tIns="45700">
            <a:normAutofit/>
          </a:bodyPr>
          <a:lstStyle/>
          <a:p>
            <a:pPr indent="0" lvl="0" marL="114300" marR="0" rtl="0" algn="l">
              <a:lnSpc>
                <a:spcPct val="90000"/>
              </a:lnSpc>
              <a:spcBef>
                <a:spcPts val="1000"/>
              </a:spcBef>
              <a:spcAft>
                <a:spcPts val="0"/>
              </a:spcAft>
              <a:buClr>
                <a:schemeClr val="dk1"/>
              </a:buClr>
              <a:buSzPts val="1800"/>
              <a:buFont typeface="Arial"/>
              <a:buNone/>
            </a:pPr>
            <a:r>
              <a:rPr b="1" lang="en-US" sz="4400">
                <a:solidFill>
                  <a:srgbClr val="3F3F3F"/>
                </a:solidFill>
                <a:latin typeface="Calibri"/>
                <a:ea typeface="Calibri"/>
                <a:cs typeface="Calibri"/>
                <a:sym typeface="Calibri"/>
              </a:rPr>
              <a:t>206,560</a:t>
            </a:r>
            <a:endParaRPr/>
          </a:p>
        </p:txBody>
      </p:sp>
      <p:sp>
        <p:nvSpPr>
          <p:cNvPr id="896" name="Google Shape;896;p29"/>
          <p:cNvSpPr txBox="1"/>
          <p:nvPr/>
        </p:nvSpPr>
        <p:spPr>
          <a:xfrm>
            <a:off x="401517" y="1047429"/>
            <a:ext cx="5446498" cy="914400"/>
          </a:xfrm>
          <a:prstGeom prst="rect">
            <a:avLst/>
          </a:prstGeom>
          <a:noFill/>
          <a:ln>
            <a:noFill/>
          </a:ln>
        </p:spPr>
        <p:txBody>
          <a:bodyPr anchorCtr="0" anchor="t" bIns="45700" lIns="91425" spcFirstLastPara="1" rIns="91425" wrap="square" tIns="45700">
            <a:normAutofit fontScale="92500"/>
          </a:bodyPr>
          <a:lstStyle/>
          <a:p>
            <a:pPr indent="0" lvl="0" marL="114300" marR="0" rtl="0" algn="l">
              <a:lnSpc>
                <a:spcPct val="90000"/>
              </a:lnSpc>
              <a:spcBef>
                <a:spcPts val="1000"/>
              </a:spcBef>
              <a:spcAft>
                <a:spcPts val="0"/>
              </a:spcAft>
              <a:buClr>
                <a:schemeClr val="dk1"/>
              </a:buClr>
              <a:buSzPct val="54054"/>
              <a:buFont typeface="Arial"/>
              <a:buNone/>
            </a:pPr>
            <a:r>
              <a:rPr i="1" lang="en-US" sz="3600">
                <a:solidFill>
                  <a:schemeClr val="dk1"/>
                </a:solidFill>
                <a:latin typeface="Calibri"/>
                <a:ea typeface="Calibri"/>
                <a:cs typeface="Calibri"/>
                <a:sym typeface="Calibri"/>
              </a:rPr>
              <a:t>Together with our partners …</a:t>
            </a:r>
            <a:endParaRPr/>
          </a:p>
        </p:txBody>
      </p:sp>
      <p:sp>
        <p:nvSpPr>
          <p:cNvPr id="897" name="Google Shape;897;p29"/>
          <p:cNvSpPr txBox="1"/>
          <p:nvPr/>
        </p:nvSpPr>
        <p:spPr>
          <a:xfrm>
            <a:off x="281774" y="5812175"/>
            <a:ext cx="6804826" cy="914400"/>
          </a:xfrm>
          <a:prstGeom prst="rect">
            <a:avLst/>
          </a:prstGeom>
          <a:noFill/>
          <a:ln>
            <a:noFill/>
          </a:ln>
        </p:spPr>
        <p:txBody>
          <a:bodyPr anchorCtr="0" anchor="t" bIns="45700" lIns="91425" spcFirstLastPara="1" rIns="91425" wrap="square" tIns="45700">
            <a:normAutofit fontScale="92500"/>
          </a:bodyPr>
          <a:lstStyle/>
          <a:p>
            <a:pPr indent="0" lvl="0" marL="114300" marR="0" rtl="0" algn="l">
              <a:lnSpc>
                <a:spcPct val="90000"/>
              </a:lnSpc>
              <a:spcBef>
                <a:spcPts val="1000"/>
              </a:spcBef>
              <a:spcAft>
                <a:spcPts val="0"/>
              </a:spcAft>
              <a:buClr>
                <a:schemeClr val="dk1"/>
              </a:buClr>
              <a:buSzPct val="54054"/>
              <a:buFont typeface="Arial"/>
              <a:buNone/>
            </a:pPr>
            <a:r>
              <a:rPr i="1" lang="en-US" sz="3600">
                <a:solidFill>
                  <a:schemeClr val="dk1"/>
                </a:solidFill>
                <a:latin typeface="Calibri"/>
                <a:ea typeface="Calibri"/>
                <a:cs typeface="Calibri"/>
                <a:sym typeface="Calibri"/>
              </a:rPr>
              <a:t>Approximately USD 3,988,698 in total </a:t>
            </a:r>
            <a:endParaRPr/>
          </a:p>
        </p:txBody>
      </p:sp>
      <p:sp>
        <p:nvSpPr>
          <p:cNvPr id="898" name="Google Shape;898;p29"/>
          <p:cNvSpPr txBox="1"/>
          <p:nvPr/>
        </p:nvSpPr>
        <p:spPr>
          <a:xfrm>
            <a:off x="7086600" y="1004206"/>
            <a:ext cx="4912368" cy="914400"/>
          </a:xfrm>
          <a:prstGeom prst="rect">
            <a:avLst/>
          </a:prstGeom>
          <a:noFill/>
          <a:ln>
            <a:noFill/>
          </a:ln>
        </p:spPr>
        <p:txBody>
          <a:bodyPr anchorCtr="0" anchor="t" bIns="45700" lIns="91425" spcFirstLastPara="1" rIns="91425" wrap="square" tIns="45700">
            <a:normAutofit/>
          </a:bodyPr>
          <a:lstStyle/>
          <a:p>
            <a:pPr indent="0" lvl="0" marL="114300" marR="0" rtl="0" algn="l">
              <a:lnSpc>
                <a:spcPct val="90000"/>
              </a:lnSpc>
              <a:spcBef>
                <a:spcPts val="1000"/>
              </a:spcBef>
              <a:spcAft>
                <a:spcPts val="0"/>
              </a:spcAft>
              <a:buClr>
                <a:schemeClr val="dk1"/>
              </a:buClr>
              <a:buSzPts val="1800"/>
              <a:buFont typeface="Arial"/>
              <a:buNone/>
            </a:pPr>
            <a:r>
              <a:rPr i="1" lang="en-US" sz="3600">
                <a:solidFill>
                  <a:schemeClr val="dk1"/>
                </a:solidFill>
                <a:latin typeface="Calibri"/>
                <a:ea typeface="Calibri"/>
                <a:cs typeface="Calibri"/>
                <a:sym typeface="Calibri"/>
              </a:rPr>
              <a:t>Funding Sources…</a:t>
            </a:r>
            <a:endParaRPr/>
          </a:p>
        </p:txBody>
      </p:sp>
      <p:grpSp>
        <p:nvGrpSpPr>
          <p:cNvPr id="899" name="Google Shape;899;p29"/>
          <p:cNvGrpSpPr/>
          <p:nvPr/>
        </p:nvGrpSpPr>
        <p:grpSpPr>
          <a:xfrm>
            <a:off x="7117472" y="1669737"/>
            <a:ext cx="4348480" cy="4973776"/>
            <a:chOff x="515354" y="483731"/>
            <a:chExt cx="5113286" cy="5590182"/>
          </a:xfrm>
        </p:grpSpPr>
        <p:pic>
          <p:nvPicPr>
            <p:cNvPr id="900" name="Google Shape;900;p29"/>
            <p:cNvPicPr preferRelativeResize="0"/>
            <p:nvPr/>
          </p:nvPicPr>
          <p:blipFill rotWithShape="1">
            <a:blip r:embed="rId7">
              <a:alphaModFix/>
            </a:blip>
            <a:srcRect b="0" l="0" r="0" t="0"/>
            <a:stretch/>
          </p:blipFill>
          <p:spPr>
            <a:xfrm>
              <a:off x="2953743" y="4749355"/>
              <a:ext cx="2552977" cy="1128836"/>
            </a:xfrm>
            <a:prstGeom prst="rect">
              <a:avLst/>
            </a:prstGeom>
            <a:noFill/>
            <a:ln>
              <a:noFill/>
            </a:ln>
          </p:spPr>
        </p:pic>
        <p:pic>
          <p:nvPicPr>
            <p:cNvPr id="901" name="Google Shape;901;p29"/>
            <p:cNvPicPr preferRelativeResize="0"/>
            <p:nvPr/>
          </p:nvPicPr>
          <p:blipFill rotWithShape="1">
            <a:blip r:embed="rId8">
              <a:alphaModFix/>
            </a:blip>
            <a:srcRect b="0" l="0" r="0" t="0"/>
            <a:stretch/>
          </p:blipFill>
          <p:spPr>
            <a:xfrm>
              <a:off x="515354" y="4474233"/>
              <a:ext cx="2106259" cy="1599680"/>
            </a:xfrm>
            <a:prstGeom prst="rect">
              <a:avLst/>
            </a:prstGeom>
            <a:noFill/>
            <a:ln>
              <a:noFill/>
            </a:ln>
          </p:spPr>
        </p:pic>
        <p:grpSp>
          <p:nvGrpSpPr>
            <p:cNvPr id="902" name="Google Shape;902;p29"/>
            <p:cNvGrpSpPr/>
            <p:nvPr/>
          </p:nvGrpSpPr>
          <p:grpSpPr>
            <a:xfrm>
              <a:off x="515354" y="483731"/>
              <a:ext cx="5113286" cy="4118749"/>
              <a:chOff x="515354" y="483731"/>
              <a:chExt cx="6913046" cy="6634661"/>
            </a:xfrm>
          </p:grpSpPr>
          <p:pic>
            <p:nvPicPr>
              <p:cNvPr id="903" name="Google Shape;903;p29"/>
              <p:cNvPicPr preferRelativeResize="0"/>
              <p:nvPr/>
            </p:nvPicPr>
            <p:blipFill rotWithShape="1">
              <a:blip r:embed="rId9">
                <a:alphaModFix/>
              </a:blip>
              <a:srcRect b="0" l="0" r="0" t="0"/>
              <a:stretch/>
            </p:blipFill>
            <p:spPr>
              <a:xfrm>
                <a:off x="3128857" y="4390631"/>
                <a:ext cx="4299543" cy="2727761"/>
              </a:xfrm>
              <a:prstGeom prst="rect">
                <a:avLst/>
              </a:prstGeom>
              <a:noFill/>
              <a:ln>
                <a:noFill/>
              </a:ln>
            </p:spPr>
          </p:pic>
          <p:pic>
            <p:nvPicPr>
              <p:cNvPr id="904" name="Google Shape;904;p29"/>
              <p:cNvPicPr preferRelativeResize="0"/>
              <p:nvPr/>
            </p:nvPicPr>
            <p:blipFill rotWithShape="1">
              <a:blip r:embed="rId10">
                <a:alphaModFix/>
              </a:blip>
              <a:srcRect b="0" l="0" r="0" t="0"/>
              <a:stretch/>
            </p:blipFill>
            <p:spPr>
              <a:xfrm>
                <a:off x="3657610" y="483731"/>
                <a:ext cx="2438390" cy="1851929"/>
              </a:xfrm>
              <a:prstGeom prst="rect">
                <a:avLst/>
              </a:prstGeom>
              <a:noFill/>
              <a:ln>
                <a:noFill/>
              </a:ln>
            </p:spPr>
          </p:pic>
          <p:pic>
            <p:nvPicPr>
              <p:cNvPr id="905" name="Google Shape;905;p29"/>
              <p:cNvPicPr preferRelativeResize="0"/>
              <p:nvPr/>
            </p:nvPicPr>
            <p:blipFill rotWithShape="1">
              <a:blip r:embed="rId11">
                <a:alphaModFix/>
              </a:blip>
              <a:srcRect b="0" l="0" r="0" t="0"/>
              <a:stretch/>
            </p:blipFill>
            <p:spPr>
              <a:xfrm>
                <a:off x="717530" y="581390"/>
                <a:ext cx="2438389" cy="1851929"/>
              </a:xfrm>
              <a:prstGeom prst="rect">
                <a:avLst/>
              </a:prstGeom>
              <a:noFill/>
              <a:ln>
                <a:noFill/>
              </a:ln>
            </p:spPr>
          </p:pic>
          <p:pic>
            <p:nvPicPr>
              <p:cNvPr id="906" name="Google Shape;906;p29"/>
              <p:cNvPicPr preferRelativeResize="0"/>
              <p:nvPr/>
            </p:nvPicPr>
            <p:blipFill rotWithShape="1">
              <a:blip r:embed="rId12">
                <a:alphaModFix/>
              </a:blip>
              <a:srcRect b="0" l="0" r="0" t="0"/>
              <a:stretch/>
            </p:blipFill>
            <p:spPr>
              <a:xfrm>
                <a:off x="3362969" y="2658814"/>
                <a:ext cx="2438391" cy="1956661"/>
              </a:xfrm>
              <a:prstGeom prst="rect">
                <a:avLst/>
              </a:prstGeom>
              <a:noFill/>
              <a:ln>
                <a:noFill/>
              </a:ln>
            </p:spPr>
          </p:pic>
          <p:pic>
            <p:nvPicPr>
              <p:cNvPr id="907" name="Google Shape;907;p29"/>
              <p:cNvPicPr preferRelativeResize="0"/>
              <p:nvPr/>
            </p:nvPicPr>
            <p:blipFill rotWithShape="1">
              <a:blip r:embed="rId13">
                <a:alphaModFix/>
              </a:blip>
              <a:srcRect b="0" l="0" r="0" t="0"/>
              <a:stretch/>
            </p:blipFill>
            <p:spPr>
              <a:xfrm>
                <a:off x="515354" y="2763546"/>
                <a:ext cx="2438389" cy="1851929"/>
              </a:xfrm>
              <a:prstGeom prst="rect">
                <a:avLst/>
              </a:prstGeom>
              <a:noFill/>
              <a:ln>
                <a:noFill/>
              </a:ln>
            </p:spPr>
          </p:pic>
          <p:pic>
            <p:nvPicPr>
              <p:cNvPr descr="2022-07-20 23:03:16.924000" id="908" name="Google Shape;908;p29"/>
              <p:cNvPicPr preferRelativeResize="0"/>
              <p:nvPr/>
            </p:nvPicPr>
            <p:blipFill rotWithShape="1">
              <a:blip r:embed="rId14">
                <a:alphaModFix/>
              </a:blip>
              <a:srcRect b="0" l="137" r="-136" t="0"/>
              <a:stretch/>
            </p:blipFill>
            <p:spPr>
              <a:xfrm>
                <a:off x="717528" y="4785309"/>
                <a:ext cx="2438391" cy="1956661"/>
              </a:xfrm>
              <a:prstGeom prst="rect">
                <a:avLst/>
              </a:prstGeom>
              <a:noFill/>
              <a:ln>
                <a:noFill/>
              </a:ln>
            </p:spPr>
          </p:pic>
        </p:gr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9">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8"/>
                                        </p:tgtEl>
                                        <p:attrNameLst>
                                          <p:attrName>style.visibility</p:attrName>
                                        </p:attrNameLst>
                                      </p:cBhvr>
                                      <p:to>
                                        <p:strVal val="visible"/>
                                      </p:to>
                                    </p:set>
                                    <p:animEffect filter="fade" transition="in">
                                      <p:cBhvr>
                                        <p:cTn dur="500"/>
                                        <p:tgtEl>
                                          <p:spTgt spid="888"/>
                                        </p:tgtEl>
                                      </p:cBhvr>
                                    </p:animEffect>
                                  </p:childTnLst>
                                </p:cTn>
                              </p:par>
                              <p:par>
                                <p:cTn fill="hold" nodeType="withEffect" presetClass="entr" presetID="10" presetSubtype="0">
                                  <p:stCondLst>
                                    <p:cond delay="0"/>
                                  </p:stCondLst>
                                  <p:childTnLst>
                                    <p:set>
                                      <p:cBhvr>
                                        <p:cTn dur="1" fill="hold">
                                          <p:stCondLst>
                                            <p:cond delay="0"/>
                                          </p:stCondLst>
                                        </p:cTn>
                                        <p:tgtEl>
                                          <p:spTgt spid="899"/>
                                        </p:tgtEl>
                                        <p:attrNameLst>
                                          <p:attrName>style.visibility</p:attrName>
                                        </p:attrNameLst>
                                      </p:cBhvr>
                                      <p:to>
                                        <p:strVal val="visible"/>
                                      </p:to>
                                    </p:set>
                                    <p:animEffect filter="fade" transition="in">
                                      <p:cBhvr>
                                        <p:cTn dur="500"/>
                                        <p:tgtEl>
                                          <p:spTgt spid="899"/>
                                        </p:tgtEl>
                                      </p:cBhvr>
                                    </p:animEffect>
                                  </p:childTnLst>
                                </p:cTn>
                              </p:par>
                              <p:par>
                                <p:cTn fill="hold" nodeType="withEffect" presetClass="entr" presetID="10" presetSubtype="0">
                                  <p:stCondLst>
                                    <p:cond delay="0"/>
                                  </p:stCondLst>
                                  <p:childTnLst>
                                    <p:set>
                                      <p:cBhvr>
                                        <p:cTn dur="1" fill="hold">
                                          <p:stCondLst>
                                            <p:cond delay="0"/>
                                          </p:stCondLst>
                                        </p:cTn>
                                        <p:tgtEl>
                                          <p:spTgt spid="898"/>
                                        </p:tgtEl>
                                        <p:attrNameLst>
                                          <p:attrName>style.visibility</p:attrName>
                                        </p:attrNameLst>
                                      </p:cBhvr>
                                      <p:to>
                                        <p:strVal val="visible"/>
                                      </p:to>
                                    </p:set>
                                    <p:animEffect filter="fade" transition="in">
                                      <p:cBhvr>
                                        <p:cTn dur="500"/>
                                        <p:tgtEl>
                                          <p:spTgt spid="8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30"/>
          <p:cNvSpPr/>
          <p:nvPr/>
        </p:nvSpPr>
        <p:spPr>
          <a:xfrm>
            <a:off x="0" y="279043"/>
            <a:ext cx="12192000" cy="769442"/>
          </a:xfrm>
          <a:prstGeom prst="rect">
            <a:avLst/>
          </a:prstGeom>
          <a:solidFill>
            <a:schemeClr val="accent3">
              <a:alpha val="6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4" name="Google Shape;914;p30"/>
          <p:cNvSpPr txBox="1"/>
          <p:nvPr>
            <p:ph idx="4294967295" type="body"/>
          </p:nvPr>
        </p:nvSpPr>
        <p:spPr>
          <a:xfrm>
            <a:off x="619125" y="339725"/>
            <a:ext cx="11572875" cy="72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Our Projects</a:t>
            </a:r>
            <a:endParaRPr/>
          </a:p>
        </p:txBody>
      </p:sp>
      <p:grpSp>
        <p:nvGrpSpPr>
          <p:cNvPr id="915" name="Google Shape;915;p30"/>
          <p:cNvGrpSpPr/>
          <p:nvPr/>
        </p:nvGrpSpPr>
        <p:grpSpPr>
          <a:xfrm rot="10800000">
            <a:off x="1914461" y="4761363"/>
            <a:ext cx="2880000" cy="1404001"/>
            <a:chOff x="1509476" y="1720734"/>
            <a:chExt cx="2880000" cy="1404001"/>
          </a:xfrm>
        </p:grpSpPr>
        <p:sp>
          <p:nvSpPr>
            <p:cNvPr id="916" name="Google Shape;916;p30"/>
            <p:cNvSpPr/>
            <p:nvPr/>
          </p:nvSpPr>
          <p:spPr>
            <a:xfrm>
              <a:off x="1509476" y="1720734"/>
              <a:ext cx="2880000" cy="10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17" name="Google Shape;917;p30"/>
            <p:cNvSpPr/>
            <p:nvPr/>
          </p:nvSpPr>
          <p:spPr>
            <a:xfrm rot="5400000">
              <a:off x="861476" y="2368735"/>
              <a:ext cx="1404000" cy="10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918" name="Google Shape;918;p30"/>
          <p:cNvGrpSpPr/>
          <p:nvPr/>
        </p:nvGrpSpPr>
        <p:grpSpPr>
          <a:xfrm rot="10800000">
            <a:off x="6742791" y="4761361"/>
            <a:ext cx="3534748" cy="1404001"/>
            <a:chOff x="1509476" y="1720734"/>
            <a:chExt cx="2880000" cy="1404001"/>
          </a:xfrm>
        </p:grpSpPr>
        <p:sp>
          <p:nvSpPr>
            <p:cNvPr id="919" name="Google Shape;919;p30"/>
            <p:cNvSpPr/>
            <p:nvPr/>
          </p:nvSpPr>
          <p:spPr>
            <a:xfrm>
              <a:off x="1509476" y="1720734"/>
              <a:ext cx="2880000" cy="10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20" name="Google Shape;920;p30"/>
            <p:cNvSpPr/>
            <p:nvPr/>
          </p:nvSpPr>
          <p:spPr>
            <a:xfrm rot="5400000">
              <a:off x="861476" y="2368735"/>
              <a:ext cx="1404000" cy="10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921" name="Google Shape;921;p30"/>
          <p:cNvGrpSpPr/>
          <p:nvPr/>
        </p:nvGrpSpPr>
        <p:grpSpPr>
          <a:xfrm>
            <a:off x="6868887" y="1435159"/>
            <a:ext cx="3057542" cy="1766202"/>
            <a:chOff x="1509476" y="1720734"/>
            <a:chExt cx="2880000" cy="1404001"/>
          </a:xfrm>
        </p:grpSpPr>
        <p:sp>
          <p:nvSpPr>
            <p:cNvPr id="922" name="Google Shape;922;p30"/>
            <p:cNvSpPr/>
            <p:nvPr/>
          </p:nvSpPr>
          <p:spPr>
            <a:xfrm>
              <a:off x="1509476" y="1720734"/>
              <a:ext cx="2880000" cy="10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23" name="Google Shape;923;p30"/>
            <p:cNvSpPr/>
            <p:nvPr/>
          </p:nvSpPr>
          <p:spPr>
            <a:xfrm rot="5400000">
              <a:off x="861476" y="2368735"/>
              <a:ext cx="1404000" cy="10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924" name="Google Shape;924;p30"/>
          <p:cNvGrpSpPr/>
          <p:nvPr/>
        </p:nvGrpSpPr>
        <p:grpSpPr>
          <a:xfrm>
            <a:off x="473529" y="1373432"/>
            <a:ext cx="4849586" cy="1827506"/>
            <a:chOff x="1509476" y="1720734"/>
            <a:chExt cx="2880000" cy="1404001"/>
          </a:xfrm>
        </p:grpSpPr>
        <p:sp>
          <p:nvSpPr>
            <p:cNvPr id="925" name="Google Shape;925;p30"/>
            <p:cNvSpPr/>
            <p:nvPr/>
          </p:nvSpPr>
          <p:spPr>
            <a:xfrm>
              <a:off x="1509476" y="1720734"/>
              <a:ext cx="2880000" cy="10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26" name="Google Shape;926;p30"/>
            <p:cNvSpPr/>
            <p:nvPr/>
          </p:nvSpPr>
          <p:spPr>
            <a:xfrm rot="5400000">
              <a:off x="861476" y="2368735"/>
              <a:ext cx="1404000" cy="10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927" name="Google Shape;927;p30"/>
          <p:cNvSpPr/>
          <p:nvPr/>
        </p:nvSpPr>
        <p:spPr>
          <a:xfrm>
            <a:off x="908783" y="3876990"/>
            <a:ext cx="9972000" cy="17114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nvGrpSpPr>
          <p:cNvPr id="928" name="Google Shape;928;p30"/>
          <p:cNvGrpSpPr/>
          <p:nvPr/>
        </p:nvGrpSpPr>
        <p:grpSpPr>
          <a:xfrm>
            <a:off x="1369368" y="3863938"/>
            <a:ext cx="1780893" cy="678649"/>
            <a:chOff x="3233964" y="1954419"/>
            <a:chExt cx="1410044" cy="678649"/>
          </a:xfrm>
        </p:grpSpPr>
        <p:sp>
          <p:nvSpPr>
            <p:cNvPr id="929" name="Google Shape;929;p30"/>
            <p:cNvSpPr txBox="1"/>
            <p:nvPr/>
          </p:nvSpPr>
          <p:spPr>
            <a:xfrm>
              <a:off x="3233964" y="1954419"/>
              <a:ext cx="1400519"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Add Text</a:t>
              </a:r>
              <a:endParaRPr b="1" sz="1400">
                <a:solidFill>
                  <a:schemeClr val="lt1"/>
                </a:solidFill>
                <a:latin typeface="Calibri"/>
                <a:ea typeface="Calibri"/>
                <a:cs typeface="Calibri"/>
                <a:sym typeface="Calibri"/>
              </a:endParaRPr>
            </a:p>
          </p:txBody>
        </p:sp>
        <p:sp>
          <p:nvSpPr>
            <p:cNvPr id="930" name="Google Shape;930;p30"/>
            <p:cNvSpPr txBox="1"/>
            <p:nvPr/>
          </p:nvSpPr>
          <p:spPr>
            <a:xfrm>
              <a:off x="3243489" y="2171403"/>
              <a:ext cx="1400519"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Simple PowerPoint Presentation</a:t>
              </a:r>
              <a:endParaRPr sz="1200">
                <a:solidFill>
                  <a:schemeClr val="lt1"/>
                </a:solidFill>
                <a:latin typeface="Calibri"/>
                <a:ea typeface="Calibri"/>
                <a:cs typeface="Calibri"/>
                <a:sym typeface="Calibri"/>
              </a:endParaRPr>
            </a:p>
          </p:txBody>
        </p:sp>
      </p:grpSp>
      <p:grpSp>
        <p:nvGrpSpPr>
          <p:cNvPr id="931" name="Google Shape;931;p30"/>
          <p:cNvGrpSpPr/>
          <p:nvPr/>
        </p:nvGrpSpPr>
        <p:grpSpPr>
          <a:xfrm>
            <a:off x="473529" y="4837053"/>
            <a:ext cx="4150685" cy="978771"/>
            <a:chOff x="3170357" y="4584061"/>
            <a:chExt cx="1352213" cy="735937"/>
          </a:xfrm>
        </p:grpSpPr>
        <p:sp>
          <p:nvSpPr>
            <p:cNvPr id="932" name="Google Shape;932;p30"/>
            <p:cNvSpPr txBox="1"/>
            <p:nvPr/>
          </p:nvSpPr>
          <p:spPr>
            <a:xfrm>
              <a:off x="3175661" y="4764597"/>
              <a:ext cx="1346909" cy="55540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r">
                <a:spcBef>
                  <a:spcPts val="0"/>
                </a:spcBef>
                <a:spcAft>
                  <a:spcPts val="0"/>
                </a:spcAft>
                <a:buNone/>
              </a:pPr>
              <a:r>
                <a:rPr lang="en-US" sz="1400">
                  <a:solidFill>
                    <a:schemeClr val="dk1"/>
                  </a:solidFill>
                  <a:latin typeface="Calibri"/>
                  <a:ea typeface="Calibri"/>
                  <a:cs typeface="Calibri"/>
                  <a:sym typeface="Calibri"/>
                </a:rPr>
                <a:t>Energy access strategy for disadvantaged communities in Ghana Sub-award from Carleton University, Canada </a:t>
              </a:r>
              <a:endParaRPr sz="1400">
                <a:solidFill>
                  <a:srgbClr val="3F3F3F"/>
                </a:solidFill>
                <a:latin typeface="Calibri"/>
                <a:ea typeface="Calibri"/>
                <a:cs typeface="Calibri"/>
                <a:sym typeface="Calibri"/>
              </a:endParaRPr>
            </a:p>
          </p:txBody>
        </p:sp>
        <p:sp>
          <p:nvSpPr>
            <p:cNvPr id="933" name="Google Shape;933;p30"/>
            <p:cNvSpPr txBox="1"/>
            <p:nvPr/>
          </p:nvSpPr>
          <p:spPr>
            <a:xfrm>
              <a:off x="3170357" y="4584061"/>
              <a:ext cx="1335460" cy="34712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3F3F3F"/>
                  </a:solidFill>
                  <a:latin typeface="Calibri"/>
                  <a:ea typeface="Calibri"/>
                  <a:cs typeface="Calibri"/>
                  <a:sym typeface="Calibri"/>
                </a:rPr>
                <a:t>GenDesign (STEAM)</a:t>
              </a:r>
              <a:endParaRPr b="1" sz="2400">
                <a:solidFill>
                  <a:srgbClr val="3F3F3F"/>
                </a:solidFill>
                <a:latin typeface="Calibri"/>
                <a:ea typeface="Calibri"/>
                <a:cs typeface="Calibri"/>
                <a:sym typeface="Calibri"/>
              </a:endParaRPr>
            </a:p>
          </p:txBody>
        </p:sp>
      </p:grpSp>
      <p:sp>
        <p:nvSpPr>
          <p:cNvPr id="934" name="Google Shape;934;p30"/>
          <p:cNvSpPr/>
          <p:nvPr/>
        </p:nvSpPr>
        <p:spPr>
          <a:xfrm rot="5400000">
            <a:off x="10782186" y="3733960"/>
            <a:ext cx="530352" cy="457200"/>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nvGrpSpPr>
          <p:cNvPr id="935" name="Google Shape;935;p30"/>
          <p:cNvGrpSpPr/>
          <p:nvPr/>
        </p:nvGrpSpPr>
        <p:grpSpPr>
          <a:xfrm>
            <a:off x="4896884" y="4771042"/>
            <a:ext cx="5077855" cy="1321781"/>
            <a:chOff x="3170357" y="4252376"/>
            <a:chExt cx="1495445" cy="1321781"/>
          </a:xfrm>
        </p:grpSpPr>
        <p:sp>
          <p:nvSpPr>
            <p:cNvPr id="936" name="Google Shape;936;p30"/>
            <p:cNvSpPr txBox="1"/>
            <p:nvPr/>
          </p:nvSpPr>
          <p:spPr>
            <a:xfrm>
              <a:off x="3175661" y="4558494"/>
              <a:ext cx="1490141" cy="101566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dk1"/>
                  </a:solidFill>
                  <a:latin typeface="Calibri"/>
                  <a:ea typeface="Calibri"/>
                  <a:cs typeface="Calibri"/>
                  <a:sym typeface="Calibri"/>
                </a:rPr>
                <a:t>provide hands-on-training to commercial and industrial electricity consumers and service providers in renewable energy (RE) and energy efficiency (EE) under the auspices of the GIZ Market Entry into Renewable Energy (RE) and Energy Efficiency (EE) for the Productive Sector in Ghana project</a:t>
              </a:r>
              <a:endParaRPr sz="1200">
                <a:solidFill>
                  <a:srgbClr val="3F3F3F"/>
                </a:solidFill>
                <a:latin typeface="Calibri"/>
                <a:ea typeface="Calibri"/>
                <a:cs typeface="Calibri"/>
                <a:sym typeface="Calibri"/>
              </a:endParaRPr>
            </a:p>
          </p:txBody>
        </p:sp>
        <p:sp>
          <p:nvSpPr>
            <p:cNvPr id="937" name="Google Shape;937;p30"/>
            <p:cNvSpPr txBox="1"/>
            <p:nvPr/>
          </p:nvSpPr>
          <p:spPr>
            <a:xfrm>
              <a:off x="3170357" y="4252376"/>
              <a:ext cx="148030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3F3F3F"/>
                  </a:solidFill>
                  <a:latin typeface="Calibri"/>
                  <a:ea typeface="Calibri"/>
                  <a:cs typeface="Calibri"/>
                  <a:sym typeface="Calibri"/>
                </a:rPr>
                <a:t>Energy Service Centre</a:t>
              </a:r>
              <a:endParaRPr b="1" sz="2400">
                <a:solidFill>
                  <a:srgbClr val="3F3F3F"/>
                </a:solidFill>
                <a:latin typeface="Calibri"/>
                <a:ea typeface="Calibri"/>
                <a:cs typeface="Calibri"/>
                <a:sym typeface="Calibri"/>
              </a:endParaRPr>
            </a:p>
          </p:txBody>
        </p:sp>
      </p:grpSp>
      <p:grpSp>
        <p:nvGrpSpPr>
          <p:cNvPr id="938" name="Google Shape;938;p30"/>
          <p:cNvGrpSpPr/>
          <p:nvPr/>
        </p:nvGrpSpPr>
        <p:grpSpPr>
          <a:xfrm>
            <a:off x="667714" y="1676724"/>
            <a:ext cx="5650038" cy="1272589"/>
            <a:chOff x="2593480" y="4209866"/>
            <a:chExt cx="2198916" cy="478283"/>
          </a:xfrm>
        </p:grpSpPr>
        <p:sp>
          <p:nvSpPr>
            <p:cNvPr id="939" name="Google Shape;939;p30"/>
            <p:cNvSpPr txBox="1"/>
            <p:nvPr/>
          </p:nvSpPr>
          <p:spPr>
            <a:xfrm>
              <a:off x="2593480" y="4409733"/>
              <a:ext cx="1811817" cy="2784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The MoNaL project is tested the use of e-mopeds and e-cargo bikes in sub-Saharan Africa using a sharing model. </a:t>
              </a:r>
              <a:endParaRPr/>
            </a:p>
          </p:txBody>
        </p:sp>
        <p:sp>
          <p:nvSpPr>
            <p:cNvPr id="940" name="Google Shape;940;p30"/>
            <p:cNvSpPr txBox="1"/>
            <p:nvPr/>
          </p:nvSpPr>
          <p:spPr>
            <a:xfrm>
              <a:off x="2593480" y="4209866"/>
              <a:ext cx="2198916" cy="2429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3F3F3F"/>
                  </a:solidFill>
                  <a:latin typeface="Calibri"/>
                  <a:ea typeface="Calibri"/>
                  <a:cs typeface="Calibri"/>
                  <a:sym typeface="Calibri"/>
                </a:rPr>
                <a:t>Mobility for Sub-Sahara Africa – Sustainability thought through the Lifecycle</a:t>
              </a:r>
              <a:endParaRPr b="1" sz="1800">
                <a:solidFill>
                  <a:srgbClr val="3F3F3F"/>
                </a:solidFill>
                <a:latin typeface="Calibri"/>
                <a:ea typeface="Calibri"/>
                <a:cs typeface="Calibri"/>
                <a:sym typeface="Calibri"/>
              </a:endParaRPr>
            </a:p>
          </p:txBody>
        </p:sp>
      </p:grpSp>
      <p:grpSp>
        <p:nvGrpSpPr>
          <p:cNvPr id="941" name="Google Shape;941;p30"/>
          <p:cNvGrpSpPr/>
          <p:nvPr/>
        </p:nvGrpSpPr>
        <p:grpSpPr>
          <a:xfrm>
            <a:off x="6983546" y="1649742"/>
            <a:ext cx="5094867" cy="1504337"/>
            <a:chOff x="3029099" y="4011452"/>
            <a:chExt cx="1493471" cy="1564524"/>
          </a:xfrm>
        </p:grpSpPr>
        <p:sp>
          <p:nvSpPr>
            <p:cNvPr id="942" name="Google Shape;942;p30"/>
            <p:cNvSpPr txBox="1"/>
            <p:nvPr/>
          </p:nvSpPr>
          <p:spPr>
            <a:xfrm>
              <a:off x="3029099" y="4331725"/>
              <a:ext cx="1493471" cy="12442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Calibri"/>
                  <a:ea typeface="Calibri"/>
                  <a:cs typeface="Calibri"/>
                  <a:sym typeface="Calibri"/>
                </a:rPr>
                <a:t>RCEES in Consortium with some of our partners including Sunyani Technical University, Kumasi Technical University and the Energy Foundation has been selected to host one of the three Sustainable Energy Service Centres (SECS) the Millennium Development Authority (MiDA) under the Millennium Challenge Compact (MCC). </a:t>
              </a:r>
              <a:endParaRPr sz="1200">
                <a:solidFill>
                  <a:srgbClr val="3F3F3F"/>
                </a:solidFill>
                <a:latin typeface="Calibri"/>
                <a:ea typeface="Calibri"/>
                <a:cs typeface="Calibri"/>
                <a:sym typeface="Calibri"/>
              </a:endParaRPr>
            </a:p>
          </p:txBody>
        </p:sp>
        <p:sp>
          <p:nvSpPr>
            <p:cNvPr id="943" name="Google Shape;943;p30"/>
            <p:cNvSpPr txBox="1"/>
            <p:nvPr/>
          </p:nvSpPr>
          <p:spPr>
            <a:xfrm>
              <a:off x="3029099" y="4011452"/>
              <a:ext cx="1476718" cy="48013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3F3F3F"/>
                  </a:solidFill>
                  <a:latin typeface="Calibri"/>
                  <a:ea typeface="Calibri"/>
                  <a:cs typeface="Calibri"/>
                  <a:sym typeface="Calibri"/>
                </a:rPr>
                <a:t>Sustainable Energy Service Centre</a:t>
              </a:r>
              <a:endParaRPr b="1" sz="2400">
                <a:solidFill>
                  <a:srgbClr val="3F3F3F"/>
                </a:solidFill>
                <a:latin typeface="Calibri"/>
                <a:ea typeface="Calibri"/>
                <a:cs typeface="Calibri"/>
                <a:sym typeface="Calibri"/>
              </a:endParaRPr>
            </a:p>
          </p:txBody>
        </p:sp>
      </p:grpSp>
      <p:sp>
        <p:nvSpPr>
          <p:cNvPr id="944" name="Google Shape;944;p30"/>
          <p:cNvSpPr/>
          <p:nvPr/>
        </p:nvSpPr>
        <p:spPr>
          <a:xfrm>
            <a:off x="2091662" y="3439835"/>
            <a:ext cx="396000" cy="313084"/>
          </a:xfrm>
          <a:custGeom>
            <a:rect b="b" l="l" r="r" t="t"/>
            <a:pathLst>
              <a:path extrusionOk="0" h="2545072" w="3219104">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945" name="Google Shape;945;p30"/>
          <p:cNvPicPr preferRelativeResize="0"/>
          <p:nvPr/>
        </p:nvPicPr>
        <p:blipFill rotWithShape="1">
          <a:blip r:embed="rId3">
            <a:alphaModFix/>
          </a:blip>
          <a:srcRect b="0" l="0" r="0" t="0"/>
          <a:stretch/>
        </p:blipFill>
        <p:spPr>
          <a:xfrm>
            <a:off x="1225941" y="3198601"/>
            <a:ext cx="1872344" cy="1699057"/>
          </a:xfrm>
          <a:prstGeom prst="rect">
            <a:avLst/>
          </a:prstGeom>
          <a:noFill/>
          <a:ln>
            <a:noFill/>
          </a:ln>
        </p:spPr>
      </p:pic>
      <p:pic>
        <p:nvPicPr>
          <p:cNvPr id="946" name="Google Shape;946;p30"/>
          <p:cNvPicPr preferRelativeResize="0"/>
          <p:nvPr/>
        </p:nvPicPr>
        <p:blipFill rotWithShape="1">
          <a:blip r:embed="rId4">
            <a:alphaModFix/>
          </a:blip>
          <a:srcRect b="0" l="0" r="0" t="0"/>
          <a:stretch/>
        </p:blipFill>
        <p:spPr>
          <a:xfrm>
            <a:off x="3515340" y="3199945"/>
            <a:ext cx="2440079" cy="1561415"/>
          </a:xfrm>
          <a:prstGeom prst="rect">
            <a:avLst/>
          </a:prstGeom>
          <a:noFill/>
          <a:ln>
            <a:noFill/>
          </a:ln>
        </p:spPr>
      </p:pic>
      <p:pic>
        <p:nvPicPr>
          <p:cNvPr id="947" name="Google Shape;947;p30"/>
          <p:cNvPicPr preferRelativeResize="0"/>
          <p:nvPr/>
        </p:nvPicPr>
        <p:blipFill rotWithShape="1">
          <a:blip r:embed="rId5">
            <a:alphaModFix/>
          </a:blip>
          <a:srcRect b="0" l="0" r="0" t="0"/>
          <a:stretch/>
        </p:blipFill>
        <p:spPr>
          <a:xfrm>
            <a:off x="8579796" y="3203723"/>
            <a:ext cx="1994582" cy="1488583"/>
          </a:xfrm>
          <a:prstGeom prst="rect">
            <a:avLst/>
          </a:prstGeom>
          <a:noFill/>
          <a:ln>
            <a:noFill/>
          </a:ln>
        </p:spPr>
      </p:pic>
      <p:pic>
        <p:nvPicPr>
          <p:cNvPr descr="vlcsnap-2021-03-17-10h05m54s028" id="948" name="Google Shape;948;p30"/>
          <p:cNvPicPr preferRelativeResize="0"/>
          <p:nvPr/>
        </p:nvPicPr>
        <p:blipFill rotWithShape="1">
          <a:blip r:embed="rId6">
            <a:alphaModFix/>
          </a:blip>
          <a:srcRect b="0" l="20867" r="32620" t="0"/>
          <a:stretch/>
        </p:blipFill>
        <p:spPr>
          <a:xfrm>
            <a:off x="6317752" y="3243780"/>
            <a:ext cx="1709945" cy="144852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sp>
        <p:nvSpPr>
          <p:cNvPr id="953" name="Google Shape;953;p31"/>
          <p:cNvSpPr/>
          <p:nvPr/>
        </p:nvSpPr>
        <p:spPr>
          <a:xfrm>
            <a:off x="0" y="279043"/>
            <a:ext cx="12192000" cy="769442"/>
          </a:xfrm>
          <a:prstGeom prst="rect">
            <a:avLst/>
          </a:prstGeom>
          <a:solidFill>
            <a:schemeClr val="accent3">
              <a:alpha val="6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4" name="Google Shape;954;p31"/>
          <p:cNvSpPr txBox="1"/>
          <p:nvPr>
            <p:ph idx="4294967295" type="body"/>
          </p:nvPr>
        </p:nvSpPr>
        <p:spPr>
          <a:xfrm>
            <a:off x="619125" y="339725"/>
            <a:ext cx="11572875" cy="72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Our Projects</a:t>
            </a:r>
            <a:endParaRPr/>
          </a:p>
        </p:txBody>
      </p:sp>
      <p:grpSp>
        <p:nvGrpSpPr>
          <p:cNvPr id="955" name="Google Shape;955;p31"/>
          <p:cNvGrpSpPr/>
          <p:nvPr/>
        </p:nvGrpSpPr>
        <p:grpSpPr>
          <a:xfrm>
            <a:off x="7180376" y="1454492"/>
            <a:ext cx="2880000" cy="1404001"/>
            <a:chOff x="1509476" y="1720734"/>
            <a:chExt cx="2880000" cy="1404001"/>
          </a:xfrm>
        </p:grpSpPr>
        <p:sp>
          <p:nvSpPr>
            <p:cNvPr id="956" name="Google Shape;956;p31"/>
            <p:cNvSpPr/>
            <p:nvPr/>
          </p:nvSpPr>
          <p:spPr>
            <a:xfrm>
              <a:off x="1509476" y="1720734"/>
              <a:ext cx="2880000" cy="10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57" name="Google Shape;957;p31"/>
            <p:cNvSpPr/>
            <p:nvPr/>
          </p:nvSpPr>
          <p:spPr>
            <a:xfrm rot="5400000">
              <a:off x="861476" y="2368735"/>
              <a:ext cx="1404000" cy="10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958" name="Google Shape;958;p31"/>
          <p:cNvGrpSpPr/>
          <p:nvPr/>
        </p:nvGrpSpPr>
        <p:grpSpPr>
          <a:xfrm>
            <a:off x="214876" y="1274418"/>
            <a:ext cx="3643200" cy="1996013"/>
            <a:chOff x="1509476" y="1720734"/>
            <a:chExt cx="2880000" cy="1404001"/>
          </a:xfrm>
        </p:grpSpPr>
        <p:sp>
          <p:nvSpPr>
            <p:cNvPr id="959" name="Google Shape;959;p31"/>
            <p:cNvSpPr/>
            <p:nvPr/>
          </p:nvSpPr>
          <p:spPr>
            <a:xfrm>
              <a:off x="1509476" y="1720734"/>
              <a:ext cx="2880000" cy="10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60" name="Google Shape;960;p31"/>
            <p:cNvSpPr/>
            <p:nvPr/>
          </p:nvSpPr>
          <p:spPr>
            <a:xfrm rot="5400000">
              <a:off x="861476" y="2368735"/>
              <a:ext cx="1404000" cy="10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961" name="Google Shape;961;p31"/>
          <p:cNvSpPr/>
          <p:nvPr/>
        </p:nvSpPr>
        <p:spPr>
          <a:xfrm>
            <a:off x="1903225" y="3848665"/>
            <a:ext cx="8977557" cy="19946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nvGrpSpPr>
          <p:cNvPr id="962" name="Google Shape;962;p31"/>
          <p:cNvGrpSpPr/>
          <p:nvPr/>
        </p:nvGrpSpPr>
        <p:grpSpPr>
          <a:xfrm>
            <a:off x="71933" y="3643446"/>
            <a:ext cx="1780893" cy="678649"/>
            <a:chOff x="3233964" y="1954419"/>
            <a:chExt cx="1410044" cy="678649"/>
          </a:xfrm>
        </p:grpSpPr>
        <p:sp>
          <p:nvSpPr>
            <p:cNvPr id="963" name="Google Shape;963;p31"/>
            <p:cNvSpPr txBox="1"/>
            <p:nvPr/>
          </p:nvSpPr>
          <p:spPr>
            <a:xfrm>
              <a:off x="3233964" y="1954419"/>
              <a:ext cx="1400519"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Add Text</a:t>
              </a:r>
              <a:endParaRPr b="1" sz="1400">
                <a:solidFill>
                  <a:schemeClr val="lt1"/>
                </a:solidFill>
                <a:latin typeface="Calibri"/>
                <a:ea typeface="Calibri"/>
                <a:cs typeface="Calibri"/>
                <a:sym typeface="Calibri"/>
              </a:endParaRPr>
            </a:p>
          </p:txBody>
        </p:sp>
        <p:sp>
          <p:nvSpPr>
            <p:cNvPr id="964" name="Google Shape;964;p31"/>
            <p:cNvSpPr txBox="1"/>
            <p:nvPr/>
          </p:nvSpPr>
          <p:spPr>
            <a:xfrm>
              <a:off x="3243489" y="2171403"/>
              <a:ext cx="1400519"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Simple PowerPoint Presentation</a:t>
              </a:r>
              <a:endParaRPr sz="1200">
                <a:solidFill>
                  <a:schemeClr val="lt1"/>
                </a:solidFill>
                <a:latin typeface="Calibri"/>
                <a:ea typeface="Calibri"/>
                <a:cs typeface="Calibri"/>
                <a:sym typeface="Calibri"/>
              </a:endParaRPr>
            </a:p>
          </p:txBody>
        </p:sp>
      </p:grpSp>
      <p:sp>
        <p:nvSpPr>
          <p:cNvPr id="965" name="Google Shape;965;p31"/>
          <p:cNvSpPr/>
          <p:nvPr/>
        </p:nvSpPr>
        <p:spPr>
          <a:xfrm rot="5400000">
            <a:off x="10782186" y="3733960"/>
            <a:ext cx="530352" cy="457200"/>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nvGrpSpPr>
          <p:cNvPr id="966" name="Google Shape;966;p31"/>
          <p:cNvGrpSpPr/>
          <p:nvPr/>
        </p:nvGrpSpPr>
        <p:grpSpPr>
          <a:xfrm>
            <a:off x="490013" y="1525887"/>
            <a:ext cx="5244938" cy="1785974"/>
            <a:chOff x="3147459" y="4268420"/>
            <a:chExt cx="1353174" cy="704122"/>
          </a:xfrm>
        </p:grpSpPr>
        <p:sp>
          <p:nvSpPr>
            <p:cNvPr id="967" name="Google Shape;967;p31"/>
            <p:cNvSpPr txBox="1"/>
            <p:nvPr/>
          </p:nvSpPr>
          <p:spPr>
            <a:xfrm>
              <a:off x="3153724" y="4621483"/>
              <a:ext cx="1346909" cy="35105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200">
                  <a:solidFill>
                    <a:schemeClr val="dk1"/>
                  </a:solidFill>
                  <a:latin typeface="Calibri"/>
                  <a:ea typeface="Calibri"/>
                  <a:cs typeface="Calibri"/>
                  <a:sym typeface="Calibri"/>
                </a:rPr>
                <a:t>This project has trained faculty members to able to redesign curriculum that will create future game-changers in energy, innovative and entrepreneurial graduates. And include sustainability and SDGs into the curriculum</a:t>
              </a:r>
              <a:endParaRPr sz="1200">
                <a:solidFill>
                  <a:schemeClr val="dk1"/>
                </a:solidFill>
                <a:latin typeface="Calibri"/>
                <a:ea typeface="Calibri"/>
                <a:cs typeface="Calibri"/>
                <a:sym typeface="Calibri"/>
              </a:endParaRPr>
            </a:p>
          </p:txBody>
        </p:sp>
        <p:sp>
          <p:nvSpPr>
            <p:cNvPr id="968" name="Google Shape;968;p31"/>
            <p:cNvSpPr txBox="1"/>
            <p:nvPr/>
          </p:nvSpPr>
          <p:spPr>
            <a:xfrm>
              <a:off x="3147459" y="4268420"/>
              <a:ext cx="1335460" cy="3640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3F3F3F"/>
                  </a:solidFill>
                  <a:latin typeface="Calibri"/>
                  <a:ea typeface="Calibri"/>
                  <a:cs typeface="Calibri"/>
                  <a:sym typeface="Calibri"/>
                </a:rPr>
                <a:t>Erasmus+ Project -Enhancing Entrepreneurship, Innovation and Sustainability in Higher Education in Africa (EEISHEA)</a:t>
              </a:r>
              <a:endParaRPr b="1" sz="1800">
                <a:solidFill>
                  <a:srgbClr val="3F3F3F"/>
                </a:solidFill>
                <a:latin typeface="Calibri"/>
                <a:ea typeface="Calibri"/>
                <a:cs typeface="Calibri"/>
                <a:sym typeface="Calibri"/>
              </a:endParaRPr>
            </a:p>
          </p:txBody>
        </p:sp>
      </p:grpSp>
      <p:grpSp>
        <p:nvGrpSpPr>
          <p:cNvPr id="969" name="Google Shape;969;p31"/>
          <p:cNvGrpSpPr/>
          <p:nvPr/>
        </p:nvGrpSpPr>
        <p:grpSpPr>
          <a:xfrm>
            <a:off x="7288375" y="1602612"/>
            <a:ext cx="4747525" cy="1540645"/>
            <a:chOff x="3169367" y="4035331"/>
            <a:chExt cx="1353203" cy="1540645"/>
          </a:xfrm>
        </p:grpSpPr>
        <p:sp>
          <p:nvSpPr>
            <p:cNvPr id="970" name="Google Shape;970;p31"/>
            <p:cNvSpPr txBox="1"/>
            <p:nvPr/>
          </p:nvSpPr>
          <p:spPr>
            <a:xfrm>
              <a:off x="3175661" y="4560313"/>
              <a:ext cx="1346909" cy="101566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200">
                  <a:solidFill>
                    <a:schemeClr val="dk1"/>
                  </a:solidFill>
                  <a:latin typeface="Calibri"/>
                  <a:ea typeface="Calibri"/>
                  <a:cs typeface="Calibri"/>
                  <a:sym typeface="Calibri"/>
                </a:rPr>
                <a:t>The program focusses on provision of RE equipment to mitigate the harsh effect of climate change on underserved rural Poor Island and inland communities that will not have access to electricity in foreseeable future and energy efficiency goods to reduce electricity consumptions in public facilities</a:t>
              </a:r>
              <a:endParaRPr sz="1200">
                <a:solidFill>
                  <a:schemeClr val="dk1"/>
                </a:solidFill>
                <a:latin typeface="Calibri"/>
                <a:ea typeface="Calibri"/>
                <a:cs typeface="Calibri"/>
                <a:sym typeface="Calibri"/>
              </a:endParaRPr>
            </a:p>
          </p:txBody>
        </p:sp>
        <p:sp>
          <p:nvSpPr>
            <p:cNvPr id="971" name="Google Shape;971;p31"/>
            <p:cNvSpPr txBox="1"/>
            <p:nvPr/>
          </p:nvSpPr>
          <p:spPr>
            <a:xfrm>
              <a:off x="3169367" y="4035331"/>
              <a:ext cx="133546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alibri"/>
                  <a:ea typeface="Calibri"/>
                  <a:cs typeface="Calibri"/>
                  <a:sym typeface="Calibri"/>
                </a:rPr>
                <a:t>China South-South Cooperation on Climate Change</a:t>
              </a:r>
              <a:endParaRPr b="1" sz="2000">
                <a:solidFill>
                  <a:srgbClr val="3F3F3F"/>
                </a:solidFill>
                <a:latin typeface="Calibri"/>
                <a:ea typeface="Calibri"/>
                <a:cs typeface="Calibri"/>
                <a:sym typeface="Calibri"/>
              </a:endParaRPr>
            </a:p>
          </p:txBody>
        </p:sp>
      </p:grpSp>
      <p:sp>
        <p:nvSpPr>
          <p:cNvPr id="972" name="Google Shape;972;p31"/>
          <p:cNvSpPr/>
          <p:nvPr/>
        </p:nvSpPr>
        <p:spPr>
          <a:xfrm>
            <a:off x="794227" y="3219343"/>
            <a:ext cx="396000" cy="313084"/>
          </a:xfrm>
          <a:custGeom>
            <a:rect b="b" l="l" r="r" t="t"/>
            <a:pathLst>
              <a:path extrusionOk="0" h="2545072" w="3219104">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973" name="Google Shape;973;p31"/>
          <p:cNvPicPr preferRelativeResize="0"/>
          <p:nvPr/>
        </p:nvPicPr>
        <p:blipFill rotWithShape="1">
          <a:blip r:embed="rId3">
            <a:alphaModFix/>
          </a:blip>
          <a:srcRect b="0" l="0" r="0" t="0"/>
          <a:stretch/>
        </p:blipFill>
        <p:spPr>
          <a:xfrm>
            <a:off x="6165280" y="3198030"/>
            <a:ext cx="1591894" cy="1591894"/>
          </a:xfrm>
          <a:prstGeom prst="rect">
            <a:avLst/>
          </a:prstGeom>
          <a:noFill/>
          <a:ln>
            <a:noFill/>
          </a:ln>
        </p:spPr>
      </p:pic>
      <p:pic>
        <p:nvPicPr>
          <p:cNvPr id="974" name="Google Shape;974;p31"/>
          <p:cNvPicPr preferRelativeResize="0"/>
          <p:nvPr/>
        </p:nvPicPr>
        <p:blipFill rotWithShape="1">
          <a:blip r:embed="rId4">
            <a:alphaModFix/>
          </a:blip>
          <a:srcRect b="15533" l="2502" r="3927" t="16148"/>
          <a:stretch/>
        </p:blipFill>
        <p:spPr>
          <a:xfrm>
            <a:off x="323529" y="3349648"/>
            <a:ext cx="2939951" cy="1363251"/>
          </a:xfrm>
          <a:prstGeom prst="rect">
            <a:avLst/>
          </a:prstGeom>
          <a:noFill/>
          <a:ln>
            <a:noFill/>
          </a:ln>
        </p:spPr>
      </p:pic>
      <p:grpSp>
        <p:nvGrpSpPr>
          <p:cNvPr id="975" name="Google Shape;975;p31"/>
          <p:cNvGrpSpPr/>
          <p:nvPr/>
        </p:nvGrpSpPr>
        <p:grpSpPr>
          <a:xfrm rot="10800000">
            <a:off x="1914461" y="4761363"/>
            <a:ext cx="2880000" cy="1404001"/>
            <a:chOff x="1509476" y="1720734"/>
            <a:chExt cx="2880000" cy="1404001"/>
          </a:xfrm>
        </p:grpSpPr>
        <p:sp>
          <p:nvSpPr>
            <p:cNvPr id="976" name="Google Shape;976;p31"/>
            <p:cNvSpPr/>
            <p:nvPr/>
          </p:nvSpPr>
          <p:spPr>
            <a:xfrm>
              <a:off x="1509476" y="1720734"/>
              <a:ext cx="2880000" cy="10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77" name="Google Shape;977;p31"/>
            <p:cNvSpPr/>
            <p:nvPr/>
          </p:nvSpPr>
          <p:spPr>
            <a:xfrm rot="5400000">
              <a:off x="861476" y="2368735"/>
              <a:ext cx="1404000" cy="10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978" name="Google Shape;978;p31"/>
          <p:cNvGrpSpPr/>
          <p:nvPr/>
        </p:nvGrpSpPr>
        <p:grpSpPr>
          <a:xfrm rot="10800000">
            <a:off x="6767827" y="4761362"/>
            <a:ext cx="2880000" cy="1404001"/>
            <a:chOff x="1509476" y="1720734"/>
            <a:chExt cx="2880000" cy="1404001"/>
          </a:xfrm>
        </p:grpSpPr>
        <p:sp>
          <p:nvSpPr>
            <p:cNvPr id="979" name="Google Shape;979;p31"/>
            <p:cNvSpPr/>
            <p:nvPr/>
          </p:nvSpPr>
          <p:spPr>
            <a:xfrm>
              <a:off x="1509476" y="1720734"/>
              <a:ext cx="2880000" cy="10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80" name="Google Shape;980;p31"/>
            <p:cNvSpPr/>
            <p:nvPr/>
          </p:nvSpPr>
          <p:spPr>
            <a:xfrm rot="5400000">
              <a:off x="861476" y="2368735"/>
              <a:ext cx="1404000" cy="10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981" name="Google Shape;981;p31"/>
          <p:cNvGrpSpPr/>
          <p:nvPr/>
        </p:nvGrpSpPr>
        <p:grpSpPr>
          <a:xfrm>
            <a:off x="323526" y="5076521"/>
            <a:ext cx="4362935" cy="1023928"/>
            <a:chOff x="2918102" y="4489759"/>
            <a:chExt cx="1627692" cy="1023928"/>
          </a:xfrm>
        </p:grpSpPr>
        <p:sp>
          <p:nvSpPr>
            <p:cNvPr id="982" name="Google Shape;982;p31"/>
            <p:cNvSpPr txBox="1"/>
            <p:nvPr/>
          </p:nvSpPr>
          <p:spPr>
            <a:xfrm>
              <a:off x="2918102" y="4867356"/>
              <a:ext cx="1627692"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dk1"/>
                  </a:solidFill>
                  <a:latin typeface="Calibri"/>
                  <a:ea typeface="Calibri"/>
                  <a:cs typeface="Calibri"/>
                  <a:sym typeface="Calibri"/>
                </a:rPr>
                <a:t>The project seeks to investigate the management and planning of hydropower generation in West Africa under climate change and land use/land</a:t>
              </a:r>
              <a:endParaRPr/>
            </a:p>
          </p:txBody>
        </p:sp>
        <p:sp>
          <p:nvSpPr>
            <p:cNvPr id="983" name="Google Shape;983;p31"/>
            <p:cNvSpPr txBox="1"/>
            <p:nvPr/>
          </p:nvSpPr>
          <p:spPr>
            <a:xfrm>
              <a:off x="3005159" y="4489759"/>
              <a:ext cx="1500658" cy="52322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800">
                  <a:solidFill>
                    <a:srgbClr val="3F3F3F"/>
                  </a:solidFill>
                  <a:latin typeface="Calibri"/>
                  <a:ea typeface="Calibri"/>
                  <a:cs typeface="Calibri"/>
                  <a:sym typeface="Calibri"/>
                </a:rPr>
                <a:t>Sustainable Dams Project</a:t>
              </a:r>
              <a:endParaRPr b="1" sz="2800">
                <a:solidFill>
                  <a:srgbClr val="3F3F3F"/>
                </a:solidFill>
                <a:latin typeface="Calibri"/>
                <a:ea typeface="Calibri"/>
                <a:cs typeface="Calibri"/>
                <a:sym typeface="Calibri"/>
              </a:endParaRPr>
            </a:p>
          </p:txBody>
        </p:sp>
      </p:grpSp>
      <p:grpSp>
        <p:nvGrpSpPr>
          <p:cNvPr id="984" name="Google Shape;984;p31"/>
          <p:cNvGrpSpPr/>
          <p:nvPr/>
        </p:nvGrpSpPr>
        <p:grpSpPr>
          <a:xfrm>
            <a:off x="5440319" y="5022641"/>
            <a:ext cx="4099510" cy="1154136"/>
            <a:chOff x="3175661" y="4510810"/>
            <a:chExt cx="1346909" cy="715452"/>
          </a:xfrm>
        </p:grpSpPr>
        <p:sp>
          <p:nvSpPr>
            <p:cNvPr id="985" name="Google Shape;985;p31"/>
            <p:cNvSpPr txBox="1"/>
            <p:nvPr/>
          </p:nvSpPr>
          <p:spPr>
            <a:xfrm>
              <a:off x="3175661" y="4764597"/>
              <a:ext cx="1346909"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dk1"/>
                  </a:solidFill>
                  <a:latin typeface="Calibri"/>
                  <a:ea typeface="Calibri"/>
                  <a:cs typeface="Calibri"/>
                  <a:sym typeface="Calibri"/>
                </a:rPr>
                <a:t>The centre is to train 50 (installers, technicians and extension officers) and 20 credit officers</a:t>
              </a:r>
              <a:endParaRPr sz="1200">
                <a:solidFill>
                  <a:srgbClr val="3F3F3F"/>
                </a:solidFill>
                <a:latin typeface="Calibri"/>
                <a:ea typeface="Calibri"/>
                <a:cs typeface="Calibri"/>
                <a:sym typeface="Calibri"/>
              </a:endParaRPr>
            </a:p>
          </p:txBody>
        </p:sp>
        <p:sp>
          <p:nvSpPr>
            <p:cNvPr id="986" name="Google Shape;986;p31"/>
            <p:cNvSpPr txBox="1"/>
            <p:nvPr/>
          </p:nvSpPr>
          <p:spPr>
            <a:xfrm>
              <a:off x="3175661" y="4510810"/>
              <a:ext cx="1335460" cy="55714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rgbClr val="3F3F3F"/>
                  </a:solidFill>
                  <a:latin typeface="Calibri"/>
                  <a:ea typeface="Calibri"/>
                  <a:cs typeface="Calibri"/>
                  <a:sym typeface="Calibri"/>
                </a:rPr>
                <a:t>SOLAR PUMP AND IRRIGATION PROJECT</a:t>
              </a:r>
              <a:endParaRPr b="1" sz="1800">
                <a:solidFill>
                  <a:srgbClr val="3F3F3F"/>
                </a:solidFill>
                <a:latin typeface="Calibri"/>
                <a:ea typeface="Calibri"/>
                <a:cs typeface="Calibri"/>
                <a:sym typeface="Calibri"/>
              </a:endParaRPr>
            </a:p>
          </p:txBody>
        </p:sp>
      </p:grpSp>
      <p:pic>
        <p:nvPicPr>
          <p:cNvPr descr="See the source image" id="987" name="Google Shape;987;p31"/>
          <p:cNvPicPr preferRelativeResize="0"/>
          <p:nvPr/>
        </p:nvPicPr>
        <p:blipFill rotWithShape="1">
          <a:blip r:embed="rId5">
            <a:alphaModFix/>
          </a:blip>
          <a:srcRect b="10766" l="25400" r="12008" t="26384"/>
          <a:stretch/>
        </p:blipFill>
        <p:spPr>
          <a:xfrm>
            <a:off x="3512879" y="3211959"/>
            <a:ext cx="2057401" cy="1549401"/>
          </a:xfrm>
          <a:prstGeom prst="rect">
            <a:avLst/>
          </a:prstGeom>
          <a:noFill/>
          <a:ln>
            <a:noFill/>
          </a:ln>
        </p:spPr>
      </p:pic>
      <p:pic>
        <p:nvPicPr>
          <p:cNvPr descr="See the source image" id="988" name="Google Shape;988;p31"/>
          <p:cNvPicPr preferRelativeResize="0"/>
          <p:nvPr/>
        </p:nvPicPr>
        <p:blipFill rotWithShape="1">
          <a:blip r:embed="rId6">
            <a:alphaModFix/>
          </a:blip>
          <a:srcRect b="0" l="17815" r="15954" t="0"/>
          <a:stretch/>
        </p:blipFill>
        <p:spPr>
          <a:xfrm>
            <a:off x="8666727" y="3175176"/>
            <a:ext cx="1854200" cy="157476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32"/>
          <p:cNvSpPr/>
          <p:nvPr/>
        </p:nvSpPr>
        <p:spPr>
          <a:xfrm>
            <a:off x="0" y="279043"/>
            <a:ext cx="12192000" cy="769442"/>
          </a:xfrm>
          <a:prstGeom prst="rect">
            <a:avLst/>
          </a:prstGeom>
          <a:solidFill>
            <a:schemeClr val="accent3">
              <a:alpha val="6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4" name="Google Shape;994;p32"/>
          <p:cNvSpPr txBox="1"/>
          <p:nvPr>
            <p:ph idx="4294967295" type="body"/>
          </p:nvPr>
        </p:nvSpPr>
        <p:spPr>
          <a:xfrm>
            <a:off x="619125" y="339725"/>
            <a:ext cx="11572875" cy="72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Our Projects</a:t>
            </a:r>
            <a:endParaRPr/>
          </a:p>
        </p:txBody>
      </p:sp>
      <p:grpSp>
        <p:nvGrpSpPr>
          <p:cNvPr id="995" name="Google Shape;995;p32"/>
          <p:cNvGrpSpPr/>
          <p:nvPr/>
        </p:nvGrpSpPr>
        <p:grpSpPr>
          <a:xfrm>
            <a:off x="6729595" y="1124307"/>
            <a:ext cx="2911996" cy="1597345"/>
            <a:chOff x="1509476" y="1720734"/>
            <a:chExt cx="2880000" cy="1404001"/>
          </a:xfrm>
        </p:grpSpPr>
        <p:sp>
          <p:nvSpPr>
            <p:cNvPr id="996" name="Google Shape;996;p32"/>
            <p:cNvSpPr/>
            <p:nvPr/>
          </p:nvSpPr>
          <p:spPr>
            <a:xfrm>
              <a:off x="1509476" y="1720734"/>
              <a:ext cx="2880000" cy="10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97" name="Google Shape;997;p32"/>
            <p:cNvSpPr/>
            <p:nvPr/>
          </p:nvSpPr>
          <p:spPr>
            <a:xfrm rot="5400000">
              <a:off x="861476" y="2368735"/>
              <a:ext cx="1404000" cy="10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998" name="Google Shape;998;p32"/>
          <p:cNvGrpSpPr/>
          <p:nvPr/>
        </p:nvGrpSpPr>
        <p:grpSpPr>
          <a:xfrm>
            <a:off x="367947" y="1099316"/>
            <a:ext cx="2969757" cy="1693985"/>
            <a:chOff x="1509476" y="1720734"/>
            <a:chExt cx="2880000" cy="1404001"/>
          </a:xfrm>
        </p:grpSpPr>
        <p:sp>
          <p:nvSpPr>
            <p:cNvPr id="999" name="Google Shape;999;p32"/>
            <p:cNvSpPr/>
            <p:nvPr/>
          </p:nvSpPr>
          <p:spPr>
            <a:xfrm>
              <a:off x="1509476" y="1720734"/>
              <a:ext cx="2880000" cy="10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00" name="Google Shape;1000;p32"/>
            <p:cNvSpPr/>
            <p:nvPr/>
          </p:nvSpPr>
          <p:spPr>
            <a:xfrm rot="5400000">
              <a:off x="861476" y="2368735"/>
              <a:ext cx="1404000" cy="10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001" name="Google Shape;1001;p32"/>
          <p:cNvSpPr/>
          <p:nvPr/>
        </p:nvSpPr>
        <p:spPr>
          <a:xfrm>
            <a:off x="1903225" y="3618354"/>
            <a:ext cx="8977557" cy="19946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nvGrpSpPr>
          <p:cNvPr id="1002" name="Google Shape;1002;p32"/>
          <p:cNvGrpSpPr/>
          <p:nvPr/>
        </p:nvGrpSpPr>
        <p:grpSpPr>
          <a:xfrm>
            <a:off x="71933" y="3413135"/>
            <a:ext cx="1780893" cy="678649"/>
            <a:chOff x="3233964" y="1954419"/>
            <a:chExt cx="1410044" cy="678649"/>
          </a:xfrm>
        </p:grpSpPr>
        <p:sp>
          <p:nvSpPr>
            <p:cNvPr id="1003" name="Google Shape;1003;p32"/>
            <p:cNvSpPr txBox="1"/>
            <p:nvPr/>
          </p:nvSpPr>
          <p:spPr>
            <a:xfrm>
              <a:off x="3233964" y="1954419"/>
              <a:ext cx="1400519"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Add Text</a:t>
              </a:r>
              <a:endParaRPr b="1" sz="1400">
                <a:solidFill>
                  <a:schemeClr val="lt1"/>
                </a:solidFill>
                <a:latin typeface="Calibri"/>
                <a:ea typeface="Calibri"/>
                <a:cs typeface="Calibri"/>
                <a:sym typeface="Calibri"/>
              </a:endParaRPr>
            </a:p>
          </p:txBody>
        </p:sp>
        <p:sp>
          <p:nvSpPr>
            <p:cNvPr id="1004" name="Google Shape;1004;p32"/>
            <p:cNvSpPr txBox="1"/>
            <p:nvPr/>
          </p:nvSpPr>
          <p:spPr>
            <a:xfrm>
              <a:off x="3243489" y="2171403"/>
              <a:ext cx="1400519"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Simple PowerPoint Presentation</a:t>
              </a:r>
              <a:endParaRPr sz="1200">
                <a:solidFill>
                  <a:schemeClr val="lt1"/>
                </a:solidFill>
                <a:latin typeface="Calibri"/>
                <a:ea typeface="Calibri"/>
                <a:cs typeface="Calibri"/>
                <a:sym typeface="Calibri"/>
              </a:endParaRPr>
            </a:p>
          </p:txBody>
        </p:sp>
      </p:grpSp>
      <p:sp>
        <p:nvSpPr>
          <p:cNvPr id="1005" name="Google Shape;1005;p32"/>
          <p:cNvSpPr/>
          <p:nvPr/>
        </p:nvSpPr>
        <p:spPr>
          <a:xfrm rot="5400000">
            <a:off x="10782186" y="3503649"/>
            <a:ext cx="530352" cy="457200"/>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nvGrpSpPr>
          <p:cNvPr id="1006" name="Google Shape;1006;p32"/>
          <p:cNvGrpSpPr/>
          <p:nvPr/>
        </p:nvGrpSpPr>
        <p:grpSpPr>
          <a:xfrm>
            <a:off x="479315" y="1174645"/>
            <a:ext cx="6137545" cy="3316961"/>
            <a:chOff x="2995855" y="4176151"/>
            <a:chExt cx="1511822" cy="839618"/>
          </a:xfrm>
        </p:grpSpPr>
        <p:sp>
          <p:nvSpPr>
            <p:cNvPr id="1007" name="Google Shape;1007;p32"/>
            <p:cNvSpPr txBox="1"/>
            <p:nvPr/>
          </p:nvSpPr>
          <p:spPr>
            <a:xfrm>
              <a:off x="2995855" y="4339655"/>
              <a:ext cx="1511822" cy="67611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400">
                  <a:solidFill>
                    <a:schemeClr val="dk1"/>
                  </a:solidFill>
                  <a:latin typeface="Calibri"/>
                  <a:ea typeface="Calibri"/>
                  <a:cs typeface="Calibri"/>
                  <a:sym typeface="Calibri"/>
                </a:rPr>
                <a:t>In the ProREG project , the Technische UniversitätBerlin is working with the universities Kwame Nkrumah University of Science and Technology (KNUST) and the University for Energy and Natural Resources (UENR) as well as six corporate partners to address the lack of labour market relevance of education in the field of renewable energy in Ghana.</a:t>
              </a:r>
              <a:endParaRPr sz="1400">
                <a:solidFill>
                  <a:schemeClr val="dk1"/>
                </a:solidFill>
                <a:latin typeface="Calibri"/>
                <a:ea typeface="Calibri"/>
                <a:cs typeface="Calibri"/>
                <a:sym typeface="Calibri"/>
              </a:endParaRPr>
            </a:p>
          </p:txBody>
        </p:sp>
        <p:sp>
          <p:nvSpPr>
            <p:cNvPr id="1008" name="Google Shape;1008;p32"/>
            <p:cNvSpPr txBox="1"/>
            <p:nvPr/>
          </p:nvSpPr>
          <p:spPr>
            <a:xfrm>
              <a:off x="3016275" y="4176151"/>
              <a:ext cx="1479954" cy="3510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Professional Education for Renewable Energy in Ghana – (ProREG)</a:t>
              </a:r>
              <a:endParaRPr b="1" sz="2400">
                <a:solidFill>
                  <a:schemeClr val="dk1"/>
                </a:solidFill>
                <a:latin typeface="Calibri"/>
                <a:ea typeface="Calibri"/>
                <a:cs typeface="Calibri"/>
                <a:sym typeface="Calibri"/>
              </a:endParaRPr>
            </a:p>
          </p:txBody>
        </p:sp>
      </p:grpSp>
      <p:grpSp>
        <p:nvGrpSpPr>
          <p:cNvPr id="1009" name="Google Shape;1009;p32"/>
          <p:cNvGrpSpPr/>
          <p:nvPr/>
        </p:nvGrpSpPr>
        <p:grpSpPr>
          <a:xfrm>
            <a:off x="6949440" y="1221252"/>
            <a:ext cx="5486400" cy="1939852"/>
            <a:chOff x="3169747" y="4027674"/>
            <a:chExt cx="1601312" cy="1376494"/>
          </a:xfrm>
        </p:grpSpPr>
        <p:sp>
          <p:nvSpPr>
            <p:cNvPr id="1010" name="Google Shape;1010;p32"/>
            <p:cNvSpPr txBox="1"/>
            <p:nvPr/>
          </p:nvSpPr>
          <p:spPr>
            <a:xfrm>
              <a:off x="3169747" y="4450061"/>
              <a:ext cx="1346909" cy="95410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400">
                  <a:solidFill>
                    <a:schemeClr val="dk1"/>
                  </a:solidFill>
                  <a:latin typeface="Calibri"/>
                  <a:ea typeface="Calibri"/>
                  <a:cs typeface="Calibri"/>
                  <a:sym typeface="Calibri"/>
                </a:rPr>
                <a:t>The TEA-LP project aims to support the development of postgraduate academic curricula at African higher education institutions to bridge the skills gap in Africa’s rapidly-growing energy access sector.</a:t>
              </a:r>
              <a:endParaRPr sz="1400">
                <a:solidFill>
                  <a:schemeClr val="dk1"/>
                </a:solidFill>
                <a:latin typeface="Calibri"/>
                <a:ea typeface="Calibri"/>
                <a:cs typeface="Calibri"/>
                <a:sym typeface="Calibri"/>
              </a:endParaRPr>
            </a:p>
          </p:txBody>
        </p:sp>
        <p:sp>
          <p:nvSpPr>
            <p:cNvPr id="1011" name="Google Shape;1011;p32"/>
            <p:cNvSpPr txBox="1"/>
            <p:nvPr/>
          </p:nvSpPr>
          <p:spPr>
            <a:xfrm>
              <a:off x="3170357" y="4027674"/>
              <a:ext cx="1600702" cy="64023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3F3F3F"/>
                  </a:solidFill>
                  <a:latin typeface="Calibri"/>
                  <a:ea typeface="Calibri"/>
                  <a:cs typeface="Calibri"/>
                  <a:sym typeface="Calibri"/>
                </a:rPr>
                <a:t>Transforming Energy Access – Learning Partnership (TEA-LP) </a:t>
              </a:r>
              <a:endParaRPr b="1" sz="2000">
                <a:solidFill>
                  <a:srgbClr val="3F3F3F"/>
                </a:solidFill>
                <a:latin typeface="Calibri"/>
                <a:ea typeface="Calibri"/>
                <a:cs typeface="Calibri"/>
                <a:sym typeface="Calibri"/>
              </a:endParaRPr>
            </a:p>
          </p:txBody>
        </p:sp>
      </p:grpSp>
      <p:sp>
        <p:nvSpPr>
          <p:cNvPr id="1012" name="Google Shape;1012;p32"/>
          <p:cNvSpPr/>
          <p:nvPr/>
        </p:nvSpPr>
        <p:spPr>
          <a:xfrm>
            <a:off x="794227" y="2989032"/>
            <a:ext cx="396000" cy="313084"/>
          </a:xfrm>
          <a:custGeom>
            <a:rect b="b" l="l" r="r" t="t"/>
            <a:pathLst>
              <a:path extrusionOk="0" h="2545072" w="3219104">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013" name="Google Shape;1013;p32"/>
          <p:cNvPicPr preferRelativeResize="0"/>
          <p:nvPr/>
        </p:nvPicPr>
        <p:blipFill rotWithShape="1">
          <a:blip r:embed="rId3">
            <a:alphaModFix/>
          </a:blip>
          <a:srcRect b="0" l="0" r="0" t="0"/>
          <a:stretch/>
        </p:blipFill>
        <p:spPr>
          <a:xfrm>
            <a:off x="6332220" y="2836435"/>
            <a:ext cx="2035307" cy="1655172"/>
          </a:xfrm>
          <a:prstGeom prst="rect">
            <a:avLst/>
          </a:prstGeom>
          <a:noFill/>
          <a:ln cap="flat" cmpd="sng" w="9525">
            <a:solidFill>
              <a:schemeClr val="dk1"/>
            </a:solidFill>
            <a:prstDash val="solid"/>
            <a:round/>
            <a:headEnd len="sm" w="sm" type="none"/>
            <a:tailEnd len="sm" w="sm" type="none"/>
          </a:ln>
        </p:spPr>
      </p:pic>
      <p:pic>
        <p:nvPicPr>
          <p:cNvPr id="1014" name="Google Shape;1014;p32"/>
          <p:cNvPicPr preferRelativeResize="0"/>
          <p:nvPr/>
        </p:nvPicPr>
        <p:blipFill rotWithShape="1">
          <a:blip r:embed="rId4">
            <a:alphaModFix/>
          </a:blip>
          <a:srcRect b="0" l="0" r="0" t="0"/>
          <a:stretch/>
        </p:blipFill>
        <p:spPr>
          <a:xfrm>
            <a:off x="407946" y="2944865"/>
            <a:ext cx="2200198" cy="1641009"/>
          </a:xfrm>
          <a:prstGeom prst="rect">
            <a:avLst/>
          </a:prstGeom>
          <a:noFill/>
          <a:ln cap="flat" cmpd="sng" w="9525">
            <a:solidFill>
              <a:schemeClr val="dk1"/>
            </a:solidFill>
            <a:prstDash val="solid"/>
            <a:round/>
            <a:headEnd len="sm" w="sm" type="none"/>
            <a:tailEnd len="sm" w="sm" type="none"/>
          </a:ln>
        </p:spPr>
      </p:pic>
      <p:grpSp>
        <p:nvGrpSpPr>
          <p:cNvPr id="1015" name="Google Shape;1015;p32"/>
          <p:cNvGrpSpPr/>
          <p:nvPr/>
        </p:nvGrpSpPr>
        <p:grpSpPr>
          <a:xfrm rot="10800000">
            <a:off x="2405503" y="4624761"/>
            <a:ext cx="2880000" cy="1690835"/>
            <a:chOff x="1509476" y="1720734"/>
            <a:chExt cx="2880000" cy="1404001"/>
          </a:xfrm>
        </p:grpSpPr>
        <p:sp>
          <p:nvSpPr>
            <p:cNvPr id="1016" name="Google Shape;1016;p32"/>
            <p:cNvSpPr/>
            <p:nvPr/>
          </p:nvSpPr>
          <p:spPr>
            <a:xfrm>
              <a:off x="1509476" y="1720734"/>
              <a:ext cx="2880000" cy="10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17" name="Google Shape;1017;p32"/>
            <p:cNvSpPr/>
            <p:nvPr/>
          </p:nvSpPr>
          <p:spPr>
            <a:xfrm rot="5400000">
              <a:off x="861476" y="2368735"/>
              <a:ext cx="1404000" cy="10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018" name="Google Shape;1018;p32"/>
          <p:cNvGrpSpPr/>
          <p:nvPr/>
        </p:nvGrpSpPr>
        <p:grpSpPr>
          <a:xfrm rot="10800000">
            <a:off x="8734478" y="4617730"/>
            <a:ext cx="2880000" cy="1704900"/>
            <a:chOff x="1509476" y="1720734"/>
            <a:chExt cx="2880000" cy="1404001"/>
          </a:xfrm>
        </p:grpSpPr>
        <p:sp>
          <p:nvSpPr>
            <p:cNvPr id="1019" name="Google Shape;1019;p32"/>
            <p:cNvSpPr/>
            <p:nvPr/>
          </p:nvSpPr>
          <p:spPr>
            <a:xfrm>
              <a:off x="1509476" y="1720734"/>
              <a:ext cx="2880000" cy="10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20" name="Google Shape;1020;p32"/>
            <p:cNvSpPr/>
            <p:nvPr/>
          </p:nvSpPr>
          <p:spPr>
            <a:xfrm rot="5400000">
              <a:off x="861476" y="2368735"/>
              <a:ext cx="1404000" cy="10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021" name="Google Shape;1021;p32"/>
          <p:cNvGrpSpPr/>
          <p:nvPr/>
        </p:nvGrpSpPr>
        <p:grpSpPr>
          <a:xfrm>
            <a:off x="367947" y="4653126"/>
            <a:ext cx="4757683" cy="1570303"/>
            <a:chOff x="3170004" y="4584061"/>
            <a:chExt cx="1354977" cy="1210950"/>
          </a:xfrm>
        </p:grpSpPr>
        <p:sp>
          <p:nvSpPr>
            <p:cNvPr id="1022" name="Google Shape;1022;p32"/>
            <p:cNvSpPr txBox="1"/>
            <p:nvPr/>
          </p:nvSpPr>
          <p:spPr>
            <a:xfrm>
              <a:off x="3170004" y="4893104"/>
              <a:ext cx="1354977" cy="90190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400">
                  <a:solidFill>
                    <a:schemeClr val="dk1"/>
                  </a:solidFill>
                  <a:latin typeface="Calibri"/>
                  <a:ea typeface="Calibri"/>
                  <a:cs typeface="Calibri"/>
                  <a:sym typeface="Calibri"/>
                </a:rPr>
                <a:t>In this project, we will continue to develop storage functionalities to enable the assessment of battery- assisted microgrids, pumped hydro energy storage (PHES), and large scale hydrogen production in the specific case applications</a:t>
              </a:r>
              <a:endParaRPr sz="1400">
                <a:solidFill>
                  <a:schemeClr val="dk1"/>
                </a:solidFill>
                <a:latin typeface="Calibri"/>
                <a:ea typeface="Calibri"/>
                <a:cs typeface="Calibri"/>
                <a:sym typeface="Calibri"/>
              </a:endParaRPr>
            </a:p>
          </p:txBody>
        </p:sp>
        <p:sp>
          <p:nvSpPr>
            <p:cNvPr id="1023" name="Google Shape;1023;p32"/>
            <p:cNvSpPr txBox="1"/>
            <p:nvPr/>
          </p:nvSpPr>
          <p:spPr>
            <a:xfrm>
              <a:off x="3170004" y="4584061"/>
              <a:ext cx="1335813" cy="40348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400">
                  <a:solidFill>
                    <a:srgbClr val="3F3F3F"/>
                  </a:solidFill>
                  <a:latin typeface="Calibri"/>
                  <a:ea typeface="Calibri"/>
                  <a:cs typeface="Calibri"/>
                  <a:sym typeface="Calibri"/>
                </a:rPr>
                <a:t>Energy Planning and Modelling through integrated Assesment of Climate-Land-Energy Nexus in SSA (EPIC-Africa)</a:t>
              </a:r>
              <a:endParaRPr b="1" sz="1400">
                <a:solidFill>
                  <a:srgbClr val="3F3F3F"/>
                </a:solidFill>
                <a:latin typeface="Calibri"/>
                <a:ea typeface="Calibri"/>
                <a:cs typeface="Calibri"/>
                <a:sym typeface="Calibri"/>
              </a:endParaRPr>
            </a:p>
          </p:txBody>
        </p:sp>
      </p:grpSp>
      <p:grpSp>
        <p:nvGrpSpPr>
          <p:cNvPr id="1024" name="Google Shape;1024;p32"/>
          <p:cNvGrpSpPr/>
          <p:nvPr/>
        </p:nvGrpSpPr>
        <p:grpSpPr>
          <a:xfrm>
            <a:off x="6335874" y="4454675"/>
            <a:ext cx="5170603" cy="1980149"/>
            <a:chOff x="2776382" y="4595542"/>
            <a:chExt cx="1881123" cy="1706904"/>
          </a:xfrm>
        </p:grpSpPr>
        <p:sp>
          <p:nvSpPr>
            <p:cNvPr id="1025" name="Google Shape;1025;p32"/>
            <p:cNvSpPr txBox="1"/>
            <p:nvPr/>
          </p:nvSpPr>
          <p:spPr>
            <a:xfrm>
              <a:off x="2776382" y="5108569"/>
              <a:ext cx="1881123" cy="11938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400">
                  <a:solidFill>
                    <a:schemeClr val="dk1"/>
                  </a:solidFill>
                  <a:latin typeface="Arial"/>
                  <a:ea typeface="Arial"/>
                  <a:cs typeface="Arial"/>
                  <a:sym typeface="Arial"/>
                </a:rPr>
                <a:t>SCOPE will contribute outputs in both “Research” and “Partnerships” areas. By developing machine learning tools, generating insightful contextualised user data through surveys and stakeholder engagement, we will identify drivers of demand for electricity and clean fuels across multiple user groups.</a:t>
              </a:r>
              <a:endParaRPr sz="1400">
                <a:solidFill>
                  <a:srgbClr val="3F3F3F"/>
                </a:solidFill>
                <a:latin typeface="Calibri"/>
                <a:ea typeface="Calibri"/>
                <a:cs typeface="Calibri"/>
                <a:sym typeface="Calibri"/>
              </a:endParaRPr>
            </a:p>
          </p:txBody>
        </p:sp>
        <p:sp>
          <p:nvSpPr>
            <p:cNvPr id="1026" name="Google Shape;1026;p32"/>
            <p:cNvSpPr txBox="1"/>
            <p:nvPr/>
          </p:nvSpPr>
          <p:spPr>
            <a:xfrm>
              <a:off x="2776382" y="4595542"/>
              <a:ext cx="1881123" cy="63673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400">
                  <a:solidFill>
                    <a:schemeClr val="dk1"/>
                  </a:solidFill>
                  <a:latin typeface="Calibri"/>
                  <a:ea typeface="Calibri"/>
                  <a:cs typeface="Calibri"/>
                  <a:sym typeface="Calibri"/>
                </a:rPr>
                <a:t>Integrating machine learning, Surveys and qualitative approaches for Context-relevant and disaggregated demand modelling in Planning clean Energy for Ghana and Zambia </a:t>
              </a:r>
              <a:r>
                <a:rPr lang="en-US" sz="1400">
                  <a:solidFill>
                    <a:schemeClr val="dk1"/>
                  </a:solidFill>
                  <a:latin typeface="Calibri"/>
                  <a:ea typeface="Calibri"/>
                  <a:cs typeface="Calibri"/>
                  <a:sym typeface="Calibri"/>
                </a:rPr>
                <a:t>- </a:t>
              </a:r>
              <a:r>
                <a:rPr b="1" lang="en-US" sz="1400">
                  <a:solidFill>
                    <a:schemeClr val="dk1"/>
                  </a:solidFill>
                  <a:latin typeface="Calibri"/>
                  <a:ea typeface="Calibri"/>
                  <a:cs typeface="Calibri"/>
                  <a:sym typeface="Calibri"/>
                </a:rPr>
                <a:t>SCOPE</a:t>
              </a:r>
              <a:endParaRPr b="1" sz="1400">
                <a:solidFill>
                  <a:srgbClr val="3F3F3F"/>
                </a:solidFill>
                <a:latin typeface="Calibri"/>
                <a:ea typeface="Calibri"/>
                <a:cs typeface="Calibri"/>
                <a:sym typeface="Calibri"/>
              </a:endParaRPr>
            </a:p>
          </p:txBody>
        </p:sp>
      </p:grpSp>
      <p:pic>
        <p:nvPicPr>
          <p:cNvPr id="1027" name="Google Shape;1027;p32"/>
          <p:cNvPicPr preferRelativeResize="0"/>
          <p:nvPr/>
        </p:nvPicPr>
        <p:blipFill rotWithShape="1">
          <a:blip r:embed="rId5">
            <a:alphaModFix/>
          </a:blip>
          <a:srcRect b="0" l="0" r="0" t="0"/>
          <a:stretch/>
        </p:blipFill>
        <p:spPr>
          <a:xfrm>
            <a:off x="3370083" y="2914032"/>
            <a:ext cx="2200198" cy="1671842"/>
          </a:xfrm>
          <a:prstGeom prst="rect">
            <a:avLst/>
          </a:prstGeom>
          <a:noFill/>
          <a:ln cap="flat" cmpd="sng" w="9525">
            <a:solidFill>
              <a:schemeClr val="dk1"/>
            </a:solidFill>
            <a:prstDash val="solid"/>
            <a:round/>
            <a:headEnd len="sm" w="sm" type="none"/>
            <a:tailEnd len="sm" w="sm" type="none"/>
          </a:ln>
        </p:spPr>
      </p:pic>
      <p:pic>
        <p:nvPicPr>
          <p:cNvPr id="1028" name="Google Shape;1028;p32"/>
          <p:cNvPicPr preferRelativeResize="0"/>
          <p:nvPr/>
        </p:nvPicPr>
        <p:blipFill rotWithShape="1">
          <a:blip r:embed="rId6">
            <a:alphaModFix/>
          </a:blip>
          <a:srcRect b="0" l="0" r="0" t="0"/>
          <a:stretch/>
        </p:blipFill>
        <p:spPr>
          <a:xfrm>
            <a:off x="9625466" y="2787452"/>
            <a:ext cx="2158586" cy="170490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p33"/>
          <p:cNvSpPr txBox="1"/>
          <p:nvPr/>
        </p:nvSpPr>
        <p:spPr>
          <a:xfrm>
            <a:off x="647272" y="113016"/>
            <a:ext cx="11531168" cy="737787"/>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accent1"/>
              </a:buClr>
              <a:buSzPts val="4000"/>
              <a:buFont typeface="Arial"/>
              <a:buNone/>
            </a:pPr>
            <a:r>
              <a:rPr b="1" i="0" lang="en-US" sz="4000" u="none" cap="none" strike="noStrike">
                <a:solidFill>
                  <a:schemeClr val="accent1"/>
                </a:solidFill>
                <a:latin typeface="Century Gothic"/>
                <a:ea typeface="Century Gothic"/>
                <a:cs typeface="Century Gothic"/>
                <a:sym typeface="Century Gothic"/>
              </a:rPr>
              <a:t>OUR PROJECTS CONT.</a:t>
            </a:r>
            <a:endParaRPr b="0" i="0" sz="2800" u="none" cap="none" strike="noStrike">
              <a:solidFill>
                <a:schemeClr val="dk1"/>
              </a:solidFill>
              <a:latin typeface="Calibri"/>
              <a:ea typeface="Calibri"/>
              <a:cs typeface="Calibri"/>
              <a:sym typeface="Calibri"/>
            </a:endParaRPr>
          </a:p>
        </p:txBody>
      </p:sp>
      <p:sp>
        <p:nvSpPr>
          <p:cNvPr id="1034" name="Google Shape;1034;p33"/>
          <p:cNvSpPr txBox="1"/>
          <p:nvPr/>
        </p:nvSpPr>
        <p:spPr>
          <a:xfrm>
            <a:off x="431515" y="1130157"/>
            <a:ext cx="5959012" cy="171136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chemeClr val="dk1"/>
              </a:buClr>
              <a:buSzPts val="1800"/>
              <a:buFont typeface="Arial"/>
              <a:buChar char="•"/>
            </a:pPr>
            <a:r>
              <a:rPr b="1" lang="en-US" sz="1800">
                <a:solidFill>
                  <a:schemeClr val="dk1"/>
                </a:solidFill>
                <a:latin typeface="Calibri"/>
                <a:ea typeface="Calibri"/>
                <a:cs typeface="Calibri"/>
                <a:sym typeface="Calibri"/>
              </a:rPr>
              <a:t>NDC action in Ghana (UNEP Grant): </a:t>
            </a:r>
            <a:r>
              <a:rPr lang="en-US" sz="1800">
                <a:solidFill>
                  <a:schemeClr val="dk1"/>
                </a:solidFill>
                <a:latin typeface="Calibri"/>
                <a:ea typeface="Calibri"/>
                <a:cs typeface="Calibri"/>
                <a:sym typeface="Calibri"/>
              </a:rPr>
              <a:t>Establishing a baseline of NDC implementation investments gaps and investment areas to build on in line with the prioritized Agriculture sector (climate smart agriculture - SPIS)</a:t>
            </a:r>
            <a:endParaRPr/>
          </a:p>
        </p:txBody>
      </p:sp>
      <p:grpSp>
        <p:nvGrpSpPr>
          <p:cNvPr id="1035" name="Google Shape;1035;p33"/>
          <p:cNvGrpSpPr/>
          <p:nvPr/>
        </p:nvGrpSpPr>
        <p:grpSpPr>
          <a:xfrm>
            <a:off x="221412" y="1058464"/>
            <a:ext cx="9607158" cy="2118529"/>
            <a:chOff x="1509476" y="1720734"/>
            <a:chExt cx="2880000" cy="1404001"/>
          </a:xfrm>
        </p:grpSpPr>
        <p:sp>
          <p:nvSpPr>
            <p:cNvPr id="1036" name="Google Shape;1036;p33"/>
            <p:cNvSpPr/>
            <p:nvPr/>
          </p:nvSpPr>
          <p:spPr>
            <a:xfrm>
              <a:off x="1509476" y="1720734"/>
              <a:ext cx="2880000" cy="10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700"/>
                <a:buFont typeface="Calibri"/>
                <a:buNone/>
              </a:pPr>
              <a:r>
                <a:t/>
              </a:r>
              <a:endParaRPr sz="2700">
                <a:solidFill>
                  <a:schemeClr val="lt1"/>
                </a:solidFill>
                <a:latin typeface="Calibri"/>
                <a:ea typeface="Calibri"/>
                <a:cs typeface="Calibri"/>
                <a:sym typeface="Calibri"/>
              </a:endParaRPr>
            </a:p>
          </p:txBody>
        </p:sp>
        <p:sp>
          <p:nvSpPr>
            <p:cNvPr id="1037" name="Google Shape;1037;p33"/>
            <p:cNvSpPr/>
            <p:nvPr/>
          </p:nvSpPr>
          <p:spPr>
            <a:xfrm rot="5400000">
              <a:off x="861476" y="2368735"/>
              <a:ext cx="1404000" cy="10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700"/>
                <a:buFont typeface="Calibri"/>
                <a:buNone/>
              </a:pPr>
              <a:r>
                <a:t/>
              </a:r>
              <a:endParaRPr sz="2700">
                <a:solidFill>
                  <a:schemeClr val="lt1"/>
                </a:solidFill>
                <a:latin typeface="Calibri"/>
                <a:ea typeface="Calibri"/>
                <a:cs typeface="Calibri"/>
                <a:sym typeface="Calibri"/>
              </a:endParaRPr>
            </a:p>
          </p:txBody>
        </p:sp>
      </p:grpSp>
      <p:pic>
        <p:nvPicPr>
          <p:cNvPr descr="A blue logo with white text&#10;&#10;Description automatically generated" id="1038" name="Google Shape;1038;p33"/>
          <p:cNvPicPr preferRelativeResize="0"/>
          <p:nvPr/>
        </p:nvPicPr>
        <p:blipFill rotWithShape="1">
          <a:blip r:embed="rId3">
            <a:alphaModFix/>
          </a:blip>
          <a:srcRect b="0" l="0" r="0" t="0"/>
          <a:stretch/>
        </p:blipFill>
        <p:spPr>
          <a:xfrm>
            <a:off x="6412856" y="1036289"/>
            <a:ext cx="3224864" cy="1936003"/>
          </a:xfrm>
          <a:prstGeom prst="rect">
            <a:avLst/>
          </a:prstGeom>
          <a:noFill/>
          <a:ln>
            <a:noFill/>
          </a:ln>
        </p:spPr>
      </p:pic>
      <p:pic>
        <p:nvPicPr>
          <p:cNvPr descr="A logo with blue and green circles&#10;&#10;Description automatically generated" id="1039" name="Google Shape;1039;p33"/>
          <p:cNvPicPr preferRelativeResize="0"/>
          <p:nvPr/>
        </p:nvPicPr>
        <p:blipFill rotWithShape="1">
          <a:blip r:embed="rId4">
            <a:alphaModFix/>
          </a:blip>
          <a:srcRect b="0" l="0" r="0" t="0"/>
          <a:stretch/>
        </p:blipFill>
        <p:spPr>
          <a:xfrm>
            <a:off x="9359040" y="1042604"/>
            <a:ext cx="2819400" cy="16192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3" name="Shape 1043"/>
        <p:cNvGrpSpPr/>
        <p:nvPr/>
      </p:nvGrpSpPr>
      <p:grpSpPr>
        <a:xfrm>
          <a:off x="0" y="0"/>
          <a:ext cx="0" cy="0"/>
          <a:chOff x="0" y="0"/>
          <a:chExt cx="0" cy="0"/>
        </a:xfrm>
      </p:grpSpPr>
      <p:sp>
        <p:nvSpPr>
          <p:cNvPr id="1044" name="Google Shape;1044;p34"/>
          <p:cNvSpPr txBox="1"/>
          <p:nvPr/>
        </p:nvSpPr>
        <p:spPr>
          <a:xfrm>
            <a:off x="838200" y="176748"/>
            <a:ext cx="10515600" cy="686376"/>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595959"/>
              </a:buClr>
              <a:buSzPts val="3600"/>
              <a:buFont typeface="Century Gothic"/>
              <a:buNone/>
            </a:pPr>
            <a:r>
              <a:rPr b="1" lang="en-US" sz="3600">
                <a:solidFill>
                  <a:srgbClr val="595959"/>
                </a:solidFill>
                <a:latin typeface="Century Gothic"/>
                <a:ea typeface="Century Gothic"/>
                <a:cs typeface="Century Gothic"/>
                <a:sym typeface="Century Gothic"/>
              </a:rPr>
              <a:t>Institutional Impact</a:t>
            </a:r>
            <a:endParaRPr/>
          </a:p>
        </p:txBody>
      </p:sp>
      <p:sp>
        <p:nvSpPr>
          <p:cNvPr id="1045" name="Google Shape;1045;p34"/>
          <p:cNvSpPr txBox="1"/>
          <p:nvPr/>
        </p:nvSpPr>
        <p:spPr>
          <a:xfrm>
            <a:off x="452388" y="616325"/>
            <a:ext cx="11550315" cy="4879700"/>
          </a:xfrm>
          <a:prstGeom prst="rect">
            <a:avLst/>
          </a:prstGeom>
          <a:noFill/>
          <a:ln>
            <a:noFill/>
          </a:ln>
        </p:spPr>
        <p:txBody>
          <a:bodyPr anchorCtr="0" anchor="t" bIns="45700" lIns="91425" spcFirstLastPara="1" rIns="91425" wrap="square" tIns="45700">
            <a:noAutofit/>
          </a:bodyPr>
          <a:lstStyle/>
          <a:p>
            <a:pPr indent="-514350" lvl="0" marL="514350" marR="0" rtl="0" algn="l">
              <a:lnSpc>
                <a:spcPct val="150000"/>
              </a:lnSpc>
              <a:spcBef>
                <a:spcPts val="0"/>
              </a:spcBef>
              <a:spcAft>
                <a:spcPts val="0"/>
              </a:spcAft>
              <a:buClr>
                <a:srgbClr val="0C0C0C"/>
              </a:buClr>
              <a:buSzPts val="2800"/>
              <a:buFont typeface="Century Gothic"/>
              <a:buAutoNum type="arabicPeriod"/>
            </a:pPr>
            <a:r>
              <a:rPr lang="en-US" sz="2800">
                <a:solidFill>
                  <a:srgbClr val="0C0C0C"/>
                </a:solidFill>
                <a:latin typeface="Century Gothic"/>
                <a:ea typeface="Century Gothic"/>
                <a:cs typeface="Century Gothic"/>
                <a:sym typeface="Century Gothic"/>
              </a:rPr>
              <a:t>The centre championed and supported the Vice Chancellor of the University to set up 3 key Centres to facilitate academic and research excellence in the university. The centres are:</a:t>
            </a:r>
            <a:endParaRPr/>
          </a:p>
          <a:p>
            <a:pPr indent="-514350" lvl="1" marL="971550" marR="0" rtl="0" algn="l">
              <a:lnSpc>
                <a:spcPct val="150000"/>
              </a:lnSpc>
              <a:spcBef>
                <a:spcPts val="500"/>
              </a:spcBef>
              <a:spcAft>
                <a:spcPts val="0"/>
              </a:spcAft>
              <a:buClr>
                <a:srgbClr val="0C0C0C"/>
              </a:buClr>
              <a:buSzPts val="2400"/>
              <a:buFont typeface="Century Gothic"/>
              <a:buAutoNum type="alphaLcPeriod"/>
            </a:pPr>
            <a:r>
              <a:rPr b="0" i="0" lang="en-US" sz="2400" u="none" cap="none" strike="noStrike">
                <a:solidFill>
                  <a:srgbClr val="0C0C0C"/>
                </a:solidFill>
                <a:latin typeface="Century Gothic"/>
                <a:ea typeface="Century Gothic"/>
                <a:cs typeface="Century Gothic"/>
                <a:sym typeface="Century Gothic"/>
              </a:rPr>
              <a:t>Centre for Grants, Research and Innovation (</a:t>
            </a:r>
            <a:r>
              <a:rPr b="1" i="0" lang="en-US" sz="2400" u="none" cap="none" strike="noStrike">
                <a:solidFill>
                  <a:srgbClr val="0C0C0C"/>
                </a:solidFill>
                <a:latin typeface="Century Gothic"/>
                <a:ea typeface="Century Gothic"/>
                <a:cs typeface="Century Gothic"/>
                <a:sym typeface="Century Gothic"/>
              </a:rPr>
              <a:t>CeGRI</a:t>
            </a:r>
            <a:r>
              <a:rPr b="0" i="0" lang="en-US" sz="2400" u="none" cap="none" strike="noStrike">
                <a:solidFill>
                  <a:srgbClr val="0C0C0C"/>
                </a:solidFill>
                <a:latin typeface="Century Gothic"/>
                <a:ea typeface="Century Gothic"/>
                <a:cs typeface="Century Gothic"/>
                <a:sym typeface="Century Gothic"/>
              </a:rPr>
              <a:t>)</a:t>
            </a:r>
            <a:endParaRPr/>
          </a:p>
          <a:p>
            <a:pPr indent="-514350" lvl="1" marL="971550" marR="0" rtl="0" algn="l">
              <a:lnSpc>
                <a:spcPct val="150000"/>
              </a:lnSpc>
              <a:spcBef>
                <a:spcPts val="500"/>
              </a:spcBef>
              <a:spcAft>
                <a:spcPts val="0"/>
              </a:spcAft>
              <a:buClr>
                <a:srgbClr val="0C0C0C"/>
              </a:buClr>
              <a:buSzPts val="2400"/>
              <a:buFont typeface="Century Gothic"/>
              <a:buAutoNum type="alphaLcPeriod"/>
            </a:pPr>
            <a:r>
              <a:rPr b="0" i="0" lang="en-US" sz="2400" u="none" cap="none" strike="noStrike">
                <a:solidFill>
                  <a:srgbClr val="0C0C0C"/>
                </a:solidFill>
                <a:latin typeface="Century Gothic"/>
                <a:ea typeface="Century Gothic"/>
                <a:cs typeface="Century Gothic"/>
                <a:sym typeface="Century Gothic"/>
              </a:rPr>
              <a:t>Centre for Entrepreneurship and Business Incubation (</a:t>
            </a:r>
            <a:r>
              <a:rPr b="1" i="0" lang="en-US" sz="2400" u="none" cap="none" strike="noStrike">
                <a:solidFill>
                  <a:srgbClr val="0C0C0C"/>
                </a:solidFill>
                <a:latin typeface="Century Gothic"/>
                <a:ea typeface="Century Gothic"/>
                <a:cs typeface="Century Gothic"/>
                <a:sym typeface="Century Gothic"/>
              </a:rPr>
              <a:t>CEBI</a:t>
            </a:r>
            <a:r>
              <a:rPr b="0" i="0" lang="en-US" sz="2400" u="none" cap="none" strike="noStrike">
                <a:solidFill>
                  <a:srgbClr val="0C0C0C"/>
                </a:solidFill>
                <a:latin typeface="Century Gothic"/>
                <a:ea typeface="Century Gothic"/>
                <a:cs typeface="Century Gothic"/>
                <a:sym typeface="Century Gothic"/>
              </a:rPr>
              <a:t>)</a:t>
            </a:r>
            <a:endParaRPr/>
          </a:p>
          <a:p>
            <a:pPr indent="-514350" lvl="1" marL="971550" marR="0" rtl="0" algn="l">
              <a:lnSpc>
                <a:spcPct val="150000"/>
              </a:lnSpc>
              <a:spcBef>
                <a:spcPts val="500"/>
              </a:spcBef>
              <a:spcAft>
                <a:spcPts val="0"/>
              </a:spcAft>
              <a:buClr>
                <a:srgbClr val="0C0C0C"/>
              </a:buClr>
              <a:buSzPts val="2400"/>
              <a:buFont typeface="Century Gothic"/>
              <a:buAutoNum type="alphaLcPeriod"/>
            </a:pPr>
            <a:r>
              <a:rPr b="0" i="0" lang="en-US" sz="2400" u="none" cap="none" strike="noStrike">
                <a:solidFill>
                  <a:srgbClr val="0C0C0C"/>
                </a:solidFill>
                <a:latin typeface="Century Gothic"/>
                <a:ea typeface="Century Gothic"/>
                <a:cs typeface="Century Gothic"/>
                <a:sym typeface="Century Gothic"/>
              </a:rPr>
              <a:t>Centre for Professional Development (</a:t>
            </a:r>
            <a:r>
              <a:rPr b="1" i="0" lang="en-US" sz="2400" u="none" cap="none" strike="noStrike">
                <a:solidFill>
                  <a:srgbClr val="0C0C0C"/>
                </a:solidFill>
                <a:latin typeface="Century Gothic"/>
                <a:ea typeface="Century Gothic"/>
                <a:cs typeface="Century Gothic"/>
                <a:sym typeface="Century Gothic"/>
              </a:rPr>
              <a:t>CePDeV</a:t>
            </a:r>
            <a:r>
              <a:rPr b="0" i="0" lang="en-US" sz="2400" u="none" cap="none" strike="noStrike">
                <a:solidFill>
                  <a:srgbClr val="0C0C0C"/>
                </a:solidFill>
                <a:latin typeface="Century Gothic"/>
                <a:ea typeface="Century Gothic"/>
                <a:cs typeface="Century Gothic"/>
                <a:sym typeface="Century Gothic"/>
              </a:rPr>
              <a:t>)</a:t>
            </a:r>
            <a:endParaRPr/>
          </a:p>
          <a:p>
            <a:pPr indent="-514350" lvl="0" marL="514350" marR="0" rtl="0" algn="l">
              <a:lnSpc>
                <a:spcPct val="150000"/>
              </a:lnSpc>
              <a:spcBef>
                <a:spcPts val="1000"/>
              </a:spcBef>
              <a:spcAft>
                <a:spcPts val="0"/>
              </a:spcAft>
              <a:buClr>
                <a:srgbClr val="0C0C0C"/>
              </a:buClr>
              <a:buSzPts val="2800"/>
              <a:buFont typeface="Century Gothic"/>
              <a:buAutoNum type="arabicPeriod"/>
            </a:pPr>
            <a:r>
              <a:rPr lang="en-US" sz="2800">
                <a:solidFill>
                  <a:srgbClr val="0C0C0C"/>
                </a:solidFill>
                <a:latin typeface="Century Gothic"/>
                <a:ea typeface="Century Gothic"/>
                <a:cs typeface="Century Gothic"/>
                <a:sym typeface="Century Gothic"/>
              </a:rPr>
              <a:t>Capacity building for faculty in the areas of Research Supervision, Grantsmanship, the Research Cycle etc.</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35"/>
          <p:cNvSpPr txBox="1"/>
          <p:nvPr>
            <p:ph type="title"/>
          </p:nvPr>
        </p:nvSpPr>
        <p:spPr>
          <a:xfrm>
            <a:off x="837317" y="400967"/>
            <a:ext cx="10515600" cy="75483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entury Gothic"/>
              <a:buNone/>
            </a:pPr>
            <a:r>
              <a:rPr b="1" lang="en-US"/>
              <a:t>OTHER SUCCESS STORIES</a:t>
            </a:r>
            <a:endParaRPr/>
          </a:p>
        </p:txBody>
      </p:sp>
      <p:sp>
        <p:nvSpPr>
          <p:cNvPr id="1051" name="Google Shape;1051;p35"/>
          <p:cNvSpPr txBox="1"/>
          <p:nvPr/>
        </p:nvSpPr>
        <p:spPr>
          <a:xfrm>
            <a:off x="66503" y="1253284"/>
            <a:ext cx="7827818" cy="5021495"/>
          </a:xfrm>
          <a:prstGeom prst="rect">
            <a:avLst/>
          </a:prstGeom>
          <a:noFill/>
          <a:ln>
            <a:noFill/>
          </a:ln>
        </p:spPr>
        <p:txBody>
          <a:bodyPr anchorCtr="0" anchor="t" bIns="45700" lIns="91425" spcFirstLastPara="1" rIns="91425" wrap="square" tIns="45700">
            <a:noAutofit/>
          </a:bodyPr>
          <a:lstStyle/>
          <a:p>
            <a:pPr indent="-514350" lvl="0" marL="514350" marR="0" rtl="0" algn="l">
              <a:lnSpc>
                <a:spcPct val="150000"/>
              </a:lnSpc>
              <a:spcBef>
                <a:spcPts val="0"/>
              </a:spcBef>
              <a:spcAft>
                <a:spcPts val="0"/>
              </a:spcAft>
              <a:buClr>
                <a:srgbClr val="000000"/>
              </a:buClr>
              <a:buSzPts val="2400"/>
              <a:buFont typeface="Century Gothic"/>
              <a:buAutoNum type="arabicPeriod"/>
            </a:pPr>
            <a:r>
              <a:rPr i="0" lang="en-US" sz="2400" u="none" cap="none" strike="noStrike">
                <a:solidFill>
                  <a:srgbClr val="000000"/>
                </a:solidFill>
                <a:latin typeface="Century Gothic"/>
                <a:ea typeface="Century Gothic"/>
                <a:cs typeface="Century Gothic"/>
                <a:sym typeface="Century Gothic"/>
              </a:rPr>
              <a:t>Hosting of the West African Centres of Excellence in Energy Network (WACEENET) Secretariat</a:t>
            </a:r>
            <a:r>
              <a:rPr lang="en-US" sz="2400">
                <a:solidFill>
                  <a:srgbClr val="000000"/>
                </a:solidFill>
                <a:latin typeface="Century Gothic"/>
                <a:ea typeface="Century Gothic"/>
                <a:cs typeface="Century Gothic"/>
                <a:sym typeface="Century Gothic"/>
              </a:rPr>
              <a:t> and Organizing first mobility exercise.</a:t>
            </a:r>
            <a:endParaRPr/>
          </a:p>
          <a:p>
            <a:pPr indent="-514350" lvl="0" marL="514350" marR="0" rtl="0" algn="l">
              <a:lnSpc>
                <a:spcPct val="150000"/>
              </a:lnSpc>
              <a:spcBef>
                <a:spcPts val="1000"/>
              </a:spcBef>
              <a:spcAft>
                <a:spcPts val="0"/>
              </a:spcAft>
              <a:buClr>
                <a:srgbClr val="000000"/>
              </a:buClr>
              <a:buSzPts val="2400"/>
              <a:buFont typeface="Century Gothic"/>
              <a:buAutoNum type="arabicPeriod"/>
            </a:pPr>
            <a:r>
              <a:rPr lang="en-US" sz="2400">
                <a:solidFill>
                  <a:srgbClr val="000000"/>
                </a:solidFill>
                <a:latin typeface="Century Gothic"/>
                <a:ea typeface="Century Gothic"/>
                <a:cs typeface="Century Gothic"/>
                <a:sym typeface="Century Gothic"/>
              </a:rPr>
              <a:t>Amongst the best performing Centre’s of excellence of all the 44 across the region. In view of this, the Centre Director was honored by the World Bank.</a:t>
            </a:r>
            <a:endParaRPr/>
          </a:p>
          <a:p>
            <a:pPr indent="-361950" lvl="0" marL="514350" marR="0" rtl="0" algn="l">
              <a:lnSpc>
                <a:spcPct val="150000"/>
              </a:lnSpc>
              <a:spcBef>
                <a:spcPts val="1000"/>
              </a:spcBef>
              <a:spcAft>
                <a:spcPts val="0"/>
              </a:spcAft>
              <a:buClr>
                <a:schemeClr val="dk1"/>
              </a:buClr>
              <a:buSzPts val="2400"/>
              <a:buFont typeface="Century Gothic"/>
              <a:buNone/>
            </a:pPr>
            <a:r>
              <a:t/>
            </a:r>
            <a:endParaRPr sz="2400">
              <a:solidFill>
                <a:srgbClr val="000000"/>
              </a:solidFill>
              <a:latin typeface="Century Gothic"/>
              <a:ea typeface="Century Gothic"/>
              <a:cs typeface="Century Gothic"/>
              <a:sym typeface="Century Gothic"/>
            </a:endParaRPr>
          </a:p>
          <a:p>
            <a:pPr indent="-361950" lvl="0" marL="514350" marR="0" rtl="0" algn="l">
              <a:lnSpc>
                <a:spcPct val="150000"/>
              </a:lnSpc>
              <a:spcBef>
                <a:spcPts val="1000"/>
              </a:spcBef>
              <a:spcAft>
                <a:spcPts val="0"/>
              </a:spcAft>
              <a:buClr>
                <a:schemeClr val="dk1"/>
              </a:buClr>
              <a:buSzPts val="2400"/>
              <a:buFont typeface="Century Gothic"/>
              <a:buNone/>
            </a:pPr>
            <a:r>
              <a:t/>
            </a:r>
            <a:endParaRPr sz="2400">
              <a:solidFill>
                <a:srgbClr val="000000"/>
              </a:solidFill>
              <a:latin typeface="Century Gothic"/>
              <a:ea typeface="Century Gothic"/>
              <a:cs typeface="Century Gothic"/>
              <a:sym typeface="Century Gothic"/>
            </a:endParaRPr>
          </a:p>
          <a:p>
            <a:pPr indent="-361950" lvl="0" marL="514350" marR="0" rtl="0" algn="l">
              <a:lnSpc>
                <a:spcPct val="150000"/>
              </a:lnSpc>
              <a:spcBef>
                <a:spcPts val="1000"/>
              </a:spcBef>
              <a:spcAft>
                <a:spcPts val="0"/>
              </a:spcAft>
              <a:buClr>
                <a:schemeClr val="dk1"/>
              </a:buClr>
              <a:buSzPts val="2400"/>
              <a:buFont typeface="Century Gothic"/>
              <a:buNone/>
            </a:pPr>
            <a:r>
              <a:t/>
            </a:r>
            <a:endParaRPr i="0" sz="2400" u="none" cap="none" strike="noStrike">
              <a:solidFill>
                <a:srgbClr val="000000"/>
              </a:solidFill>
              <a:latin typeface="Century Gothic"/>
              <a:ea typeface="Century Gothic"/>
              <a:cs typeface="Century Gothic"/>
              <a:sym typeface="Century Gothic"/>
            </a:endParaRPr>
          </a:p>
        </p:txBody>
      </p:sp>
      <p:grpSp>
        <p:nvGrpSpPr>
          <p:cNvPr id="1052" name="Google Shape;1052;p35"/>
          <p:cNvGrpSpPr/>
          <p:nvPr/>
        </p:nvGrpSpPr>
        <p:grpSpPr>
          <a:xfrm>
            <a:off x="9343506" y="4851761"/>
            <a:ext cx="2781992" cy="1308418"/>
            <a:chOff x="1177450" y="241631"/>
            <a:chExt cx="6173152" cy="3616776"/>
          </a:xfrm>
        </p:grpSpPr>
        <p:sp>
          <p:nvSpPr>
            <p:cNvPr id="1053" name="Google Shape;1053;p35"/>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l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alibri"/>
                <a:ea typeface="Calibri"/>
                <a:cs typeface="Calibri"/>
                <a:sym typeface="Calibri"/>
              </a:endParaRPr>
            </a:p>
          </p:txBody>
        </p:sp>
        <p:sp>
          <p:nvSpPr>
            <p:cNvPr id="1054" name="Google Shape;1054;p35"/>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lt2"/>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alibri"/>
                <a:ea typeface="Calibri"/>
                <a:cs typeface="Calibri"/>
                <a:sym typeface="Calibri"/>
              </a:endParaRPr>
            </a:p>
          </p:txBody>
        </p:sp>
        <p:sp>
          <p:nvSpPr>
            <p:cNvPr id="1055" name="Google Shape;1055;p35"/>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FFFFFF"/>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alibri"/>
                <a:ea typeface="Calibri"/>
                <a:cs typeface="Calibri"/>
                <a:sym typeface="Calibri"/>
              </a:endParaRPr>
            </a:p>
          </p:txBody>
        </p:sp>
        <p:sp>
          <p:nvSpPr>
            <p:cNvPr id="1056" name="Google Shape;1056;p35"/>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alibri"/>
                <a:ea typeface="Calibri"/>
                <a:cs typeface="Calibri"/>
                <a:sym typeface="Calibri"/>
              </a:endParaRPr>
            </a:p>
          </p:txBody>
        </p:sp>
      </p:grpSp>
      <p:pic>
        <p:nvPicPr>
          <p:cNvPr descr="A group of people shaking hands&#10;&#10;Description automatically generated" id="1057" name="Google Shape;1057;p35"/>
          <p:cNvPicPr preferRelativeResize="0"/>
          <p:nvPr/>
        </p:nvPicPr>
        <p:blipFill rotWithShape="1">
          <a:blip r:embed="rId3">
            <a:alphaModFix/>
          </a:blip>
          <a:srcRect b="0" l="0" r="0" t="0"/>
          <a:stretch/>
        </p:blipFill>
        <p:spPr>
          <a:xfrm>
            <a:off x="7744958" y="3364312"/>
            <a:ext cx="4140128" cy="276143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pic>
        <p:nvPicPr>
          <p:cNvPr id="1062" name="Google Shape;1062;p36"/>
          <p:cNvPicPr preferRelativeResize="0"/>
          <p:nvPr>
            <p:ph idx="1" type="body"/>
          </p:nvPr>
        </p:nvPicPr>
        <p:blipFill rotWithShape="1">
          <a:blip r:embed="rId3">
            <a:alphaModFix/>
          </a:blip>
          <a:srcRect b="0" l="14615" r="65741" t="0"/>
          <a:stretch/>
        </p:blipFill>
        <p:spPr>
          <a:xfrm>
            <a:off x="10253994" y="0"/>
            <a:ext cx="1960826" cy="6699080"/>
          </a:xfrm>
          <a:prstGeom prst="rect">
            <a:avLst/>
          </a:prstGeom>
          <a:noFill/>
          <a:ln>
            <a:noFill/>
          </a:ln>
        </p:spPr>
      </p:pic>
      <p:sp>
        <p:nvSpPr>
          <p:cNvPr id="1063" name="Google Shape;1063;p36"/>
          <p:cNvSpPr txBox="1"/>
          <p:nvPr>
            <p:ph type="title"/>
          </p:nvPr>
        </p:nvSpPr>
        <p:spPr>
          <a:xfrm>
            <a:off x="410748" y="1"/>
            <a:ext cx="3310352" cy="850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A688E"/>
              </a:buClr>
              <a:buSzPts val="4800"/>
              <a:buFont typeface="Calibri"/>
              <a:buNone/>
            </a:pPr>
            <a:r>
              <a:rPr lang="en-US" sz="4800"/>
              <a:t>Challenges</a:t>
            </a:r>
            <a:endParaRPr/>
          </a:p>
        </p:txBody>
      </p:sp>
      <p:sp>
        <p:nvSpPr>
          <p:cNvPr id="1064" name="Google Shape;1064;p36"/>
          <p:cNvSpPr txBox="1"/>
          <p:nvPr>
            <p:ph idx="2" type="body"/>
          </p:nvPr>
        </p:nvSpPr>
        <p:spPr>
          <a:xfrm>
            <a:off x="410748" y="1139333"/>
            <a:ext cx="9530296" cy="5134331"/>
          </a:xfrm>
          <a:prstGeom prst="rect">
            <a:avLst/>
          </a:prstGeom>
          <a:noFill/>
          <a:ln>
            <a:noFill/>
          </a:ln>
        </p:spPr>
        <p:txBody>
          <a:bodyPr anchorCtr="0" anchor="t" bIns="45700" lIns="91425" spcFirstLastPara="1" rIns="91425" wrap="square" tIns="45700">
            <a:noAutofit/>
          </a:bodyPr>
          <a:lstStyle/>
          <a:p>
            <a:pPr indent="-285750" lvl="0" marL="285750" rtl="0" algn="just">
              <a:lnSpc>
                <a:spcPct val="250000"/>
              </a:lnSpc>
              <a:spcBef>
                <a:spcPts val="0"/>
              </a:spcBef>
              <a:spcAft>
                <a:spcPts val="0"/>
              </a:spcAft>
              <a:buClr>
                <a:srgbClr val="1E4E79"/>
              </a:buClr>
              <a:buSzPts val="2800"/>
              <a:buFont typeface="Noto Sans Symbols"/>
              <a:buChar char="▪"/>
            </a:pPr>
            <a:r>
              <a:rPr b="1" lang="en-US" sz="2800">
                <a:solidFill>
                  <a:srgbClr val="1E4E79"/>
                </a:solidFill>
                <a:latin typeface="Century Gothic"/>
                <a:ea typeface="Century Gothic"/>
                <a:cs typeface="Century Gothic"/>
                <a:sym typeface="Century Gothic"/>
              </a:rPr>
              <a:t>Attracting external funding</a:t>
            </a:r>
            <a:r>
              <a:rPr lang="en-US" sz="2800">
                <a:solidFill>
                  <a:srgbClr val="1E4E79"/>
                </a:solidFill>
                <a:latin typeface="Century Gothic"/>
                <a:ea typeface="Century Gothic"/>
                <a:cs typeface="Century Gothic"/>
                <a:sym typeface="Century Gothic"/>
              </a:rPr>
              <a:t>. </a:t>
            </a:r>
            <a:endParaRPr/>
          </a:p>
          <a:p>
            <a:pPr indent="-285750" lvl="0" marL="285750" rtl="0" algn="just">
              <a:lnSpc>
                <a:spcPct val="250000"/>
              </a:lnSpc>
              <a:spcBef>
                <a:spcPts val="1000"/>
              </a:spcBef>
              <a:spcAft>
                <a:spcPts val="0"/>
              </a:spcAft>
              <a:buClr>
                <a:srgbClr val="1E4E79"/>
              </a:buClr>
              <a:buSzPts val="2800"/>
              <a:buFont typeface="Noto Sans Symbols"/>
              <a:buChar char="▪"/>
            </a:pPr>
            <a:r>
              <a:rPr b="1" lang="en-US" sz="2800">
                <a:solidFill>
                  <a:srgbClr val="1E4E79"/>
                </a:solidFill>
                <a:latin typeface="Century Gothic"/>
                <a:ea typeface="Century Gothic"/>
                <a:cs typeface="Century Gothic"/>
                <a:sym typeface="Century Gothic"/>
              </a:rPr>
              <a:t>Infrastructure – Laboratories.</a:t>
            </a:r>
            <a:endParaRPr/>
          </a:p>
          <a:p>
            <a:pPr indent="-285750" lvl="0" marL="285750" rtl="0" algn="just">
              <a:lnSpc>
                <a:spcPct val="250000"/>
              </a:lnSpc>
              <a:spcBef>
                <a:spcPts val="1000"/>
              </a:spcBef>
              <a:spcAft>
                <a:spcPts val="0"/>
              </a:spcAft>
              <a:buClr>
                <a:srgbClr val="1E4E79"/>
              </a:buClr>
              <a:buSzPts val="2800"/>
              <a:buFont typeface="Noto Sans Symbols"/>
              <a:buChar char="▪"/>
            </a:pPr>
            <a:r>
              <a:rPr b="1" lang="en-US" sz="2800">
                <a:solidFill>
                  <a:srgbClr val="1E4E79"/>
                </a:solidFill>
                <a:latin typeface="Century Gothic"/>
                <a:ea typeface="Century Gothic"/>
                <a:cs typeface="Century Gothic"/>
                <a:sym typeface="Century Gothic"/>
              </a:rPr>
              <a:t>Attracting</a:t>
            </a:r>
            <a:r>
              <a:rPr lang="en-US" sz="2800">
                <a:solidFill>
                  <a:srgbClr val="1E4E79"/>
                </a:solidFill>
                <a:latin typeface="Century Gothic"/>
                <a:ea typeface="Century Gothic"/>
                <a:cs typeface="Century Gothic"/>
                <a:sym typeface="Century Gothic"/>
              </a:rPr>
              <a:t> </a:t>
            </a:r>
            <a:r>
              <a:rPr b="1" lang="en-US" sz="2800">
                <a:solidFill>
                  <a:srgbClr val="1E4E79"/>
                </a:solidFill>
                <a:latin typeface="Century Gothic"/>
                <a:ea typeface="Century Gothic"/>
                <a:cs typeface="Century Gothic"/>
                <a:sym typeface="Century Gothic"/>
              </a:rPr>
              <a:t>self-funding students (</a:t>
            </a:r>
            <a:r>
              <a:rPr lang="en-US" sz="2800">
                <a:solidFill>
                  <a:srgbClr val="1E4E79"/>
                </a:solidFill>
                <a:latin typeface="Century Gothic"/>
                <a:ea typeface="Century Gothic"/>
                <a:cs typeface="Century Gothic"/>
                <a:sym typeface="Century Gothic"/>
              </a:rPr>
              <a:t>especially from the region).</a:t>
            </a:r>
            <a:endParaRPr/>
          </a:p>
          <a:p>
            <a:pPr indent="-107950" lvl="0" marL="285750" rtl="0" algn="just">
              <a:lnSpc>
                <a:spcPct val="250000"/>
              </a:lnSpc>
              <a:spcBef>
                <a:spcPts val="1000"/>
              </a:spcBef>
              <a:spcAft>
                <a:spcPts val="0"/>
              </a:spcAft>
              <a:buClr>
                <a:schemeClr val="dk1"/>
              </a:buClr>
              <a:buSzPts val="2800"/>
              <a:buFont typeface="Noto Sans Symbols"/>
              <a:buNone/>
            </a:pPr>
            <a:r>
              <a:t/>
            </a:r>
            <a:endParaRPr sz="2800">
              <a:solidFill>
                <a:srgbClr val="1E4E79"/>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38"/>
          <p:cNvSpPr txBox="1"/>
          <p:nvPr>
            <p:ph idx="1" type="body"/>
          </p:nvPr>
        </p:nvSpPr>
        <p:spPr>
          <a:xfrm>
            <a:off x="838200" y="1566272"/>
            <a:ext cx="5181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sp>
        <p:nvSpPr>
          <p:cNvPr id="1074" name="Google Shape;1074;p38"/>
          <p:cNvSpPr txBox="1"/>
          <p:nvPr>
            <p:ph type="title"/>
          </p:nvPr>
        </p:nvSpPr>
        <p:spPr>
          <a:xfrm>
            <a:off x="837317" y="-1696937"/>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A688E"/>
              </a:buClr>
              <a:buSzPts val="4000"/>
              <a:buFont typeface="Calibri"/>
              <a:buNone/>
            </a:pPr>
            <a:r>
              <a:t/>
            </a:r>
            <a:endParaRPr/>
          </a:p>
        </p:txBody>
      </p:sp>
      <p:sp>
        <p:nvSpPr>
          <p:cNvPr id="1075" name="Google Shape;1075;p38"/>
          <p:cNvSpPr txBox="1"/>
          <p:nvPr>
            <p:ph idx="2" type="body"/>
          </p:nvPr>
        </p:nvSpPr>
        <p:spPr>
          <a:xfrm>
            <a:off x="6441956" y="1566272"/>
            <a:ext cx="5181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79" name="Shape 1079"/>
        <p:cNvGrpSpPr/>
        <p:nvPr/>
      </p:nvGrpSpPr>
      <p:grpSpPr>
        <a:xfrm>
          <a:off x="0" y="0"/>
          <a:ext cx="0" cy="0"/>
          <a:chOff x="0" y="0"/>
          <a:chExt cx="0" cy="0"/>
        </a:xfrm>
      </p:grpSpPr>
      <p:sp>
        <p:nvSpPr>
          <p:cNvPr id="1080" name="Google Shape;1080;p39"/>
          <p:cNvSpPr txBox="1"/>
          <p:nvPr/>
        </p:nvSpPr>
        <p:spPr>
          <a:xfrm>
            <a:off x="1044692" y="-978688"/>
            <a:ext cx="10515600" cy="686376"/>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3FBEF1"/>
              </a:buClr>
              <a:buSzPts val="3600"/>
              <a:buFont typeface="Calibri"/>
              <a:buNone/>
            </a:pPr>
            <a:r>
              <a:rPr b="1" lang="en-US" sz="3600">
                <a:solidFill>
                  <a:srgbClr val="3FBEF1"/>
                </a:solidFill>
                <a:latin typeface="Calibri"/>
                <a:ea typeface="Calibri"/>
                <a:cs typeface="Calibri"/>
                <a:sym typeface="Calibri"/>
              </a:rPr>
              <a:t>Networking and Partnerships</a:t>
            </a:r>
            <a:endParaRPr/>
          </a:p>
        </p:txBody>
      </p:sp>
      <p:sp>
        <p:nvSpPr>
          <p:cNvPr id="1081" name="Google Shape;1081;p39"/>
          <p:cNvSpPr txBox="1"/>
          <p:nvPr/>
        </p:nvSpPr>
        <p:spPr>
          <a:xfrm>
            <a:off x="617509" y="184970"/>
            <a:ext cx="10515600" cy="686376"/>
          </a:xfrm>
          <a:prstGeom prst="rect">
            <a:avLst/>
          </a:prstGeom>
          <a:noFill/>
          <a:ln>
            <a:noFill/>
          </a:ln>
        </p:spPr>
        <p:txBody>
          <a:bodyPr anchorCtr="0" anchor="t" bIns="45700" lIns="91425" spcFirstLastPara="1" rIns="91425" wrap="square" tIns="45700">
            <a:normAutofit lnSpcReduction="10000"/>
          </a:bodyPr>
          <a:lstStyle/>
          <a:p>
            <a:pPr indent="0" lvl="0" marL="0" marR="0" rtl="0" algn="ctr">
              <a:lnSpc>
                <a:spcPct val="90000"/>
              </a:lnSpc>
              <a:spcBef>
                <a:spcPts val="0"/>
              </a:spcBef>
              <a:spcAft>
                <a:spcPts val="0"/>
              </a:spcAft>
              <a:buClr>
                <a:schemeClr val="accent1"/>
              </a:buClr>
              <a:buSzPts val="4400"/>
              <a:buFont typeface="Century Gothic"/>
              <a:buNone/>
            </a:pPr>
            <a:r>
              <a:rPr b="1" lang="en-US" sz="4400">
                <a:solidFill>
                  <a:schemeClr val="accent1"/>
                </a:solidFill>
                <a:latin typeface="Century Gothic"/>
                <a:ea typeface="Century Gothic"/>
                <a:cs typeface="Century Gothic"/>
                <a:sym typeface="Century Gothic"/>
              </a:rPr>
              <a:t>CAPACITY BUILDING</a:t>
            </a:r>
            <a:endParaRPr/>
          </a:p>
        </p:txBody>
      </p:sp>
      <p:graphicFrame>
        <p:nvGraphicFramePr>
          <p:cNvPr id="1082" name="Google Shape;1082;p39"/>
          <p:cNvGraphicFramePr/>
          <p:nvPr/>
        </p:nvGraphicFramePr>
        <p:xfrm>
          <a:off x="327258" y="1549668"/>
          <a:ext cx="3000000" cy="3000000"/>
        </p:xfrm>
        <a:graphic>
          <a:graphicData uri="http://schemas.openxmlformats.org/drawingml/2006/table">
            <a:tbl>
              <a:tblPr>
                <a:noFill/>
                <a:tableStyleId>{CEBB40D5-8093-4C08-BBE9-3E794BB0C4C1}</a:tableStyleId>
              </a:tblPr>
              <a:tblGrid>
                <a:gridCol w="817925"/>
                <a:gridCol w="1466075"/>
                <a:gridCol w="4213050"/>
              </a:tblGrid>
              <a:tr h="558500">
                <a:tc>
                  <a:txBody>
                    <a:bodyPr/>
                    <a:lstStyle/>
                    <a:p>
                      <a:pPr indent="0" lvl="0" marL="0" marR="0" rtl="0" algn="l">
                        <a:spcBef>
                          <a:spcPts val="0"/>
                        </a:spcBef>
                        <a:spcAft>
                          <a:spcPts val="0"/>
                        </a:spcAft>
                        <a:buNone/>
                      </a:pPr>
                      <a:r>
                        <a:rPr b="1" lang="en-US" sz="1800" u="none" cap="none" strike="noStrike"/>
                        <a:t>Year</a:t>
                      </a:r>
                      <a:endParaRPr b="1"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l">
                        <a:spcBef>
                          <a:spcPts val="0"/>
                        </a:spcBef>
                        <a:spcAft>
                          <a:spcPts val="0"/>
                        </a:spcAft>
                        <a:buNone/>
                      </a:pPr>
                      <a:r>
                        <a:rPr b="1" lang="en-US" sz="1800" u="none" cap="none" strike="noStrike"/>
                        <a:t>No. of Staff Trained</a:t>
                      </a:r>
                      <a:endParaRPr b="1"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l">
                        <a:spcBef>
                          <a:spcPts val="0"/>
                        </a:spcBef>
                        <a:spcAft>
                          <a:spcPts val="0"/>
                        </a:spcAft>
                        <a:buNone/>
                      </a:pPr>
                      <a:r>
                        <a:rPr b="1" lang="en-US" sz="1800" u="none" cap="none" strike="noStrike"/>
                        <a:t>Types of Training Received</a:t>
                      </a:r>
                      <a:endParaRPr b="1" i="0" sz="1800" u="none" cap="none" strike="noStrike">
                        <a:solidFill>
                          <a:srgbClr val="000000"/>
                        </a:solidFill>
                        <a:latin typeface="Calibri"/>
                        <a:ea typeface="Calibri"/>
                        <a:cs typeface="Calibri"/>
                        <a:sym typeface="Calibri"/>
                      </a:endParaRPr>
                    </a:p>
                  </a:txBody>
                  <a:tcPr marT="6350" marB="0" marR="6350" marL="6350" anchor="b"/>
                </a:tc>
              </a:tr>
              <a:tr h="834550">
                <a:tc>
                  <a:txBody>
                    <a:bodyPr/>
                    <a:lstStyle/>
                    <a:p>
                      <a:pPr indent="0" lvl="0" marL="0" marR="0" rtl="0" algn="r">
                        <a:spcBef>
                          <a:spcPts val="0"/>
                        </a:spcBef>
                        <a:spcAft>
                          <a:spcPts val="0"/>
                        </a:spcAft>
                        <a:buNone/>
                      </a:pPr>
                      <a:r>
                        <a:rPr lang="en-US" sz="1800" u="none" cap="none" strike="noStrike"/>
                        <a:t>2019</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ctr">
                        <a:spcBef>
                          <a:spcPts val="0"/>
                        </a:spcBef>
                        <a:spcAft>
                          <a:spcPts val="0"/>
                        </a:spcAft>
                        <a:buNone/>
                      </a:pPr>
                      <a:r>
                        <a:rPr lang="en-US" sz="1800" u="none" cap="none" strike="noStrike"/>
                        <a:t>3</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l">
                        <a:spcBef>
                          <a:spcPts val="0"/>
                        </a:spcBef>
                        <a:spcAft>
                          <a:spcPts val="0"/>
                        </a:spcAft>
                        <a:buNone/>
                      </a:pPr>
                      <a:r>
                        <a:rPr lang="en-US" sz="1800" u="none" cap="none" strike="noStrike"/>
                        <a:t>Project management, Training of trainers in Solar Thermal, Biogas Promotion and Management for Developing Countries</a:t>
                      </a:r>
                      <a:endParaRPr b="0" i="0" sz="1800" u="none" cap="none" strike="noStrike">
                        <a:solidFill>
                          <a:srgbClr val="000000"/>
                        </a:solidFill>
                        <a:latin typeface="Calibri"/>
                        <a:ea typeface="Calibri"/>
                        <a:cs typeface="Calibri"/>
                        <a:sym typeface="Calibri"/>
                      </a:endParaRPr>
                    </a:p>
                  </a:txBody>
                  <a:tcPr marT="6350" marB="0" marR="6350" marL="6350" anchor="b"/>
                </a:tc>
              </a:tr>
              <a:tr h="370400">
                <a:tc>
                  <a:txBody>
                    <a:bodyPr/>
                    <a:lstStyle/>
                    <a:p>
                      <a:pPr indent="0" lvl="0" marL="0" marR="0" rtl="0" algn="r">
                        <a:spcBef>
                          <a:spcPts val="0"/>
                        </a:spcBef>
                        <a:spcAft>
                          <a:spcPts val="0"/>
                        </a:spcAft>
                        <a:buNone/>
                      </a:pPr>
                      <a:r>
                        <a:rPr lang="en-US" sz="1800" u="none" cap="none" strike="noStrike"/>
                        <a:t>2020</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ctr">
                        <a:spcBef>
                          <a:spcPts val="0"/>
                        </a:spcBef>
                        <a:spcAft>
                          <a:spcPts val="0"/>
                        </a:spcAft>
                        <a:buNone/>
                      </a:pPr>
                      <a:r>
                        <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l">
                        <a:spcBef>
                          <a:spcPts val="0"/>
                        </a:spcBef>
                        <a:spcAft>
                          <a:spcPts val="0"/>
                        </a:spcAft>
                        <a:buNone/>
                      </a:pPr>
                      <a:r>
                        <a:t/>
                      </a:r>
                      <a:endParaRPr b="0" i="0" sz="1800" u="none" cap="none" strike="noStrike">
                        <a:solidFill>
                          <a:srgbClr val="000000"/>
                        </a:solidFill>
                        <a:latin typeface="Calibri"/>
                        <a:ea typeface="Calibri"/>
                        <a:cs typeface="Calibri"/>
                        <a:sym typeface="Calibri"/>
                      </a:endParaRPr>
                    </a:p>
                  </a:txBody>
                  <a:tcPr marT="6350" marB="0" marR="6350" marL="6350" anchor="b"/>
                </a:tc>
              </a:tr>
              <a:tr h="370400">
                <a:tc>
                  <a:txBody>
                    <a:bodyPr/>
                    <a:lstStyle/>
                    <a:p>
                      <a:pPr indent="0" lvl="0" marL="0" marR="0" rtl="0" algn="r">
                        <a:spcBef>
                          <a:spcPts val="0"/>
                        </a:spcBef>
                        <a:spcAft>
                          <a:spcPts val="0"/>
                        </a:spcAft>
                        <a:buNone/>
                      </a:pPr>
                      <a:r>
                        <a:rPr lang="en-US" sz="1800" u="none" cap="none" strike="noStrike"/>
                        <a:t>2021</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ctr">
                        <a:spcBef>
                          <a:spcPts val="0"/>
                        </a:spcBef>
                        <a:spcAft>
                          <a:spcPts val="0"/>
                        </a:spcAft>
                        <a:buNone/>
                      </a:pPr>
                      <a:r>
                        <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l">
                        <a:spcBef>
                          <a:spcPts val="0"/>
                        </a:spcBef>
                        <a:spcAft>
                          <a:spcPts val="0"/>
                        </a:spcAft>
                        <a:buNone/>
                      </a:pPr>
                      <a:r>
                        <a:t/>
                      </a:r>
                      <a:endParaRPr b="0" i="0" sz="1800" u="none" cap="none" strike="noStrike">
                        <a:solidFill>
                          <a:srgbClr val="000000"/>
                        </a:solidFill>
                        <a:latin typeface="Calibri"/>
                        <a:ea typeface="Calibri"/>
                        <a:cs typeface="Calibri"/>
                        <a:sym typeface="Calibri"/>
                      </a:endParaRPr>
                    </a:p>
                  </a:txBody>
                  <a:tcPr marT="6350" marB="0" marR="6350" marL="6350" anchor="b"/>
                </a:tc>
              </a:tr>
              <a:tr h="558500">
                <a:tc>
                  <a:txBody>
                    <a:bodyPr/>
                    <a:lstStyle/>
                    <a:p>
                      <a:pPr indent="0" lvl="0" marL="0" marR="0" rtl="0" algn="r">
                        <a:spcBef>
                          <a:spcPts val="0"/>
                        </a:spcBef>
                        <a:spcAft>
                          <a:spcPts val="0"/>
                        </a:spcAft>
                        <a:buNone/>
                      </a:pPr>
                      <a:r>
                        <a:rPr lang="en-US" sz="1800" u="none" cap="none" strike="noStrike"/>
                        <a:t>2022</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ctr">
                        <a:spcBef>
                          <a:spcPts val="0"/>
                        </a:spcBef>
                        <a:spcAft>
                          <a:spcPts val="0"/>
                        </a:spcAft>
                        <a:buNone/>
                      </a:pPr>
                      <a:r>
                        <a:rPr lang="en-US" sz="1800" u="none" cap="none" strike="noStrike"/>
                        <a:t>7</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l">
                        <a:spcBef>
                          <a:spcPts val="0"/>
                        </a:spcBef>
                        <a:spcAft>
                          <a:spcPts val="0"/>
                        </a:spcAft>
                        <a:buNone/>
                      </a:pPr>
                      <a:r>
                        <a:rPr lang="en-US" sz="1800" u="none" cap="none" strike="noStrike"/>
                        <a:t>SPIS, Energy Management and Audit, Flood Monitoring</a:t>
                      </a:r>
                      <a:endParaRPr b="0" i="0" sz="1800" u="none" cap="none" strike="noStrike">
                        <a:solidFill>
                          <a:srgbClr val="000000"/>
                        </a:solidFill>
                        <a:latin typeface="Calibri"/>
                        <a:ea typeface="Calibri"/>
                        <a:cs typeface="Calibri"/>
                        <a:sym typeface="Calibri"/>
                      </a:endParaRPr>
                    </a:p>
                  </a:txBody>
                  <a:tcPr marT="6350" marB="0" marR="6350" marL="6350" anchor="b"/>
                </a:tc>
              </a:tr>
              <a:tr h="370400">
                <a:tc>
                  <a:txBody>
                    <a:bodyPr/>
                    <a:lstStyle/>
                    <a:p>
                      <a:pPr indent="0" lvl="0" marL="0" marR="0" rtl="0" algn="r">
                        <a:spcBef>
                          <a:spcPts val="0"/>
                        </a:spcBef>
                        <a:spcAft>
                          <a:spcPts val="0"/>
                        </a:spcAft>
                        <a:buNone/>
                      </a:pPr>
                      <a:r>
                        <a:rPr lang="en-US" sz="1800" u="none" cap="none" strike="noStrike"/>
                        <a:t>2023</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ctr">
                        <a:spcBef>
                          <a:spcPts val="0"/>
                        </a:spcBef>
                        <a:spcAft>
                          <a:spcPts val="0"/>
                        </a:spcAft>
                        <a:buNone/>
                      </a:pPr>
                      <a:r>
                        <a:rPr lang="en-US" sz="1800" u="none" cap="none" strike="noStrike"/>
                        <a:t>2</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l">
                        <a:spcBef>
                          <a:spcPts val="0"/>
                        </a:spcBef>
                        <a:spcAft>
                          <a:spcPts val="0"/>
                        </a:spcAft>
                        <a:buNone/>
                      </a:pPr>
                      <a:r>
                        <a:rPr lang="en-US" sz="1800" u="none" cap="none" strike="noStrike"/>
                        <a:t>Machine Learning, Financial Management</a:t>
                      </a:r>
                      <a:endParaRPr b="0" i="0" sz="1800" u="none" cap="none" strike="noStrike">
                        <a:solidFill>
                          <a:srgbClr val="000000"/>
                        </a:solidFill>
                        <a:latin typeface="Calibri"/>
                        <a:ea typeface="Calibri"/>
                        <a:cs typeface="Calibri"/>
                        <a:sym typeface="Calibri"/>
                      </a:endParaRPr>
                    </a:p>
                  </a:txBody>
                  <a:tcPr marT="6350" marB="0" marR="6350" marL="6350" anchor="b"/>
                </a:tc>
              </a:tr>
            </a:tbl>
          </a:graphicData>
        </a:graphic>
      </p:graphicFrame>
      <p:sp>
        <p:nvSpPr>
          <p:cNvPr id="1083" name="Google Shape;1083;p39"/>
          <p:cNvSpPr txBox="1"/>
          <p:nvPr/>
        </p:nvSpPr>
        <p:spPr>
          <a:xfrm>
            <a:off x="617509" y="1060985"/>
            <a:ext cx="5823285" cy="575285"/>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ctr">
              <a:lnSpc>
                <a:spcPct val="90000"/>
              </a:lnSpc>
              <a:spcBef>
                <a:spcPts val="0"/>
              </a:spcBef>
              <a:spcAft>
                <a:spcPts val="0"/>
              </a:spcAft>
              <a:buClr>
                <a:schemeClr val="dk1"/>
              </a:buClr>
              <a:buSzPct val="100000"/>
              <a:buFont typeface="Century Gothic"/>
              <a:buNone/>
            </a:pPr>
            <a:r>
              <a:rPr lang="en-US" sz="4400">
                <a:solidFill>
                  <a:schemeClr val="dk1"/>
                </a:solidFill>
                <a:latin typeface="Century Gothic"/>
                <a:ea typeface="Century Gothic"/>
                <a:cs typeface="Century Gothic"/>
                <a:sym typeface="Century Gothic"/>
              </a:rPr>
              <a:t>Trainings and Certifications</a:t>
            </a:r>
            <a:endParaRPr/>
          </a:p>
        </p:txBody>
      </p:sp>
      <p:sp>
        <p:nvSpPr>
          <p:cNvPr id="1084" name="Google Shape;1084;p39"/>
          <p:cNvSpPr txBox="1"/>
          <p:nvPr/>
        </p:nvSpPr>
        <p:spPr>
          <a:xfrm>
            <a:off x="6079957" y="4345043"/>
            <a:ext cx="5823285" cy="575285"/>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ctr">
              <a:lnSpc>
                <a:spcPct val="90000"/>
              </a:lnSpc>
              <a:spcBef>
                <a:spcPts val="0"/>
              </a:spcBef>
              <a:spcAft>
                <a:spcPts val="0"/>
              </a:spcAft>
              <a:buClr>
                <a:schemeClr val="dk1"/>
              </a:buClr>
              <a:buSzPct val="100000"/>
              <a:buFont typeface="Century Gothic"/>
              <a:buNone/>
            </a:pPr>
            <a:r>
              <a:rPr lang="en-US" sz="4400">
                <a:solidFill>
                  <a:schemeClr val="dk1"/>
                </a:solidFill>
                <a:latin typeface="Century Gothic"/>
                <a:ea typeface="Century Gothic"/>
                <a:cs typeface="Century Gothic"/>
                <a:sym typeface="Century Gothic"/>
              </a:rPr>
              <a:t>MSc &amp; PhD</a:t>
            </a:r>
            <a:endParaRPr/>
          </a:p>
        </p:txBody>
      </p:sp>
      <p:graphicFrame>
        <p:nvGraphicFramePr>
          <p:cNvPr id="1085" name="Google Shape;1085;p39"/>
          <p:cNvGraphicFramePr/>
          <p:nvPr/>
        </p:nvGraphicFramePr>
        <p:xfrm>
          <a:off x="5163842" y="4879845"/>
          <a:ext cx="3000000" cy="3000000"/>
        </p:xfrm>
        <a:graphic>
          <a:graphicData uri="http://schemas.openxmlformats.org/drawingml/2006/table">
            <a:tbl>
              <a:tblPr>
                <a:noFill/>
                <a:tableStyleId>{0FE98BFE-91E0-4199-93B2-256E256D62AB}</a:tableStyleId>
              </a:tblPr>
              <a:tblGrid>
                <a:gridCol w="819725"/>
                <a:gridCol w="1469325"/>
                <a:gridCol w="4222350"/>
              </a:tblGrid>
              <a:tr h="228600">
                <a:tc>
                  <a:txBody>
                    <a:bodyPr/>
                    <a:lstStyle/>
                    <a:p>
                      <a:pPr indent="0" lvl="0" marL="0" marR="0" rtl="0" algn="l">
                        <a:spcBef>
                          <a:spcPts val="0"/>
                        </a:spcBef>
                        <a:spcAft>
                          <a:spcPts val="0"/>
                        </a:spcAft>
                        <a:buNone/>
                      </a:pPr>
                      <a:r>
                        <a:rPr b="1" lang="en-US" sz="1800" u="none" cap="none" strike="noStrike"/>
                        <a:t>Year</a:t>
                      </a:r>
                      <a:endParaRPr b="1"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l">
                        <a:spcBef>
                          <a:spcPts val="0"/>
                        </a:spcBef>
                        <a:spcAft>
                          <a:spcPts val="0"/>
                        </a:spcAft>
                        <a:buNone/>
                      </a:pPr>
                      <a:r>
                        <a:rPr b="1" lang="en-US" sz="1800" u="none" cap="none" strike="noStrike"/>
                        <a:t>No. of Staff Trained</a:t>
                      </a:r>
                      <a:endParaRPr b="1"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l">
                        <a:spcBef>
                          <a:spcPts val="0"/>
                        </a:spcBef>
                        <a:spcAft>
                          <a:spcPts val="0"/>
                        </a:spcAft>
                        <a:buNone/>
                      </a:pPr>
                      <a:r>
                        <a:rPr b="1" lang="en-US" sz="1800" u="none" cap="none" strike="noStrike"/>
                        <a:t>Types of Training Received</a:t>
                      </a:r>
                      <a:endParaRPr b="1" i="0" sz="1800" u="none" cap="none" strike="noStrike">
                        <a:solidFill>
                          <a:srgbClr val="000000"/>
                        </a:solidFill>
                        <a:latin typeface="Calibri"/>
                        <a:ea typeface="Calibri"/>
                        <a:cs typeface="Calibri"/>
                        <a:sym typeface="Calibri"/>
                      </a:endParaRPr>
                    </a:p>
                  </a:txBody>
                  <a:tcPr marT="6350" marB="0" marR="6350" marL="6350" anchor="b"/>
                </a:tc>
              </a:tr>
              <a:tr h="815850">
                <a:tc>
                  <a:txBody>
                    <a:bodyPr/>
                    <a:lstStyle/>
                    <a:p>
                      <a:pPr indent="0" lvl="0" marL="0" marR="0" rtl="0" algn="r">
                        <a:spcBef>
                          <a:spcPts val="0"/>
                        </a:spcBef>
                        <a:spcAft>
                          <a:spcPts val="0"/>
                        </a:spcAft>
                        <a:buNone/>
                      </a:pPr>
                      <a:r>
                        <a:rPr lang="en-US" sz="1800" u="none" cap="none" strike="noStrike"/>
                        <a:t>2019-Present</a:t>
                      </a:r>
                      <a:endParaRPr b="0" i="0" sz="1800" u="none" cap="none" strike="noStrike">
                        <a:solidFill>
                          <a:srgbClr val="000000"/>
                        </a:solidFill>
                        <a:latin typeface="Calibri"/>
                        <a:ea typeface="Calibri"/>
                        <a:cs typeface="Calibri"/>
                        <a:sym typeface="Calibri"/>
                      </a:endParaRPr>
                    </a:p>
                  </a:txBody>
                  <a:tcPr marT="6350" marB="0" marR="6350" marL="6350" anchor="b"/>
                </a:tc>
                <a:tc>
                  <a:txBody>
                    <a:bodyPr/>
                    <a:lstStyle/>
                    <a:p>
                      <a:pPr indent="0" lvl="0" marL="0" marR="0" rtl="0" algn="ctr">
                        <a:spcBef>
                          <a:spcPts val="0"/>
                        </a:spcBef>
                        <a:spcAft>
                          <a:spcPts val="0"/>
                        </a:spcAft>
                        <a:buNone/>
                      </a:pPr>
                      <a:r>
                        <a:rPr b="0" i="0" lang="en-US" sz="1800" u="none" cap="none" strike="noStrike">
                          <a:solidFill>
                            <a:srgbClr val="000000"/>
                          </a:solidFill>
                          <a:latin typeface="Calibri"/>
                          <a:ea typeface="Calibri"/>
                          <a:cs typeface="Calibri"/>
                          <a:sym typeface="Calibri"/>
                        </a:rPr>
                        <a:t>2</a:t>
                      </a:r>
                      <a:endParaRPr/>
                    </a:p>
                  </a:txBody>
                  <a:tcPr marT="6350" marB="0" marR="6350" marL="6350" anchor="ctr"/>
                </a:tc>
                <a:tc>
                  <a:txBody>
                    <a:bodyPr/>
                    <a:lstStyle/>
                    <a:p>
                      <a:pPr indent="0" lvl="0" marL="0" marR="0" rtl="0" algn="l">
                        <a:spcBef>
                          <a:spcPts val="0"/>
                        </a:spcBef>
                        <a:spcAft>
                          <a:spcPts val="0"/>
                        </a:spcAft>
                        <a:buNone/>
                      </a:pPr>
                      <a:r>
                        <a:rPr lang="en-US" sz="1800" u="none" cap="none" strike="noStrike"/>
                        <a:t>PhD Environmental Engineering Management, PhD Sustainable Energy Management</a:t>
                      </a:r>
                      <a:endParaRPr b="0" i="0" sz="1800" u="none" cap="none" strike="noStrike">
                        <a:solidFill>
                          <a:srgbClr val="000000"/>
                        </a:solidFill>
                        <a:latin typeface="Calibri"/>
                        <a:ea typeface="Calibri"/>
                        <a:cs typeface="Calibri"/>
                        <a:sym typeface="Calibri"/>
                      </a:endParaRPr>
                    </a:p>
                  </a:txBody>
                  <a:tcPr marT="6350" marB="0" marR="6350" marL="6350" anchor="b"/>
                </a:tc>
              </a:tr>
            </a:tbl>
          </a:graphicData>
        </a:graphic>
      </p:graphicFrame>
      <p:pic>
        <p:nvPicPr>
          <p:cNvPr id="1086" name="Google Shape;1086;p39"/>
          <p:cNvPicPr preferRelativeResize="0"/>
          <p:nvPr/>
        </p:nvPicPr>
        <p:blipFill rotWithShape="1">
          <a:blip r:embed="rId3">
            <a:alphaModFix/>
          </a:blip>
          <a:srcRect b="0" l="0" r="0" t="0"/>
          <a:stretch/>
        </p:blipFill>
        <p:spPr>
          <a:xfrm>
            <a:off x="7153063" y="985149"/>
            <a:ext cx="4188259" cy="3092493"/>
          </a:xfrm>
          <a:prstGeom prst="rect">
            <a:avLst/>
          </a:prstGeom>
          <a:noFill/>
          <a:ln>
            <a:noFill/>
          </a:ln>
        </p:spPr>
      </p:pic>
      <p:pic>
        <p:nvPicPr>
          <p:cNvPr id="1087" name="Google Shape;1087;p39"/>
          <p:cNvPicPr preferRelativeResize="0"/>
          <p:nvPr/>
        </p:nvPicPr>
        <p:blipFill rotWithShape="1">
          <a:blip r:embed="rId4">
            <a:alphaModFix/>
          </a:blip>
          <a:srcRect b="0" l="0" r="0" t="0"/>
          <a:stretch/>
        </p:blipFill>
        <p:spPr>
          <a:xfrm>
            <a:off x="163629" y="4695979"/>
            <a:ext cx="1562590" cy="15625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1" name="Shape 1091"/>
        <p:cNvGrpSpPr/>
        <p:nvPr/>
      </p:nvGrpSpPr>
      <p:grpSpPr>
        <a:xfrm>
          <a:off x="0" y="0"/>
          <a:ext cx="0" cy="0"/>
          <a:chOff x="0" y="0"/>
          <a:chExt cx="0" cy="0"/>
        </a:xfrm>
      </p:grpSpPr>
      <p:sp>
        <p:nvSpPr>
          <p:cNvPr id="1092" name="Google Shape;1092;p40"/>
          <p:cNvSpPr txBox="1"/>
          <p:nvPr/>
        </p:nvSpPr>
        <p:spPr>
          <a:xfrm>
            <a:off x="283413" y="994080"/>
            <a:ext cx="9849867" cy="4949519"/>
          </a:xfrm>
          <a:prstGeom prst="rect">
            <a:avLst/>
          </a:prstGeom>
          <a:noFill/>
          <a:ln>
            <a:noFill/>
          </a:ln>
        </p:spPr>
        <p:txBody>
          <a:bodyPr anchorCtr="0" anchor="t" bIns="45700" lIns="91425" spcFirstLastPara="1" rIns="91425" wrap="square" tIns="45700">
            <a:noAutofit/>
          </a:bodyPr>
          <a:lstStyle/>
          <a:p>
            <a:pPr indent="-228600" lvl="0" marL="228600" marR="0" rtl="0" algn="just">
              <a:lnSpc>
                <a:spcPct val="90000"/>
              </a:lnSpc>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In line with our objective of facilitating cooperation between our centre and academic institutions in Ghana, Africa and the international community, as well as industry partners.</a:t>
            </a:r>
            <a:endParaRPr/>
          </a:p>
          <a:p>
            <a:pPr indent="-228600" lvl="0" marL="2286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Key amongst them is the </a:t>
            </a:r>
            <a:r>
              <a:rPr b="1" lang="en-US" sz="2000">
                <a:solidFill>
                  <a:schemeClr val="dk1"/>
                </a:solidFill>
                <a:latin typeface="Calibri"/>
                <a:ea typeface="Calibri"/>
                <a:cs typeface="Calibri"/>
                <a:sym typeface="Calibri"/>
              </a:rPr>
              <a:t>KAFUE GORGE REGIONAL TRAINING CENTRE (KGRTC) </a:t>
            </a:r>
            <a:r>
              <a:rPr lang="en-US" sz="2000">
                <a:solidFill>
                  <a:schemeClr val="dk1"/>
                </a:solidFill>
                <a:latin typeface="Calibri"/>
                <a:ea typeface="Calibri"/>
                <a:cs typeface="Calibri"/>
                <a:sym typeface="Calibri"/>
              </a:rPr>
              <a:t> in Zambia. </a:t>
            </a:r>
            <a:endParaRPr b="1"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t/>
            </a:r>
            <a:endParaRPr b="1" sz="200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000"/>
              <a:buFont typeface="Arial"/>
              <a:buChar char="•"/>
            </a:pPr>
            <a:r>
              <a:rPr b="1" lang="en-US" sz="2000">
                <a:solidFill>
                  <a:schemeClr val="dk1"/>
                </a:solidFill>
                <a:latin typeface="Calibri"/>
                <a:ea typeface="Calibri"/>
                <a:cs typeface="Calibri"/>
                <a:sym typeface="Calibri"/>
              </a:rPr>
              <a:t>Establishing of Renewable Energy Institute with </a:t>
            </a:r>
            <a:br>
              <a:rPr b="1" lang="en-US" sz="2000">
                <a:solidFill>
                  <a:schemeClr val="dk1"/>
                </a:solidFill>
                <a:latin typeface="Calibri"/>
                <a:ea typeface="Calibri"/>
                <a:cs typeface="Calibri"/>
                <a:sym typeface="Calibri"/>
              </a:rPr>
            </a:br>
            <a:r>
              <a:rPr b="1" lang="en-US" sz="2000">
                <a:solidFill>
                  <a:schemeClr val="dk1"/>
                </a:solidFill>
                <a:latin typeface="Calibri"/>
                <a:ea typeface="Calibri"/>
                <a:cs typeface="Calibri"/>
                <a:sym typeface="Calibri"/>
              </a:rPr>
              <a:t>BPA and AfDB to become a Bui Campus of UENR</a:t>
            </a:r>
            <a:endParaRPr/>
          </a:p>
          <a:p>
            <a:pPr indent="-101600" lvl="0" marL="228600" marR="0" rtl="0" algn="just">
              <a:lnSpc>
                <a:spcPct val="90000"/>
              </a:lnSpc>
              <a:spcBef>
                <a:spcPts val="1000"/>
              </a:spcBef>
              <a:spcAft>
                <a:spcPts val="0"/>
              </a:spcAft>
              <a:buClr>
                <a:schemeClr val="dk1"/>
              </a:buClr>
              <a:buSzPts val="2000"/>
              <a:buFont typeface="Arial"/>
              <a:buNone/>
            </a:pPr>
            <a:r>
              <a:t/>
            </a:r>
            <a:endParaRPr b="1" sz="200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Collaborated on the Sustainable Energy Service Centres project with</a:t>
            </a:r>
            <a:endParaRPr/>
          </a:p>
          <a:p>
            <a:pPr indent="-228600" lvl="1" marL="685800" marR="0" rtl="0" algn="l">
              <a:lnSpc>
                <a:spcPct val="90000"/>
              </a:lnSpc>
              <a:spcBef>
                <a:spcPts val="5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KsTU, STU and Energy Foundation</a:t>
            </a:r>
            <a:endParaRPr/>
          </a:p>
          <a:p>
            <a:pPr indent="-228600" lvl="0" marL="2286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Worked with our academic partners in Liberia in organizing 2 successful short courses in their country</a:t>
            </a:r>
            <a:endParaRPr/>
          </a:p>
          <a:p>
            <a:pPr indent="-228600" lvl="1" marL="685800" marR="0" rtl="0" algn="l">
              <a:lnSpc>
                <a:spcPct val="90000"/>
              </a:lnSpc>
              <a:spcBef>
                <a:spcPts val="5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80 participants in total took part in those short courses</a:t>
            </a:r>
            <a:endParaRPr/>
          </a:p>
          <a:p>
            <a:pPr indent="-228600" lvl="1" marL="685800" marR="0" rtl="0" algn="l">
              <a:lnSpc>
                <a:spcPct val="90000"/>
              </a:lnSpc>
              <a:spcBef>
                <a:spcPts val="5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Had foreign students enrol in our programs from some of the companies that took part in the training</a:t>
            </a:r>
            <a:endParaRPr b="0" i="0" sz="2000" u="none" cap="none" strike="noStrike">
              <a:solidFill>
                <a:schemeClr val="dk1"/>
              </a:solidFill>
              <a:latin typeface="Calibri"/>
              <a:ea typeface="Calibri"/>
              <a:cs typeface="Calibri"/>
              <a:sym typeface="Calibri"/>
            </a:endParaRPr>
          </a:p>
          <a:p>
            <a:pPr indent="-101600" lvl="0" marL="228600" marR="0" rtl="0" algn="just">
              <a:lnSpc>
                <a:spcPct val="90000"/>
              </a:lnSpc>
              <a:spcBef>
                <a:spcPts val="1000"/>
              </a:spcBef>
              <a:spcAft>
                <a:spcPts val="0"/>
              </a:spcAft>
              <a:buClr>
                <a:schemeClr val="dk1"/>
              </a:buClr>
              <a:buSzPts val="2000"/>
              <a:buFont typeface="Arial"/>
              <a:buNone/>
            </a:pPr>
            <a:r>
              <a:t/>
            </a:r>
            <a:endParaRPr b="1" sz="2000">
              <a:solidFill>
                <a:schemeClr val="dk1"/>
              </a:solidFill>
              <a:latin typeface="Calibri"/>
              <a:ea typeface="Calibri"/>
              <a:cs typeface="Calibri"/>
              <a:sym typeface="Calibri"/>
            </a:endParaRPr>
          </a:p>
        </p:txBody>
      </p:sp>
      <p:pic>
        <p:nvPicPr>
          <p:cNvPr descr="Home | Kafue Gorge Regional Training Centre" id="1093" name="Google Shape;1093;p40"/>
          <p:cNvPicPr preferRelativeResize="0"/>
          <p:nvPr/>
        </p:nvPicPr>
        <p:blipFill rotWithShape="1">
          <a:blip r:embed="rId3">
            <a:alphaModFix/>
          </a:blip>
          <a:srcRect b="0" l="0" r="0" t="0"/>
          <a:stretch/>
        </p:blipFill>
        <p:spPr>
          <a:xfrm>
            <a:off x="6426590" y="1877316"/>
            <a:ext cx="5133702" cy="1112069"/>
          </a:xfrm>
          <a:prstGeom prst="rect">
            <a:avLst/>
          </a:prstGeom>
          <a:noFill/>
          <a:ln>
            <a:noFill/>
          </a:ln>
        </p:spPr>
      </p:pic>
      <p:sp>
        <p:nvSpPr>
          <p:cNvPr id="1094" name="Google Shape;1094;p40"/>
          <p:cNvSpPr txBox="1"/>
          <p:nvPr/>
        </p:nvSpPr>
        <p:spPr>
          <a:xfrm>
            <a:off x="617509" y="184970"/>
            <a:ext cx="10515600" cy="686376"/>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90000"/>
              </a:lnSpc>
              <a:spcBef>
                <a:spcPts val="0"/>
              </a:spcBef>
              <a:spcAft>
                <a:spcPts val="0"/>
              </a:spcAft>
              <a:buClr>
                <a:schemeClr val="accent1"/>
              </a:buClr>
              <a:buSzPts val="4400"/>
              <a:buFont typeface="Century Gothic"/>
              <a:buNone/>
            </a:pPr>
            <a:r>
              <a:rPr b="1" lang="en-US" sz="4400">
                <a:solidFill>
                  <a:schemeClr val="accent1"/>
                </a:solidFill>
                <a:latin typeface="Century Gothic"/>
                <a:ea typeface="Century Gothic"/>
                <a:cs typeface="Century Gothic"/>
                <a:sym typeface="Century Gothic"/>
              </a:rPr>
              <a:t>PARTNERSHIPS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8" name="Shape 1098"/>
        <p:cNvGrpSpPr/>
        <p:nvPr/>
      </p:nvGrpSpPr>
      <p:grpSpPr>
        <a:xfrm>
          <a:off x="0" y="0"/>
          <a:ext cx="0" cy="0"/>
          <a:chOff x="0" y="0"/>
          <a:chExt cx="0" cy="0"/>
        </a:xfrm>
      </p:grpSpPr>
      <p:sp>
        <p:nvSpPr>
          <p:cNvPr id="1099" name="Google Shape;1099;p41"/>
          <p:cNvSpPr txBox="1"/>
          <p:nvPr/>
        </p:nvSpPr>
        <p:spPr>
          <a:xfrm>
            <a:off x="1044692" y="-978688"/>
            <a:ext cx="10515600" cy="686376"/>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3FBEF1"/>
              </a:buClr>
              <a:buSzPts val="3600"/>
              <a:buFont typeface="Calibri"/>
              <a:buNone/>
            </a:pPr>
            <a:r>
              <a:rPr b="1" lang="en-US" sz="3600">
                <a:solidFill>
                  <a:srgbClr val="3FBEF1"/>
                </a:solidFill>
                <a:latin typeface="Calibri"/>
                <a:ea typeface="Calibri"/>
                <a:cs typeface="Calibri"/>
                <a:sym typeface="Calibri"/>
              </a:rPr>
              <a:t>Networking and Partnerships</a:t>
            </a:r>
            <a:endParaRPr/>
          </a:p>
        </p:txBody>
      </p:sp>
      <p:sp>
        <p:nvSpPr>
          <p:cNvPr id="1100" name="Google Shape;1100;p41"/>
          <p:cNvSpPr txBox="1"/>
          <p:nvPr/>
        </p:nvSpPr>
        <p:spPr>
          <a:xfrm>
            <a:off x="617509" y="184970"/>
            <a:ext cx="10515600" cy="686376"/>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90000"/>
              </a:lnSpc>
              <a:spcBef>
                <a:spcPts val="0"/>
              </a:spcBef>
              <a:spcAft>
                <a:spcPts val="0"/>
              </a:spcAft>
              <a:buClr>
                <a:schemeClr val="accent1"/>
              </a:buClr>
              <a:buSzPts val="4400"/>
              <a:buFont typeface="Century Gothic"/>
              <a:buNone/>
            </a:pPr>
            <a:r>
              <a:rPr b="1" lang="en-US" sz="4400">
                <a:solidFill>
                  <a:schemeClr val="accent1"/>
                </a:solidFill>
                <a:latin typeface="Century Gothic"/>
                <a:ea typeface="Century Gothic"/>
                <a:cs typeface="Century Gothic"/>
                <a:sym typeface="Century Gothic"/>
              </a:rPr>
              <a:t>PARTNERSHIPS Cont’d</a:t>
            </a:r>
            <a:endParaRPr/>
          </a:p>
        </p:txBody>
      </p:sp>
      <p:sp>
        <p:nvSpPr>
          <p:cNvPr id="1101" name="Google Shape;1101;p41"/>
          <p:cNvSpPr txBox="1"/>
          <p:nvPr>
            <p:ph idx="1" type="body"/>
          </p:nvPr>
        </p:nvSpPr>
        <p:spPr>
          <a:xfrm>
            <a:off x="254524" y="871346"/>
            <a:ext cx="5765276" cy="5046264"/>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just">
              <a:lnSpc>
                <a:spcPct val="90000"/>
              </a:lnSpc>
              <a:spcBef>
                <a:spcPts val="0"/>
              </a:spcBef>
              <a:spcAft>
                <a:spcPts val="0"/>
              </a:spcAft>
              <a:buClr>
                <a:schemeClr val="dk1"/>
              </a:buClr>
              <a:buSzPct val="100000"/>
              <a:buChar char="•"/>
            </a:pPr>
            <a:r>
              <a:rPr lang="en-US"/>
              <a:t>Collaboration with academic partners in Ivory Coast, Senegal, Burkina Faso, Germany and France on the SustainDam project. </a:t>
            </a:r>
            <a:endParaRPr/>
          </a:p>
          <a:p>
            <a:pPr indent="0" lvl="0" marL="0" rtl="0" algn="just">
              <a:lnSpc>
                <a:spcPct val="90000"/>
              </a:lnSpc>
              <a:spcBef>
                <a:spcPts val="1000"/>
              </a:spcBef>
              <a:spcAft>
                <a:spcPts val="0"/>
              </a:spcAft>
              <a:buClr>
                <a:schemeClr val="dk1"/>
              </a:buClr>
              <a:buSzPct val="100000"/>
              <a:buNone/>
            </a:pPr>
            <a:r>
              <a:t/>
            </a:r>
            <a:endParaRPr/>
          </a:p>
          <a:p>
            <a:pPr indent="-228600" lvl="0" marL="228600" rtl="0" algn="just">
              <a:lnSpc>
                <a:spcPct val="90000"/>
              </a:lnSpc>
              <a:spcBef>
                <a:spcPts val="1000"/>
              </a:spcBef>
              <a:spcAft>
                <a:spcPts val="0"/>
              </a:spcAft>
              <a:buClr>
                <a:schemeClr val="dk1"/>
              </a:buClr>
              <a:buSzPct val="100000"/>
              <a:buChar char="•"/>
            </a:pPr>
            <a:r>
              <a:rPr lang="en-US"/>
              <a:t>Collaboration with academic and research partners across Europe and Ghana on the EPIC Africa project</a:t>
            </a:r>
            <a:endParaRPr/>
          </a:p>
          <a:p>
            <a:pPr indent="-64135" lvl="0" marL="228600" rtl="0" algn="just">
              <a:lnSpc>
                <a:spcPct val="90000"/>
              </a:lnSpc>
              <a:spcBef>
                <a:spcPts val="1000"/>
              </a:spcBef>
              <a:spcAft>
                <a:spcPts val="0"/>
              </a:spcAft>
              <a:buClr>
                <a:schemeClr val="dk1"/>
              </a:buClr>
              <a:buSzPct val="100000"/>
              <a:buNone/>
            </a:pPr>
            <a:r>
              <a:t/>
            </a:r>
            <a:endParaRPr/>
          </a:p>
          <a:p>
            <a:pPr indent="-228600" lvl="0" marL="228600" rtl="0" algn="just">
              <a:lnSpc>
                <a:spcPct val="90000"/>
              </a:lnSpc>
              <a:spcBef>
                <a:spcPts val="1000"/>
              </a:spcBef>
              <a:spcAft>
                <a:spcPts val="0"/>
              </a:spcAft>
              <a:buClr>
                <a:schemeClr val="dk1"/>
              </a:buClr>
              <a:buSzPct val="100000"/>
              <a:buChar char="•"/>
            </a:pPr>
            <a:r>
              <a:rPr lang="en-US"/>
              <a:t>Partnership with a NEBOSH accredited Learning partner (Millennium Health and Safety Consult) to certify interested students and staff in Health and Safety.</a:t>
            </a:r>
            <a:endParaRPr/>
          </a:p>
          <a:p>
            <a:pPr indent="-64135" lvl="0" marL="228600" rtl="0" algn="just">
              <a:lnSpc>
                <a:spcPct val="90000"/>
              </a:lnSpc>
              <a:spcBef>
                <a:spcPts val="1000"/>
              </a:spcBef>
              <a:spcAft>
                <a:spcPts val="0"/>
              </a:spcAft>
              <a:buClr>
                <a:schemeClr val="dk1"/>
              </a:buClr>
              <a:buSzPct val="100000"/>
              <a:buNone/>
            </a:pPr>
            <a:r>
              <a:t/>
            </a:r>
            <a:endParaRPr/>
          </a:p>
        </p:txBody>
      </p:sp>
      <p:pic>
        <p:nvPicPr>
          <p:cNvPr id="1102" name="Google Shape;1102;p41"/>
          <p:cNvPicPr preferRelativeResize="0"/>
          <p:nvPr>
            <p:ph idx="2" type="body"/>
          </p:nvPr>
        </p:nvPicPr>
        <p:blipFill rotWithShape="1">
          <a:blip r:embed="rId3">
            <a:alphaModFix/>
          </a:blip>
          <a:srcRect b="0" l="0" r="0" t="0"/>
          <a:stretch/>
        </p:blipFill>
        <p:spPr>
          <a:xfrm>
            <a:off x="6382785" y="871346"/>
            <a:ext cx="2488692" cy="186651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103" name="Google Shape;1103;p41"/>
          <p:cNvPicPr preferRelativeResize="0"/>
          <p:nvPr/>
        </p:nvPicPr>
        <p:blipFill rotWithShape="1">
          <a:blip r:embed="rId4">
            <a:alphaModFix/>
          </a:blip>
          <a:srcRect b="0" l="0" r="0" t="0"/>
          <a:stretch/>
        </p:blipFill>
        <p:spPr>
          <a:xfrm>
            <a:off x="9060810" y="767656"/>
            <a:ext cx="2765196" cy="207389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104" name="Google Shape;1104;p41"/>
          <p:cNvPicPr preferRelativeResize="0"/>
          <p:nvPr/>
        </p:nvPicPr>
        <p:blipFill rotWithShape="1">
          <a:blip r:embed="rId5">
            <a:alphaModFix/>
          </a:blip>
          <a:srcRect b="0" l="0" r="0" t="0"/>
          <a:stretch/>
        </p:blipFill>
        <p:spPr>
          <a:xfrm>
            <a:off x="5950562" y="3608424"/>
            <a:ext cx="2944875" cy="2208656"/>
          </a:xfrm>
          <a:prstGeom prst="rect">
            <a:avLst/>
          </a:prstGeom>
          <a:noFill/>
          <a:ln>
            <a:noFill/>
          </a:ln>
        </p:spPr>
      </p:pic>
      <p:pic>
        <p:nvPicPr>
          <p:cNvPr id="1105" name="Google Shape;1105;p41"/>
          <p:cNvPicPr preferRelativeResize="0"/>
          <p:nvPr/>
        </p:nvPicPr>
        <p:blipFill rotWithShape="1">
          <a:blip r:embed="rId6">
            <a:alphaModFix/>
          </a:blip>
          <a:srcRect b="0" l="0" r="0" t="0"/>
          <a:stretch/>
        </p:blipFill>
        <p:spPr>
          <a:xfrm>
            <a:off x="8826198" y="3742895"/>
            <a:ext cx="3111278" cy="207418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09" name="Shape 1109"/>
        <p:cNvGrpSpPr/>
        <p:nvPr/>
      </p:nvGrpSpPr>
      <p:grpSpPr>
        <a:xfrm>
          <a:off x="0" y="0"/>
          <a:ext cx="0" cy="0"/>
          <a:chOff x="0" y="0"/>
          <a:chExt cx="0" cy="0"/>
        </a:xfrm>
      </p:grpSpPr>
      <p:pic>
        <p:nvPicPr>
          <p:cNvPr id="1110" name="Google Shape;1110;p42"/>
          <p:cNvPicPr preferRelativeResize="0"/>
          <p:nvPr>
            <p:ph idx="2" type="body"/>
          </p:nvPr>
        </p:nvPicPr>
        <p:blipFill rotWithShape="1">
          <a:blip r:embed="rId3">
            <a:alphaModFix/>
          </a:blip>
          <a:srcRect b="0" l="0" r="0" t="0"/>
          <a:stretch/>
        </p:blipFill>
        <p:spPr>
          <a:xfrm>
            <a:off x="3335076" y="281282"/>
            <a:ext cx="5826647" cy="4980692"/>
          </a:xfrm>
          <a:prstGeom prst="rect">
            <a:avLst/>
          </a:prstGeom>
          <a:noFill/>
          <a:ln>
            <a:noFill/>
          </a:ln>
        </p:spPr>
      </p:pic>
      <p:sp>
        <p:nvSpPr>
          <p:cNvPr id="1111" name="Google Shape;1111;p42"/>
          <p:cNvSpPr txBox="1"/>
          <p:nvPr>
            <p:ph type="title"/>
          </p:nvPr>
        </p:nvSpPr>
        <p:spPr>
          <a:xfrm>
            <a:off x="374980" y="209363"/>
            <a:ext cx="10515600" cy="68637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A688E"/>
              </a:buClr>
              <a:buSzPts val="4000"/>
              <a:buFont typeface="Calibri"/>
              <a:buNone/>
            </a:pPr>
            <a:r>
              <a:rPr lang="en-US"/>
              <a:t>EXTERNAL FUNDS</a:t>
            </a:r>
            <a:endParaRPr/>
          </a:p>
        </p:txBody>
      </p:sp>
      <p:sp>
        <p:nvSpPr>
          <p:cNvPr id="1112" name="Google Shape;1112;p42"/>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113" name="Google Shape;1113;p42"/>
          <p:cNvPicPr preferRelativeResize="0"/>
          <p:nvPr>
            <p:ph idx="1" type="body"/>
          </p:nvPr>
        </p:nvPicPr>
        <p:blipFill rotWithShape="1">
          <a:blip r:embed="rId4">
            <a:alphaModFix/>
          </a:blip>
          <a:srcRect b="36734" l="0" r="0" t="56307"/>
          <a:stretch/>
        </p:blipFill>
        <p:spPr>
          <a:xfrm>
            <a:off x="1253096" y="5261974"/>
            <a:ext cx="9990608" cy="914506"/>
          </a:xfrm>
          <a:prstGeom prst="rect">
            <a:avLst/>
          </a:prstGeom>
          <a:noFill/>
          <a:ln>
            <a:noFill/>
          </a:ln>
        </p:spPr>
      </p:pic>
      <p:sp>
        <p:nvSpPr>
          <p:cNvPr id="1114" name="Google Shape;1114;p42"/>
          <p:cNvSpPr txBox="1"/>
          <p:nvPr/>
        </p:nvSpPr>
        <p:spPr>
          <a:xfrm>
            <a:off x="7620000" y="967658"/>
            <a:ext cx="1828800" cy="64633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International: $263,958.21</a:t>
            </a:r>
            <a:endParaRPr/>
          </a:p>
        </p:txBody>
      </p:sp>
      <p:sp>
        <p:nvSpPr>
          <p:cNvPr id="1115" name="Google Shape;1115;p42"/>
          <p:cNvSpPr txBox="1"/>
          <p:nvPr/>
        </p:nvSpPr>
        <p:spPr>
          <a:xfrm>
            <a:off x="3195377" y="2953434"/>
            <a:ext cx="1828800" cy="64633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National: $705,777.88</a:t>
            </a:r>
            <a:endParaRPr/>
          </a:p>
        </p:txBody>
      </p:sp>
      <p:sp>
        <p:nvSpPr>
          <p:cNvPr id="1116" name="Google Shape;1116;p42"/>
          <p:cNvSpPr txBox="1"/>
          <p:nvPr/>
        </p:nvSpPr>
        <p:spPr>
          <a:xfrm>
            <a:off x="4899024" y="281282"/>
            <a:ext cx="2698749"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International: $263,958.21</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20" name="Shape 1120"/>
        <p:cNvGrpSpPr/>
        <p:nvPr/>
      </p:nvGrpSpPr>
      <p:grpSpPr>
        <a:xfrm>
          <a:off x="0" y="0"/>
          <a:ext cx="0" cy="0"/>
          <a:chOff x="0" y="0"/>
          <a:chExt cx="0" cy="0"/>
        </a:xfrm>
      </p:grpSpPr>
      <p:sp>
        <p:nvSpPr>
          <p:cNvPr id="1121" name="Google Shape;1121;p43"/>
          <p:cNvSpPr txBox="1"/>
          <p:nvPr>
            <p:ph type="title"/>
          </p:nvPr>
        </p:nvSpPr>
        <p:spPr>
          <a:xfrm>
            <a:off x="838200" y="129711"/>
            <a:ext cx="10515600" cy="68637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A688E"/>
              </a:buClr>
              <a:buSzPts val="4000"/>
              <a:buFont typeface="Calibri"/>
              <a:buNone/>
            </a:pPr>
            <a:r>
              <a:rPr lang="en-US"/>
              <a:t>INTERNSHIPS</a:t>
            </a:r>
            <a:endParaRPr/>
          </a:p>
        </p:txBody>
      </p:sp>
      <p:sp>
        <p:nvSpPr>
          <p:cNvPr id="1122" name="Google Shape;1122;p43"/>
          <p:cNvSpPr txBox="1"/>
          <p:nvPr>
            <p:ph idx="2" type="body"/>
          </p:nvPr>
        </p:nvSpPr>
        <p:spPr>
          <a:xfrm>
            <a:off x="190500" y="804296"/>
            <a:ext cx="4927600" cy="2116704"/>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1800"/>
              <a:buChar char="•"/>
            </a:pPr>
            <a:r>
              <a:rPr lang="en-US" sz="1800"/>
              <a:t>The target for student internship is </a:t>
            </a:r>
            <a:r>
              <a:rPr b="1" lang="en-US" sz="1800"/>
              <a:t>140</a:t>
            </a:r>
            <a:r>
              <a:rPr lang="en-US" sz="1800"/>
              <a:t> and staff internship is </a:t>
            </a:r>
            <a:r>
              <a:rPr b="1" lang="en-US" sz="1800"/>
              <a:t>08</a:t>
            </a:r>
            <a:endParaRPr b="1" sz="1800"/>
          </a:p>
          <a:p>
            <a:pPr indent="-228600" lvl="0" marL="228600" rtl="0" algn="l">
              <a:lnSpc>
                <a:spcPct val="90000"/>
              </a:lnSpc>
              <a:spcBef>
                <a:spcPts val="1000"/>
              </a:spcBef>
              <a:spcAft>
                <a:spcPts val="0"/>
              </a:spcAft>
              <a:buClr>
                <a:schemeClr val="dk1"/>
              </a:buClr>
              <a:buSzPts val="1800"/>
              <a:buChar char="•"/>
            </a:pPr>
            <a:r>
              <a:rPr b="1" lang="en-US" sz="1800"/>
              <a:t>110</a:t>
            </a:r>
            <a:r>
              <a:rPr lang="en-US" sz="1800"/>
              <a:t> students have completed internships of 1 month or more (1</a:t>
            </a:r>
            <a:r>
              <a:rPr baseline="30000" lang="en-US" sz="1800"/>
              <a:t>st</a:t>
            </a:r>
            <a:r>
              <a:rPr lang="en-US" sz="1800"/>
              <a:t> and 2</a:t>
            </a:r>
            <a:r>
              <a:rPr baseline="30000" lang="en-US" sz="1800"/>
              <a:t>nd</a:t>
            </a:r>
            <a:r>
              <a:rPr lang="en-US" sz="1800"/>
              <a:t> cohort)</a:t>
            </a:r>
            <a:endParaRPr/>
          </a:p>
          <a:p>
            <a:pPr indent="-228600" lvl="0" marL="228600" rtl="0" algn="l">
              <a:lnSpc>
                <a:spcPct val="90000"/>
              </a:lnSpc>
              <a:spcBef>
                <a:spcPts val="1000"/>
              </a:spcBef>
              <a:spcAft>
                <a:spcPts val="0"/>
              </a:spcAft>
              <a:buClr>
                <a:schemeClr val="dk1"/>
              </a:buClr>
              <a:buSzPts val="1800"/>
              <a:buChar char="•"/>
            </a:pPr>
            <a:r>
              <a:rPr lang="en-US" sz="1800"/>
              <a:t>3</a:t>
            </a:r>
            <a:r>
              <a:rPr baseline="30000" lang="en-US" sz="1800"/>
              <a:t>rd</a:t>
            </a:r>
            <a:r>
              <a:rPr lang="en-US" sz="1800"/>
              <a:t> cohort to go for internships before the end of the year</a:t>
            </a:r>
            <a:endParaRPr/>
          </a:p>
          <a:p>
            <a:pPr indent="-228600" lvl="0" marL="228600" rtl="0" algn="l">
              <a:lnSpc>
                <a:spcPct val="90000"/>
              </a:lnSpc>
              <a:spcBef>
                <a:spcPts val="1000"/>
              </a:spcBef>
              <a:spcAft>
                <a:spcPts val="0"/>
              </a:spcAft>
              <a:buClr>
                <a:schemeClr val="dk1"/>
              </a:buClr>
              <a:buSzPts val="1800"/>
              <a:buChar char="•"/>
            </a:pPr>
            <a:r>
              <a:rPr lang="en-US" sz="1800"/>
              <a:t>Staff internships is to start next academic year</a:t>
            </a:r>
            <a:endParaRPr/>
          </a:p>
        </p:txBody>
      </p:sp>
      <p:sp>
        <p:nvSpPr>
          <p:cNvPr id="1123" name="Google Shape;1123;p43"/>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124" name="Google Shape;1124;p43"/>
          <p:cNvPicPr preferRelativeResize="0"/>
          <p:nvPr>
            <p:ph idx="1" type="body"/>
          </p:nvPr>
        </p:nvPicPr>
        <p:blipFill rotWithShape="1">
          <a:blip r:embed="rId3">
            <a:alphaModFix/>
          </a:blip>
          <a:srcRect b="0" l="0" r="0" t="0"/>
          <a:stretch/>
        </p:blipFill>
        <p:spPr>
          <a:xfrm>
            <a:off x="5424779" y="948080"/>
            <a:ext cx="6424321" cy="4833250"/>
          </a:xfrm>
          <a:prstGeom prst="rect">
            <a:avLst/>
          </a:prstGeom>
          <a:noFill/>
          <a:ln>
            <a:noFill/>
          </a:ln>
        </p:spPr>
      </p:pic>
      <p:pic>
        <p:nvPicPr>
          <p:cNvPr id="1125" name="Google Shape;1125;p43"/>
          <p:cNvPicPr preferRelativeResize="0"/>
          <p:nvPr/>
        </p:nvPicPr>
        <p:blipFill rotWithShape="1">
          <a:blip r:embed="rId4">
            <a:alphaModFix/>
          </a:blip>
          <a:srcRect b="6425" l="12660" r="10652" t="5433"/>
          <a:stretch/>
        </p:blipFill>
        <p:spPr>
          <a:xfrm>
            <a:off x="466344" y="2921000"/>
            <a:ext cx="3849178" cy="3197166"/>
          </a:xfrm>
          <a:prstGeom prst="rect">
            <a:avLst/>
          </a:prstGeom>
          <a:noFill/>
          <a:ln>
            <a:noFill/>
          </a:ln>
        </p:spPr>
      </p:pic>
      <p:sp>
        <p:nvSpPr>
          <p:cNvPr id="1126" name="Google Shape;1126;p43"/>
          <p:cNvSpPr txBox="1"/>
          <p:nvPr/>
        </p:nvSpPr>
        <p:spPr>
          <a:xfrm>
            <a:off x="2693676" y="5813827"/>
            <a:ext cx="1828800"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National: 65</a:t>
            </a:r>
            <a:endParaRPr/>
          </a:p>
        </p:txBody>
      </p:sp>
      <p:sp>
        <p:nvSpPr>
          <p:cNvPr id="1127" name="Google Shape;1127;p43"/>
          <p:cNvSpPr txBox="1"/>
          <p:nvPr/>
        </p:nvSpPr>
        <p:spPr>
          <a:xfrm>
            <a:off x="630086" y="3212068"/>
            <a:ext cx="1325714"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National: 65</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31" name="Shape 1131"/>
        <p:cNvGrpSpPr/>
        <p:nvPr/>
      </p:nvGrpSpPr>
      <p:grpSpPr>
        <a:xfrm>
          <a:off x="0" y="0"/>
          <a:ext cx="0" cy="0"/>
          <a:chOff x="0" y="0"/>
          <a:chExt cx="0" cy="0"/>
        </a:xfrm>
      </p:grpSpPr>
      <p:sp>
        <p:nvSpPr>
          <p:cNvPr id="1132" name="Google Shape;1132;p44"/>
          <p:cNvSpPr txBox="1"/>
          <p:nvPr>
            <p:ph type="title"/>
          </p:nvPr>
        </p:nvSpPr>
        <p:spPr>
          <a:xfrm>
            <a:off x="837317" y="317500"/>
            <a:ext cx="3887083" cy="838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A688E"/>
              </a:buClr>
              <a:buSzPts val="4800"/>
              <a:buFont typeface="Calibri"/>
              <a:buNone/>
            </a:pPr>
            <a:r>
              <a:rPr lang="en-US" sz="4800"/>
              <a:t>Graduation</a:t>
            </a:r>
            <a:endParaRPr/>
          </a:p>
        </p:txBody>
      </p:sp>
      <p:sp>
        <p:nvSpPr>
          <p:cNvPr id="1133" name="Google Shape;1133;p44"/>
          <p:cNvSpPr txBox="1"/>
          <p:nvPr>
            <p:ph idx="2" type="body"/>
          </p:nvPr>
        </p:nvSpPr>
        <p:spPr>
          <a:xfrm>
            <a:off x="6977149" y="604279"/>
            <a:ext cx="4851373" cy="5198005"/>
          </a:xfrm>
          <a:prstGeom prst="rect">
            <a:avLst/>
          </a:prstGeom>
          <a:noFill/>
          <a:ln>
            <a:noFill/>
          </a:ln>
        </p:spPr>
        <p:txBody>
          <a:bodyPr anchorCtr="0" anchor="t" bIns="45700" lIns="91425" spcFirstLastPara="1" rIns="91425" wrap="square" tIns="45700">
            <a:normAutofit fontScale="92500"/>
          </a:bodyPr>
          <a:lstStyle/>
          <a:p>
            <a:pPr indent="-228600" lvl="0" marL="228600" rtl="0" algn="just">
              <a:lnSpc>
                <a:spcPct val="150000"/>
              </a:lnSpc>
              <a:spcBef>
                <a:spcPts val="0"/>
              </a:spcBef>
              <a:spcAft>
                <a:spcPts val="0"/>
              </a:spcAft>
              <a:buClr>
                <a:srgbClr val="1E4E79"/>
              </a:buClr>
              <a:buSzPct val="100000"/>
              <a:buChar char="•"/>
            </a:pPr>
            <a:r>
              <a:rPr lang="en-US" sz="1800">
                <a:solidFill>
                  <a:srgbClr val="1E4E79"/>
                </a:solidFill>
                <a:latin typeface="Century Gothic"/>
                <a:ea typeface="Century Gothic"/>
                <a:cs typeface="Century Gothic"/>
                <a:sym typeface="Century Gothic"/>
              </a:rPr>
              <a:t>The 1st cohort of MSc students who were graduated during the university’s 6th Congregation held in December 2021. </a:t>
            </a:r>
            <a:endParaRPr/>
          </a:p>
          <a:p>
            <a:pPr indent="-228600" lvl="0" marL="228600" rtl="0" algn="just">
              <a:lnSpc>
                <a:spcPct val="150000"/>
              </a:lnSpc>
              <a:spcBef>
                <a:spcPts val="1000"/>
              </a:spcBef>
              <a:spcAft>
                <a:spcPts val="0"/>
              </a:spcAft>
              <a:buClr>
                <a:srgbClr val="1E4E79"/>
              </a:buClr>
              <a:buSzPct val="100000"/>
              <a:buChar char="•"/>
            </a:pPr>
            <a:r>
              <a:rPr lang="en-US" sz="1800">
                <a:solidFill>
                  <a:srgbClr val="1E4E79"/>
                </a:solidFill>
                <a:latin typeface="Century Gothic"/>
                <a:ea typeface="Century Gothic"/>
                <a:cs typeface="Century Gothic"/>
                <a:sym typeface="Century Gothic"/>
              </a:rPr>
              <a:t>A total of </a:t>
            </a:r>
            <a:r>
              <a:rPr b="1" lang="en-US" sz="1800">
                <a:solidFill>
                  <a:srgbClr val="1E4E79"/>
                </a:solidFill>
                <a:latin typeface="Century Gothic"/>
                <a:ea typeface="Century Gothic"/>
                <a:cs typeface="Century Gothic"/>
                <a:sym typeface="Century Gothic"/>
              </a:rPr>
              <a:t>40 students (26 in Environment, 14 in Energy) </a:t>
            </a:r>
            <a:r>
              <a:rPr lang="en-US" sz="1800">
                <a:solidFill>
                  <a:srgbClr val="1E4E79"/>
                </a:solidFill>
                <a:latin typeface="Century Gothic"/>
                <a:ea typeface="Century Gothic"/>
                <a:cs typeface="Century Gothic"/>
                <a:sym typeface="Century Gothic"/>
              </a:rPr>
              <a:t>have successfully graduated from their Master program</a:t>
            </a:r>
            <a:endParaRPr/>
          </a:p>
          <a:p>
            <a:pPr indent="-228600" lvl="0" marL="228600" rtl="0" algn="just">
              <a:lnSpc>
                <a:spcPct val="150000"/>
              </a:lnSpc>
              <a:spcBef>
                <a:spcPts val="1000"/>
              </a:spcBef>
              <a:spcAft>
                <a:spcPts val="0"/>
              </a:spcAft>
              <a:buClr>
                <a:srgbClr val="1E4E79"/>
              </a:buClr>
              <a:buSzPct val="100000"/>
              <a:buChar char="•"/>
            </a:pPr>
            <a:r>
              <a:rPr lang="en-US" sz="1800">
                <a:solidFill>
                  <a:srgbClr val="1E4E79"/>
                </a:solidFill>
                <a:latin typeface="Century Gothic"/>
                <a:ea typeface="Century Gothic"/>
                <a:cs typeface="Century Gothic"/>
                <a:sym typeface="Century Gothic"/>
              </a:rPr>
              <a:t>The remaining students are scheduled to be graduated in a special graduation ceremony.</a:t>
            </a:r>
            <a:endParaRPr/>
          </a:p>
          <a:p>
            <a:pPr indent="-228600" lvl="0" marL="228600" rtl="0" algn="just">
              <a:lnSpc>
                <a:spcPct val="150000"/>
              </a:lnSpc>
              <a:spcBef>
                <a:spcPts val="1000"/>
              </a:spcBef>
              <a:spcAft>
                <a:spcPts val="0"/>
              </a:spcAft>
              <a:buClr>
                <a:srgbClr val="1E4E79"/>
              </a:buClr>
              <a:buSzPct val="100000"/>
              <a:buChar char="•"/>
            </a:pPr>
            <a:r>
              <a:rPr lang="en-US" sz="1800">
                <a:solidFill>
                  <a:srgbClr val="1E4E79"/>
                </a:solidFill>
                <a:latin typeface="Century Gothic"/>
                <a:ea typeface="Century Gothic"/>
                <a:cs typeface="Century Gothic"/>
                <a:sym typeface="Century Gothic"/>
              </a:rPr>
              <a:t>2</a:t>
            </a:r>
            <a:r>
              <a:rPr baseline="30000" lang="en-US" sz="1800">
                <a:solidFill>
                  <a:srgbClr val="1E4E79"/>
                </a:solidFill>
                <a:latin typeface="Century Gothic"/>
                <a:ea typeface="Century Gothic"/>
                <a:cs typeface="Century Gothic"/>
                <a:sym typeface="Century Gothic"/>
              </a:rPr>
              <a:t>nd</a:t>
            </a:r>
            <a:r>
              <a:rPr lang="en-US" sz="1800">
                <a:solidFill>
                  <a:srgbClr val="1E4E79"/>
                </a:solidFill>
                <a:latin typeface="Century Gothic"/>
                <a:ea typeface="Century Gothic"/>
                <a:cs typeface="Century Gothic"/>
                <a:sym typeface="Century Gothic"/>
              </a:rPr>
              <a:t> group of Master Students and 1</a:t>
            </a:r>
            <a:r>
              <a:rPr baseline="30000" lang="en-US" sz="1800">
                <a:solidFill>
                  <a:srgbClr val="1E4E79"/>
                </a:solidFill>
                <a:latin typeface="Century Gothic"/>
                <a:ea typeface="Century Gothic"/>
                <a:cs typeface="Century Gothic"/>
                <a:sym typeface="Century Gothic"/>
              </a:rPr>
              <a:t>st</a:t>
            </a:r>
            <a:r>
              <a:rPr lang="en-US" sz="1800">
                <a:solidFill>
                  <a:srgbClr val="1E4E79"/>
                </a:solidFill>
                <a:latin typeface="Century Gothic"/>
                <a:ea typeface="Century Gothic"/>
                <a:cs typeface="Century Gothic"/>
                <a:sym typeface="Century Gothic"/>
              </a:rPr>
              <a:t> PhD students under RCEES to graduate this year</a:t>
            </a:r>
            <a:endParaRPr/>
          </a:p>
        </p:txBody>
      </p:sp>
      <p:pic>
        <p:nvPicPr>
          <p:cNvPr id="1134" name="Google Shape;1134;p44"/>
          <p:cNvPicPr preferRelativeResize="0"/>
          <p:nvPr>
            <p:ph idx="1" type="body"/>
          </p:nvPr>
        </p:nvPicPr>
        <p:blipFill rotWithShape="1">
          <a:blip r:embed="rId3">
            <a:alphaModFix/>
          </a:blip>
          <a:srcRect b="0" l="0" r="0" t="0"/>
          <a:stretch/>
        </p:blipFill>
        <p:spPr>
          <a:xfrm>
            <a:off x="41564" y="1932475"/>
            <a:ext cx="6830290" cy="299304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38" name="Shape 1138"/>
        <p:cNvGrpSpPr/>
        <p:nvPr/>
      </p:nvGrpSpPr>
      <p:grpSpPr>
        <a:xfrm>
          <a:off x="0" y="0"/>
          <a:ext cx="0" cy="0"/>
          <a:chOff x="0" y="0"/>
          <a:chExt cx="0" cy="0"/>
        </a:xfrm>
      </p:grpSpPr>
      <p:sp>
        <p:nvSpPr>
          <p:cNvPr id="1139" name="Google Shape;1139;p45"/>
          <p:cNvSpPr txBox="1"/>
          <p:nvPr>
            <p:ph type="title"/>
          </p:nvPr>
        </p:nvSpPr>
        <p:spPr>
          <a:xfrm>
            <a:off x="694097" y="-1886283"/>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A688E"/>
              </a:buClr>
              <a:buSzPts val="4000"/>
              <a:buFont typeface="Century Gothic"/>
              <a:buNone/>
            </a:pPr>
            <a:r>
              <a:rPr lang="en-US"/>
              <a:t>Short Courses</a:t>
            </a:r>
            <a:endParaRPr/>
          </a:p>
        </p:txBody>
      </p:sp>
      <p:pic>
        <p:nvPicPr>
          <p:cNvPr id="1140" name="Google Shape;1140;p45"/>
          <p:cNvPicPr preferRelativeResize="0"/>
          <p:nvPr/>
        </p:nvPicPr>
        <p:blipFill rotWithShape="1">
          <a:blip r:embed="rId3">
            <a:alphaModFix/>
          </a:blip>
          <a:srcRect b="0" l="0" r="0" t="0"/>
          <a:stretch/>
        </p:blipFill>
        <p:spPr>
          <a:xfrm>
            <a:off x="694097" y="344958"/>
            <a:ext cx="4173511" cy="3318113"/>
          </a:xfrm>
          <a:prstGeom prst="rect">
            <a:avLst/>
          </a:prstGeom>
          <a:noFill/>
          <a:ln>
            <a:noFill/>
          </a:ln>
        </p:spPr>
      </p:pic>
      <p:pic>
        <p:nvPicPr>
          <p:cNvPr id="1141" name="Google Shape;1141;p45"/>
          <p:cNvPicPr preferRelativeResize="0"/>
          <p:nvPr/>
        </p:nvPicPr>
        <p:blipFill rotWithShape="1">
          <a:blip r:embed="rId4">
            <a:alphaModFix/>
          </a:blip>
          <a:srcRect b="0" l="0" r="0" t="0"/>
          <a:stretch/>
        </p:blipFill>
        <p:spPr>
          <a:xfrm>
            <a:off x="6325142" y="702558"/>
            <a:ext cx="4164503" cy="3342385"/>
          </a:xfrm>
          <a:prstGeom prst="rect">
            <a:avLst/>
          </a:prstGeom>
          <a:noFill/>
          <a:ln>
            <a:noFill/>
          </a:ln>
        </p:spPr>
      </p:pic>
      <p:pic>
        <p:nvPicPr>
          <p:cNvPr id="1142" name="Google Shape;1142;p45"/>
          <p:cNvPicPr preferRelativeResize="0"/>
          <p:nvPr/>
        </p:nvPicPr>
        <p:blipFill rotWithShape="1">
          <a:blip r:embed="rId5">
            <a:alphaModFix/>
          </a:blip>
          <a:srcRect b="0" l="0" r="0" t="0"/>
          <a:stretch/>
        </p:blipFill>
        <p:spPr>
          <a:xfrm>
            <a:off x="2066236" y="3041574"/>
            <a:ext cx="4213720" cy="334238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1">
      <a:dk1>
        <a:srgbClr val="000000"/>
      </a:dk1>
      <a:lt1>
        <a:srgbClr val="FFFFFF"/>
      </a:lt1>
      <a:dk2>
        <a:srgbClr val="44546A"/>
      </a:dk2>
      <a:lt2>
        <a:srgbClr val="E7E6E6"/>
      </a:lt2>
      <a:accent1>
        <a:srgbClr val="3FBEF1"/>
      </a:accent1>
      <a:accent2>
        <a:srgbClr val="00820F"/>
      </a:accent2>
      <a:accent3>
        <a:srgbClr val="A5A5A5"/>
      </a:accent3>
      <a:accent4>
        <a:srgbClr val="FFF901"/>
      </a:accent4>
      <a:accent5>
        <a:srgbClr val="833C0B"/>
      </a:accent5>
      <a:accent6>
        <a:srgbClr val="6F3B55"/>
      </a:accent6>
      <a:hlink>
        <a:srgbClr val="0095B8"/>
      </a:hlink>
      <a:folHlink>
        <a:srgbClr val="00EAE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usiness Cooperat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2020-02-15T11:27:00Z</dcterms:created>
  <dc:creator>Ransford Bakuri</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1033-11.2.0.9150</vt:lpwstr>
  </property>
</Properties>
</file>