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4"/>
  </p:notesMasterIdLst>
  <p:handoutMasterIdLst>
    <p:handoutMasterId r:id="rId25"/>
  </p:handoutMasterIdLst>
  <p:sldIdLst>
    <p:sldId id="256" r:id="rId3"/>
    <p:sldId id="315" r:id="rId4"/>
    <p:sldId id="260" r:id="rId5"/>
    <p:sldId id="265" r:id="rId6"/>
    <p:sldId id="277" r:id="rId7"/>
    <p:sldId id="278" r:id="rId8"/>
    <p:sldId id="314" r:id="rId9"/>
    <p:sldId id="322" r:id="rId10"/>
    <p:sldId id="309" r:id="rId11"/>
    <p:sldId id="368" r:id="rId12"/>
    <p:sldId id="31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386" r:id="rId21"/>
    <p:sldId id="318" r:id="rId22"/>
    <p:sldId id="384" r:id="rId23"/>
  </p:sldIdLst>
  <p:sldSz cx="9144000" cy="6858000" type="screen4x3"/>
  <p:notesSz cx="9601200" cy="7315200"/>
  <p:custShowLst>
    <p:custShow name="Workshop Session I" id="0">
      <p:sldLst>
        <p:sld r:id="rId3"/>
        <p:sld r:id="rId4"/>
        <p:sld r:id="rId5"/>
        <p:sld r:id="rId6"/>
        <p:sld r:id="rId7"/>
        <p:sld r:id="rId8"/>
        <p:sld r:id="rId9"/>
        <p:sld r:id="rId12"/>
        <p:sld r:id="rId14"/>
        <p:sld r:id="rId15"/>
        <p:sld r:id="rId16"/>
        <p:sld r:id="rId17"/>
        <p:sld r:id="rId18"/>
        <p:sld r:id="rId19"/>
        <p:sld r:id="rId20"/>
        <p:sld r:id="rId21"/>
        <p:sld r:id="rId23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C496"/>
    <a:srgbClr val="FDCC8D"/>
    <a:srgbClr val="FBB255"/>
    <a:srgbClr val="FAA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0224" autoAdjust="0"/>
  </p:normalViewPr>
  <p:slideViewPr>
    <p:cSldViewPr snapToGrid="0">
      <p:cViewPr varScale="1">
        <p:scale>
          <a:sx n="102" d="100"/>
          <a:sy n="102" d="100"/>
        </p:scale>
        <p:origin x="19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3AB0126-DA6F-5E82-E365-97CE75641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3A27598-6A91-BA5C-2318-0EC6C5DE8F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/>
              <a:t>March 2025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C3DAE3-9BD2-4A7E-D33D-668CDBEA03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86DDE9-0FC8-0699-56A6-2E271A8BF6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827D1-9E6A-4165-AA4A-86487F10AE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205977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de-DE"/>
              <a:t>March 2025</a:t>
            </a:r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154363" y="914400"/>
            <a:ext cx="329247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60120" y="3520440"/>
            <a:ext cx="7680960" cy="288036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DD35646-B12B-4B6C-8039-0BEF9F12A7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40984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t&amp;rct=j&amp;q=&amp;esrc=s&amp;source=web&amp;cd=&amp;cad=rja&amp;uact=8&amp;ved=2ahUKEwjK--G_-dKEAxU7WUEAHeLhBogQFnoECA8QAQ&amp;url=https%3A%2F%2Fde.wikipedia.org%2Fwiki%2FTOTE-Modell&amp;usg=AOvVaw0GeUH4KbMu6dNaTJwWlg2p&amp;opi=8997844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Technical Competence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German </a:t>
            </a:r>
            <a:r>
              <a:rPr lang="de-DE" dirty="0" err="1"/>
              <a:t>term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Sachkompetenz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35646-B12B-4B6C-8039-0BEF9F12A76A}" type="slidenum">
              <a:rPr lang="de-DE" smtClean="0"/>
              <a:t>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7E59FC-E28A-0BA8-D8EF-862AF6B080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Kopfzeilenplatzhalter 5">
            <a:extLst>
              <a:ext uri="{FF2B5EF4-FFF2-40B4-BE49-F238E27FC236}">
                <a16:creationId xmlns:a16="http://schemas.microsoft.com/office/drawing/2014/main" id="{47B93A6E-91B0-27A9-0F9A-F616C00550A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444BC81-824A-656B-90A0-1E40D7A4C3F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515781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*Sachkompetenz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35646-B12B-4B6C-8039-0BEF9F12A76A}" type="slidenum">
              <a:rPr lang="de-DE" smtClean="0"/>
              <a:t>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1F4297-9156-EF4A-837C-3F5CC80CA8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Kopfzeilenplatzhalter 5">
            <a:extLst>
              <a:ext uri="{FF2B5EF4-FFF2-40B4-BE49-F238E27FC236}">
                <a16:creationId xmlns:a16="http://schemas.microsoft.com/office/drawing/2014/main" id="{1501B754-6BA6-4BE3-DAA4-8C144082CBC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2B2997D-CB17-04E9-DCC8-0E1ED13A72B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1720561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83306">
              <a:defRPr/>
            </a:pPr>
            <a:r>
              <a:rPr lang="en-US" sz="1100">
                <a:solidFill>
                  <a:prstClr val="white">
                    <a:lumMod val="50000"/>
                  </a:prstClr>
                </a:solidFill>
                <a:latin typeface="Arial"/>
              </a:rPr>
              <a:t>Page </a:t>
            </a:r>
            <a:fld id="{255858AE-00EB-4E6D-B1AD-362673AD7EF0}" type="slidenum">
              <a:rPr lang="en-US" sz="1100">
                <a:solidFill>
                  <a:prstClr val="white">
                    <a:lumMod val="50000"/>
                  </a:prstClr>
                </a:solidFill>
                <a:latin typeface="Arial"/>
              </a:rPr>
              <a:pPr defTabSz="483306">
                <a:defRPr/>
              </a:pPr>
              <a:t>10</a:t>
            </a:fld>
            <a:endParaRPr lang="en-US" sz="11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FB002C-CE83-3B7A-D4F6-F8F95DCD46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Kopfzeilenplatzhalter 5">
            <a:extLst>
              <a:ext uri="{FF2B5EF4-FFF2-40B4-BE49-F238E27FC236}">
                <a16:creationId xmlns:a16="http://schemas.microsoft.com/office/drawing/2014/main" id="{BEAB519A-8A6F-FF91-CE19-096480A6A0E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3AA03B4-56DA-B32A-570D-ECECF40CAF0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3359771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de-DE" sz="7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TOTE-Modell: </a:t>
            </a:r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Plans and the Structure of Behavior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Miller</a:t>
            </a:r>
            <a:r>
              <a:rPr lang="en-GB" alt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Galanter, Pribram (1960), </a:t>
            </a: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Holzkamp</a:t>
            </a:r>
            <a:r>
              <a:rPr lang="en-US" sz="700" b="1" u="sng" dirty="0">
                <a:latin typeface="Arial" panose="020B0604020202020204" pitchFamily="34" charset="0"/>
                <a:cs typeface="Arial" panose="020B0604020202020204" pitchFamily="34" charset="0"/>
              </a:rPr>
              <a:t> 1995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Subjektwissenschaftliche</a:t>
            </a:r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7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Grundlegung</a:t>
            </a:r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, defensives und expansives Lernen; </a:t>
            </a:r>
          </a:p>
          <a:p>
            <a:pPr defTabSz="966612">
              <a:defRPr/>
            </a:pPr>
            <a:r>
              <a:rPr lang="en-GB" sz="7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Engeström</a:t>
            </a:r>
            <a:r>
              <a:rPr lang="en-GB" sz="700" b="1" u="sng" dirty="0">
                <a:latin typeface="Arial" panose="020B0604020202020204" pitchFamily="34" charset="0"/>
                <a:cs typeface="Arial" panose="020B0604020202020204" pitchFamily="34" charset="0"/>
              </a:rPr>
              <a:t> 2001, </a:t>
            </a:r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Expansive Learning at Work: Toward an activity theoretical reconceptualization</a:t>
            </a:r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700" dirty="0" err="1">
                <a:latin typeface="Arial" panose="020B0604020202020204" pitchFamily="34" charset="0"/>
                <a:cs typeface="Arial" panose="020B0604020202020204" pitchFamily="34" charset="0"/>
              </a:rPr>
              <a:t>expansives</a:t>
            </a:r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GB" sz="700" dirty="0" err="1">
                <a:latin typeface="Arial" panose="020B0604020202020204" pitchFamily="34" charset="0"/>
                <a:cs typeface="Arial" panose="020B0604020202020204" pitchFamily="34" charset="0"/>
              </a:rPr>
              <a:t>Tätigkeitstheorie</a:t>
            </a:r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Engeström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learning takes place not only in the form of people absorbing knowledge, but also in the active transformation of their environment and their relationships to life.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35646-B12B-4B6C-8039-0BEF9F12A76A}" type="slidenum">
              <a:rPr lang="de-DE" smtClean="0"/>
              <a:t>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5B0A4B-F9F5-25A7-8EF0-975402D3BD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Kopfzeilenplatzhalter 5">
            <a:extLst>
              <a:ext uri="{FF2B5EF4-FFF2-40B4-BE49-F238E27FC236}">
                <a16:creationId xmlns:a16="http://schemas.microsoft.com/office/drawing/2014/main" id="{39BCAD47-6FCD-BD75-8235-D93428BABAC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9BBA31D-1BE8-C4DC-126D-C074D96D685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536093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stages: novice, competence, proficiency, expertise and mastery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35646-B12B-4B6C-8039-0BEF9F12A76A}" type="slidenum">
              <a:rPr lang="de-DE" smtClean="0"/>
              <a:t>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D30DEC-193B-E475-8216-90B6F191E0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Kopfzeilenplatzhalter 5">
            <a:extLst>
              <a:ext uri="{FF2B5EF4-FFF2-40B4-BE49-F238E27FC236}">
                <a16:creationId xmlns:a16="http://schemas.microsoft.com/office/drawing/2014/main" id="{A7C0AB8A-EF6A-2D8A-1E36-8403DF9911D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ToT_Competence and Learning Theories</a:t>
            </a:r>
            <a:endParaRPr lang="de-D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58F2530-A148-A04E-6532-D5C4A6583A3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3712109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9.xml"/><Relationship Id="rId7" Type="http://schemas.openxmlformats.org/officeDocument/2006/relationships/image" Target="../media/image3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</a:p>
        </p:txBody>
      </p:sp>
      <p:sp>
        <p:nvSpPr>
          <p:cNvPr id="4104" name="Line 8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 descr="TU_Logo_lang_RGB_rot_PPT-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39750"/>
            <a:ext cx="21605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10" name="Rectangle 14" hidden="1"/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411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3" name="Picture 17" descr="TU_130227_PPT_Bild-Aussich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92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32211CF8-E16F-43CE-AB70-6970E726F8A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534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5CB951DF-ED8E-4089-A9DA-7345A305D40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97528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E2C970D-16CD-4A55-A5F7-948425C3807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9350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65AC846-D613-4D6B-8BB1-FC9017523B1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373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DBBB8E33-67E2-4B74-94B8-2A23D5EC5C0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94994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22F44BD1-53FC-4D06-9C0B-1A01DCDE23E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102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9E6866A3-ADC3-4B94-A033-4AA0E3FC7AD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4859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009E7480-52A6-4B1D-A808-2BF0E259449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311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6D9A572B-0F78-4C5E-A04C-9059F3D305D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982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b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1D2E358C-9EBC-493D-9008-5D5E24FEFF3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8769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No </a:t>
            </a:r>
            <a:fld id="{96AE9769-0B3B-4185-B785-98CE7640B177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503" y="116632"/>
            <a:ext cx="2577672" cy="4853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F363BC4-79CF-E0C0-BDBA-2182510E9BC5}"/>
              </a:ext>
            </a:extLst>
          </p:cNvPr>
          <p:cNvSpPr txBox="1"/>
          <p:nvPr userDrawn="1"/>
        </p:nvSpPr>
        <p:spPr>
          <a:xfrm>
            <a:off x="6804248" y="6525344"/>
            <a:ext cx="22379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bg1">
                    <a:lumMod val="75000"/>
                  </a:schemeClr>
                </a:solidFill>
                <a:effectLst/>
                <a:cs typeface="Calibri" panose="020F0502020204030204" pitchFamily="34" charset="0"/>
              </a:rPr>
              <a:t>© TVET Hamburg / PD Dr. Stefan Wolf </a:t>
            </a:r>
            <a:endParaRPr lang="de-DE" sz="1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603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A4A3A4"/>
          </p15:clr>
        </p15:guide>
        <p15:guide id="2" orient="horz" pos="1162">
          <p15:clr>
            <a:srgbClr val="A4A3A4"/>
          </p15:clr>
        </p15:guide>
        <p15:guide id="3" pos="5602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5483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289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8984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5817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3855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5143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8417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106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897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296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3D5C3E-BDE4-453F-AD75-502CAA4D2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26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Relationship Id="rId22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/>
              <a:t>Add title by clicking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Add text by clicking</a:t>
            </a:r>
          </a:p>
          <a:p>
            <a:pPr lvl="1"/>
            <a:r>
              <a:rPr lang="de-DE" altLang="de-DE"/>
              <a:t>Xxx</a:t>
            </a:r>
          </a:p>
        </p:txBody>
      </p:sp>
      <p:pic>
        <p:nvPicPr>
          <p:cNvPr id="1031" name="Picture 7" descr="TU_Logo_lang_RGB_rot_PPT-2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539750"/>
            <a:ext cx="13684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3"/>
          <p:cNvSpPr>
            <a:spLocks noGrp="1" noChangeArrowheads="1"/>
          </p:cNvSpPr>
          <p:nvPr>
            <p:ph type="ftr" sz="quarter" idx="3"/>
            <p:custDataLst>
              <p:tags r:id="rId17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endParaRPr lang="de-DE" altLang="de-DE" b="0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/>
              <a:t>Page</a:t>
            </a:r>
            <a:fld id="{3AA3D065-281A-4F4F-A845-510F12A7072D}" type="slidenum">
              <a:rPr lang="de-DE" altLang="de-DE"/>
              <a:t>‹Nr.›</a:t>
            </a:fld>
            <a:endParaRPr lang="de-DE" altLang="de-DE"/>
          </a:p>
        </p:txBody>
      </p:sp>
      <p:graphicFrame>
        <p:nvGraphicFramePr>
          <p:cNvPr id="1042" name="Rectangle 18" hidden="1"/>
          <p:cNvGraphicFramePr>
            <a:graphicFrameLocks/>
          </p:cNvGraphicFramePr>
          <p:nvPr>
            <p:custDataLst>
              <p:tags r:id="rId19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0" imgH="0" progId="TCLayout.ActiveDocument.1">
                  <p:embed/>
                </p:oleObj>
              </mc:Choice>
              <mc:Fallback>
                <p:oleObj r:id="rId21" imgW="0" imgH="0" progId="TCLayout.ActiveDocument.1">
                  <p:embed/>
                  <p:pic>
                    <p:nvPicPr>
                      <p:cNvPr id="1042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7" name="Picture 23" descr="TU_130227_PPT_Bild-Aussicht_Streifen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1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</p:sldLayoutIdLst>
  <p:hf sldNum="0" hdr="0" ft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8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ToT_Competence%20and%20learning%20theories.pptx#-1,20,PowerPoint-Pr&#228;sentation" TargetMode="Externa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ToT_Competence%20and%20learning%20theories.pptx#-1,21,PowerPoint-Pr&#228;sentati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s.wolf@tu-berlin.d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9251A77-60F3-6957-516E-BA3D7BE3A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50" y="4613533"/>
            <a:ext cx="8061325" cy="743280"/>
          </a:xfrm>
        </p:spPr>
        <p:txBody>
          <a:bodyPr/>
          <a:lstStyle/>
          <a:p>
            <a:r>
              <a:rPr lang="en-GB" dirty="0"/>
              <a:t>The German concept of competence and a relevant theoretical background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928AE7F7-5CB5-C35C-54BE-E78AD31DC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5686397"/>
            <a:ext cx="8061325" cy="252441"/>
          </a:xfrm>
        </p:spPr>
        <p:txBody>
          <a:bodyPr/>
          <a:lstStyle/>
          <a:p>
            <a:r>
              <a:rPr lang="en-GB" dirty="0"/>
              <a:t>Workshop: Training of Trainers, within the ProREG-Project at KNUST, March 2024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32B3F867-C60E-441A-52B6-79D03DA7E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82" y="365442"/>
            <a:ext cx="836295" cy="1107440"/>
          </a:xfrm>
          <a:prstGeom prst="rect">
            <a:avLst/>
          </a:prstGeom>
        </p:spPr>
      </p:pic>
      <p:sp>
        <p:nvSpPr>
          <p:cNvPr id="7" name="Untertitel 4">
            <a:extLst>
              <a:ext uri="{FF2B5EF4-FFF2-40B4-BE49-F238E27FC236}">
                <a16:creationId xmlns:a16="http://schemas.microsoft.com/office/drawing/2014/main" id="{D5FBA353-08A0-62DD-59C9-1964F0540B1B}"/>
              </a:ext>
            </a:extLst>
          </p:cNvPr>
          <p:cNvSpPr txBox="1">
            <a:spLocks/>
          </p:cNvSpPr>
          <p:nvPr/>
        </p:nvSpPr>
        <p:spPr bwMode="auto">
          <a:xfrm>
            <a:off x="539750" y="6418927"/>
            <a:ext cx="8061325" cy="252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/>
            <a:r>
              <a:rPr lang="en-GB" dirty="0"/>
              <a:t>PD Dr. Stefan Wolf | s.wolf@tu-berlin.de</a:t>
            </a:r>
          </a:p>
        </p:txBody>
      </p:sp>
    </p:spTree>
    <p:extLst>
      <p:ext uri="{BB962C8B-B14F-4D97-AF65-F5344CB8AC3E}">
        <p14:creationId xmlns:p14="http://schemas.microsoft.com/office/powerpoint/2010/main" val="47911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5232CA-AA85-A7D3-DF2E-B3C8E05CA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359068"/>
            <a:ext cx="806444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Definition of competence according to - Heinrich Roth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73D66EE1-B6EE-EDF7-C36A-D72C8356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568" y="3877775"/>
            <a:ext cx="391019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Self-related „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skills“ such as </a:t>
            </a:r>
            <a:r>
              <a:rPr lang="en-GB" altLang="de-D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kumimoji="0" lang="en-GB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otivation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interests, metacognition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C6F175DB-E26B-2173-8924-9CE5D1727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599" y="5225374"/>
            <a:ext cx="361213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„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skills“ such as </a:t>
            </a:r>
            <a:r>
              <a:rPr lang="en-GB" altLang="de-D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kumimoji="0" lang="en-GB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ommunication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“skills”, ability to work in teams etc.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35D48EF0-2076-DB8C-88FA-3192FEB57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9463" y="253188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A640DA-ED27-D6C2-A45F-35DBC1248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2" y="2228671"/>
            <a:ext cx="2016125" cy="115093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„Technical“*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2400" dirty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kumimoji="0" lang="de-DE" alt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ompetence</a:t>
            </a:r>
            <a:endParaRPr kumimoji="0" lang="de-DE" alt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92D154-7F5F-4D85-78AC-D74308DEF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2" y="3670121"/>
            <a:ext cx="2016125" cy="115093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2400" dirty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kumimoji="0" lang="de-DE" alt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ompetence</a:t>
            </a:r>
            <a:endParaRPr kumimoji="0" lang="de-DE" alt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73FED4-9C48-43E7-1D9E-DA4B6281D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2" y="5111571"/>
            <a:ext cx="2016125" cy="1150937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24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Social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24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Competence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137E8DB8-E7D7-46C2-1B18-941214A43E1E}"/>
              </a:ext>
            </a:extLst>
          </p:cNvPr>
          <p:cNvSpPr>
            <a:spLocks noGrp="1"/>
          </p:cNvSpPr>
          <p:nvPr/>
        </p:nvSpPr>
        <p:spPr bwMode="auto">
          <a:xfrm>
            <a:off x="563236" y="127243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Definitions of competence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53AD21D-1393-F4F5-74B7-6E2B2E30CEDF}"/>
              </a:ext>
            </a:extLst>
          </p:cNvPr>
          <p:cNvSpPr txBox="1"/>
          <p:nvPr/>
        </p:nvSpPr>
        <p:spPr>
          <a:xfrm>
            <a:off x="6300192" y="6678156"/>
            <a:ext cx="284380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7BEDF8D-C890-248A-3E5D-BD91EDF27A63}"/>
              </a:ext>
            </a:extLst>
          </p:cNvPr>
          <p:cNvSpPr txBox="1"/>
          <p:nvPr/>
        </p:nvSpPr>
        <p:spPr>
          <a:xfrm>
            <a:off x="7783127" y="2169615"/>
            <a:ext cx="1094173" cy="34163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Quoted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Heinrich Roth: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Educational psychology of teaching and learning.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1957 </a:t>
            </a:r>
            <a:b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Roth became known for his call for a "realistic turn" in German educational science.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ED0F72C-A9CE-43B6-6E30-B2AAF466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53" y="2298431"/>
            <a:ext cx="42382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Subject-related „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skills“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(professional and specialised knowledge) and 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process-related </a:t>
            </a:r>
            <a:r>
              <a:rPr kumimoji="0" lang="en-GB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and methods (heurism)</a:t>
            </a:r>
          </a:p>
        </p:txBody>
      </p:sp>
      <p:sp>
        <p:nvSpPr>
          <p:cNvPr id="15" name="Untertitel 4">
            <a:extLst>
              <a:ext uri="{FF2B5EF4-FFF2-40B4-BE49-F238E27FC236}">
                <a16:creationId xmlns:a16="http://schemas.microsoft.com/office/drawing/2014/main" id="{EC855BB4-2A61-5576-4DEC-6C6A58AFE013}"/>
              </a:ext>
            </a:extLst>
          </p:cNvPr>
          <p:cNvSpPr txBox="1">
            <a:spLocks/>
          </p:cNvSpPr>
          <p:nvPr/>
        </p:nvSpPr>
        <p:spPr>
          <a:xfrm>
            <a:off x="577115" y="6482206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2358381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1700808"/>
            <a:ext cx="8061325" cy="4361805"/>
          </a:xfrm>
        </p:spPr>
        <p:txBody>
          <a:bodyPr anchor="ctr"/>
          <a:lstStyle/>
          <a:p>
            <a:pPr marL="252000" algn="ctr">
              <a:lnSpc>
                <a:spcPct val="100000"/>
              </a:lnSpc>
            </a:pPr>
            <a:r>
              <a:rPr lang="de-DE" sz="2800" b="1" dirty="0"/>
              <a:t>Competencies are "</a:t>
            </a:r>
            <a:r>
              <a:rPr lang="de-DE" sz="2800" b="1" i="1" dirty="0"/>
              <a:t>dispositions of self-organised action</a:t>
            </a:r>
            <a:r>
              <a:rPr lang="de-DE" sz="2800" b="1" dirty="0"/>
              <a:t>" (Erpenbeck, Rosenstiehl 2007, XIX), which "</a:t>
            </a:r>
            <a:r>
              <a:rPr lang="de-DE" sz="2800" b="1" i="1" dirty="0"/>
              <a:t>ultimately mean the person as such with his versatility, his knowledge, his ability, his will, in short: his personality" </a:t>
            </a:r>
            <a:r>
              <a:rPr lang="de-DE" sz="2800" b="1" dirty="0"/>
              <a:t>(Vonken 2005, 39) and which are </a:t>
            </a:r>
            <a:r>
              <a:rPr lang="de-DE" sz="2800" b="1" i="1" dirty="0"/>
              <a:t>self-organised towards </a:t>
            </a:r>
            <a:r>
              <a:rPr lang="de-DE" sz="2800" b="1" dirty="0"/>
              <a:t>"</a:t>
            </a:r>
            <a:r>
              <a:rPr lang="de-DE" sz="2800" b="1" i="1" dirty="0"/>
              <a:t>self-imposed goals (...)</a:t>
            </a:r>
            <a:r>
              <a:rPr lang="de-DE" sz="2800" b="1" dirty="0"/>
              <a:t>" (Erpenbeck, Scharnhorst 2005, 2).</a:t>
            </a:r>
            <a:endParaRPr lang="de-DE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52000">
              <a:lnSpc>
                <a:spcPct val="100000"/>
              </a:lnSpc>
            </a:pPr>
            <a:endParaRPr lang="de-DE" sz="2800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ADF175B-3F17-4167-A047-8A7663014DDB}"/>
              </a:ext>
            </a:extLst>
          </p:cNvPr>
          <p:cNvSpPr>
            <a:spLocks noGrp="1"/>
          </p:cNvSpPr>
          <p:nvPr/>
        </p:nvSpPr>
        <p:spPr bwMode="auto">
          <a:xfrm>
            <a:off x="563236" y="127243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Definitions of competence</a:t>
            </a:r>
            <a:endParaRPr kumimoji="0" lang="en-GB" sz="1600" b="0" i="0" u="none" strike="noStrike" kern="1200" cap="none" spc="0" normalizeH="0" baseline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086D46C-1DBC-D647-4499-AD41AE5AC6CD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4" name="Untertitel 4">
            <a:extLst>
              <a:ext uri="{FF2B5EF4-FFF2-40B4-BE49-F238E27FC236}">
                <a16:creationId xmlns:a16="http://schemas.microsoft.com/office/drawing/2014/main" id="{EE36DFE4-5428-511D-73E6-7E1175D57CFB}"/>
              </a:ext>
            </a:extLst>
          </p:cNvPr>
          <p:cNvSpPr txBox="1">
            <a:spLocks/>
          </p:cNvSpPr>
          <p:nvPr/>
        </p:nvSpPr>
        <p:spPr>
          <a:xfrm>
            <a:off x="577115" y="6482206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3692582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397256"/>
            <a:ext cx="8353583" cy="358560"/>
          </a:xfrm>
        </p:spPr>
        <p:txBody>
          <a:bodyPr/>
          <a:lstStyle/>
          <a:p>
            <a:r>
              <a:rPr lang="en-GB" dirty="0"/>
              <a:t>Competence concept of professional education and training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837014"/>
            <a:ext cx="3868737" cy="314367"/>
          </a:xfrm>
        </p:spPr>
        <p:txBody>
          <a:bodyPr/>
          <a:lstStyle/>
          <a:p>
            <a:pPr algn="ctr"/>
            <a:r>
              <a:rPr lang="en-GB" sz="1800" dirty="0"/>
              <a:t>The company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216684"/>
            <a:ext cx="3868737" cy="36845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The (...) named skills, knowledge and abilities (</a:t>
            </a:r>
            <a:r>
              <a:rPr lang="en-GB" sz="1600" b="1" dirty="0"/>
              <a:t>professional </a:t>
            </a:r>
            <a:r>
              <a:rPr lang="en-GB" sz="1600" b="1" i="1" u="sng" dirty="0"/>
              <a:t>ability to act</a:t>
            </a:r>
            <a:r>
              <a:rPr lang="en-GB" sz="1600" dirty="0"/>
              <a:t>) are to be taught in a process-related manner.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The </a:t>
            </a:r>
            <a:r>
              <a:rPr lang="en-GB" sz="1600" b="1" dirty="0"/>
              <a:t>qualifications must be </a:t>
            </a:r>
            <a:r>
              <a:rPr lang="en-GB" sz="1600" dirty="0"/>
              <a:t>taught </a:t>
            </a:r>
            <a:r>
              <a:rPr lang="en-GB" sz="1600" b="1" dirty="0"/>
              <a:t>in such a way </a:t>
            </a:r>
            <a:r>
              <a:rPr lang="en-GB" sz="1600" dirty="0"/>
              <a:t>that the trainees are able to carry out a qualified professional activity (...) which includes, in particular, independent planning, implementation and control as well as acting within the overall operational context.</a:t>
            </a:r>
          </a:p>
          <a:p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34478" y="1839633"/>
            <a:ext cx="3887788" cy="309128"/>
          </a:xfrm>
        </p:spPr>
        <p:txBody>
          <a:bodyPr/>
          <a:lstStyle/>
          <a:p>
            <a:pPr algn="ctr"/>
            <a:r>
              <a:rPr lang="en-GB" sz="1800" dirty="0"/>
              <a:t>The Vocational school (dual)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81825" y="2217637"/>
            <a:ext cx="3887788" cy="36845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The (...) objectives [of the vocational school] are focussed on the development of </a:t>
            </a:r>
            <a:r>
              <a:rPr lang="en-GB" sz="1600" b="1" i="1" u="sng" dirty="0"/>
              <a:t>action competence</a:t>
            </a:r>
            <a:r>
              <a:rPr lang="en-GB" sz="1600" b="1" dirty="0"/>
              <a:t>. 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This is understood as the willingness and ability of the individual to behave appropriately, considerately and in an individually and socially responsible manner in social, professional and private situations.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Competence to act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develops in the dimensions of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professional competence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personal competence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social competence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6645073-B9DC-4D61-B303-2E8EC805944F}"/>
              </a:ext>
            </a:extLst>
          </p:cNvPr>
          <p:cNvSpPr txBox="1">
            <a:spLocks/>
          </p:cNvSpPr>
          <p:nvPr/>
        </p:nvSpPr>
        <p:spPr bwMode="auto">
          <a:xfrm>
            <a:off x="563236" y="127243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Definitions of competence in German professional education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BB3378B-5C0C-4E99-8F34-3AF38F61773B}"/>
              </a:ext>
            </a:extLst>
          </p:cNvPr>
          <p:cNvSpPr/>
          <p:nvPr/>
        </p:nvSpPr>
        <p:spPr>
          <a:xfrm>
            <a:off x="753060" y="5935166"/>
            <a:ext cx="3911005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Quoted from: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Arial"/>
              </a:rPr>
              <a:t>Training framework plan for vocational training 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Arial"/>
              </a:rPr>
              <a:t>in the industrial metalworking trades 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7CC7642-A70F-4DBA-8BD4-869ECE0E3AF3}"/>
              </a:ext>
            </a:extLst>
          </p:cNvPr>
          <p:cNvSpPr/>
          <p:nvPr/>
        </p:nvSpPr>
        <p:spPr>
          <a:xfrm>
            <a:off x="4634478" y="6031675"/>
            <a:ext cx="461804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Arial"/>
              </a:rPr>
              <a:t>Quoted from: FRAMEWORK CURRICULUM for the training occupation of industrial mechanic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Calibri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B9EA78F-AF70-7834-00E5-7AEF0F998D2A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10" name="Untertitel 4">
            <a:extLst>
              <a:ext uri="{FF2B5EF4-FFF2-40B4-BE49-F238E27FC236}">
                <a16:creationId xmlns:a16="http://schemas.microsoft.com/office/drawing/2014/main" id="{1342D1B9-21A9-DE55-152F-A5256AB2922E}"/>
              </a:ext>
            </a:extLst>
          </p:cNvPr>
          <p:cNvSpPr txBox="1">
            <a:spLocks/>
          </p:cNvSpPr>
          <p:nvPr/>
        </p:nvSpPr>
        <p:spPr>
          <a:xfrm>
            <a:off x="577115" y="6482206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604579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618" y="1386258"/>
            <a:ext cx="8061325" cy="358560"/>
          </a:xfrm>
        </p:spPr>
        <p:txBody>
          <a:bodyPr/>
          <a:lstStyle/>
          <a:p>
            <a:r>
              <a:rPr lang="en-GB" dirty="0"/>
              <a:t>Demarcations </a:t>
            </a:r>
            <a:r>
              <a:rPr lang="en-GB" baseline="30000" dirty="0"/>
              <a:t>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36096" y="1803858"/>
            <a:ext cx="7511184" cy="855166"/>
          </a:xfrm>
          <a:prstGeom prst="roundRect">
            <a:avLst/>
          </a:prstGeom>
          <a:solidFill>
            <a:schemeClr val="accent3">
              <a:lumMod val="8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marL="0" indent="0" algn="ctr"/>
            <a:r>
              <a:rPr lang="en-GB" sz="2000" dirty="0"/>
              <a:t>Competence should </a:t>
            </a:r>
            <a:r>
              <a:rPr lang="en-GB" sz="2000" b="1" u="sng" dirty="0"/>
              <a:t>not be </a:t>
            </a:r>
            <a:r>
              <a:rPr lang="en-GB" sz="2000" dirty="0"/>
              <a:t>confused with qualification* (German)</a:t>
            </a:r>
          </a:p>
        </p:txBody>
      </p:sp>
      <p:sp>
        <p:nvSpPr>
          <p:cNvPr id="6" name="Pfeil nach unten 5"/>
          <p:cNvSpPr/>
          <p:nvPr/>
        </p:nvSpPr>
        <p:spPr bwMode="auto">
          <a:xfrm>
            <a:off x="1331640" y="2708920"/>
            <a:ext cx="144016" cy="288032"/>
          </a:xfrm>
          <a:prstGeom prst="down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51041" y="3022288"/>
            <a:ext cx="208823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Competence is an inner disposition of human beings </a:t>
            </a:r>
          </a:p>
        </p:txBody>
      </p:sp>
      <p:sp>
        <p:nvSpPr>
          <p:cNvPr id="8" name="Pfeil nach unten 7"/>
          <p:cNvSpPr/>
          <p:nvPr/>
        </p:nvSpPr>
        <p:spPr bwMode="auto">
          <a:xfrm>
            <a:off x="5470512" y="2709799"/>
            <a:ext cx="144016" cy="288032"/>
          </a:xfrm>
          <a:prstGeom prst="down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235818" y="3022288"/>
            <a:ext cx="2657991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Qualification means usability and usefulness in a specific context</a:t>
            </a:r>
          </a:p>
        </p:txBody>
      </p:sp>
      <p:sp>
        <p:nvSpPr>
          <p:cNvPr id="11" name="Pfeil nach rechts 10"/>
          <p:cNvSpPr/>
          <p:nvPr/>
        </p:nvSpPr>
        <p:spPr bwMode="auto">
          <a:xfrm>
            <a:off x="528747" y="5101482"/>
            <a:ext cx="432048" cy="292744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129422" y="4924688"/>
            <a:ext cx="7117858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existing tension between competence and qualification is cancelled out by the pedagogical construct of </a:t>
            </a:r>
            <a:r>
              <a:rPr kumimoji="0" lang="en-GB" sz="20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competent action</a:t>
            </a: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DF38470-090C-44B4-8BD6-DD88F86C9C23}"/>
              </a:ext>
            </a:extLst>
          </p:cNvPr>
          <p:cNvSpPr txBox="1"/>
          <p:nvPr/>
        </p:nvSpPr>
        <p:spPr>
          <a:xfrm>
            <a:off x="538618" y="209811"/>
            <a:ext cx="464298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Demarcations of the competence concept</a:t>
            </a:r>
            <a:endParaRPr kumimoji="0" lang="en-GB" sz="16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Untertitel 4">
            <a:extLst>
              <a:ext uri="{FF2B5EF4-FFF2-40B4-BE49-F238E27FC236}">
                <a16:creationId xmlns:a16="http://schemas.microsoft.com/office/drawing/2014/main" id="{6B4E228A-B3D6-CE20-D003-D151C730A29C}"/>
              </a:ext>
            </a:extLst>
          </p:cNvPr>
          <p:cNvSpPr txBox="1">
            <a:spLocks/>
          </p:cNvSpPr>
          <p:nvPr/>
        </p:nvSpPr>
        <p:spPr>
          <a:xfrm>
            <a:off x="577115" y="6482206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DFFEA520-71AB-0025-288B-4EF0BF8EB7A5}"/>
              </a:ext>
            </a:extLst>
          </p:cNvPr>
          <p:cNvGrpSpPr/>
          <p:nvPr/>
        </p:nvGrpSpPr>
        <p:grpSpPr>
          <a:xfrm>
            <a:off x="7029969" y="2601596"/>
            <a:ext cx="1954547" cy="1309702"/>
            <a:chOff x="7651273" y="2317077"/>
            <a:chExt cx="1954547" cy="1309702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BDCF38DD-83EC-2147-65CC-2EBE8A954705}"/>
                </a:ext>
              </a:extLst>
            </p:cNvPr>
            <p:cNvSpPr txBox="1"/>
            <p:nvPr/>
          </p:nvSpPr>
          <p:spPr>
            <a:xfrm>
              <a:off x="7895174" y="2457228"/>
              <a:ext cx="1710646" cy="1169551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r>
                <a:rPr lang="en-US" sz="1400" dirty="0"/>
                <a:t>Proficiency for a specific [professional] activity acquired through training, experience, etc.</a:t>
              </a:r>
              <a:endParaRPr lang="de-DE" sz="1400" dirty="0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856FE6D3-9B3F-2231-E2E9-9D801669C2BF}"/>
                </a:ext>
              </a:extLst>
            </p:cNvPr>
            <p:cNvSpPr txBox="1"/>
            <p:nvPr/>
          </p:nvSpPr>
          <p:spPr>
            <a:xfrm>
              <a:off x="7651273" y="2317077"/>
              <a:ext cx="2854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/>
                <a:t>*</a:t>
              </a:r>
              <a:endParaRPr lang="de-DE" sz="2800" dirty="0"/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9253A841-CAA4-5D64-7D62-7747C4A0413B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</p:spTree>
    <p:extLst>
      <p:ext uri="{BB962C8B-B14F-4D97-AF65-F5344CB8AC3E}">
        <p14:creationId xmlns:p14="http://schemas.microsoft.com/office/powerpoint/2010/main" val="3227285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Demarcations </a:t>
            </a:r>
            <a:r>
              <a:rPr lang="de-DE" baseline="30000" dirty="0"/>
              <a:t>II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2349500"/>
            <a:ext cx="7823790" cy="3641725"/>
          </a:xfrm>
        </p:spPr>
        <p:txBody>
          <a:bodyPr/>
          <a:lstStyle/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/>
            <a:endParaRPr lang="en-GB" sz="2000" dirty="0"/>
          </a:p>
          <a:p>
            <a:pPr algn="ctr">
              <a:buFont typeface="Arial" panose="020B0604020202020204" pitchFamily="34" charset="0"/>
              <a:buChar char="•"/>
            </a:pPr>
            <a:endParaRPr lang="en-GB" sz="2000" dirty="0"/>
          </a:p>
          <a:p>
            <a:pPr algn="ctr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0" indent="0" algn="ctr"/>
            <a:endParaRPr lang="en-GB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000" dirty="0" err="1"/>
              <a:t>CBET</a:t>
            </a:r>
            <a:r>
              <a:rPr lang="en-GB" sz="2000" dirty="0"/>
              <a:t> aims to teach simple work skills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GB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000" dirty="0"/>
              <a:t>No connection with complex work tasks and problem-solving skills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GB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000" dirty="0"/>
              <a:t>No work process orientation </a:t>
            </a: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1442677" y="2349500"/>
            <a:ext cx="6255470" cy="1080120"/>
          </a:xfrm>
          <a:prstGeom prst="round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Professional competence </a:t>
            </a:r>
            <a:r>
              <a:rPr kumimoji="0" lang="en-GB" sz="2000" b="1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should not be </a:t>
            </a: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confused with competence-based education and training (</a:t>
            </a:r>
            <a:r>
              <a:rPr kumimoji="0" lang="en-GB" sz="2000" b="0" i="0" u="none" strike="noStrike" kern="120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CBET</a:t>
            </a: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A51A839-B62C-C6DA-5FF1-1B41451AF517}"/>
              </a:ext>
            </a:extLst>
          </p:cNvPr>
          <p:cNvSpPr txBox="1"/>
          <p:nvPr/>
        </p:nvSpPr>
        <p:spPr>
          <a:xfrm>
            <a:off x="538618" y="209811"/>
            <a:ext cx="464298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Demarcations of the competence concept</a:t>
            </a:r>
            <a:endParaRPr kumimoji="0" lang="en-GB" sz="16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Untertitel 4">
            <a:extLst>
              <a:ext uri="{FF2B5EF4-FFF2-40B4-BE49-F238E27FC236}">
                <a16:creationId xmlns:a16="http://schemas.microsoft.com/office/drawing/2014/main" id="{A66C166E-0DA6-9999-600B-02412C253802}"/>
              </a:ext>
            </a:extLst>
          </p:cNvPr>
          <p:cNvSpPr txBox="1">
            <a:spLocks/>
          </p:cNvSpPr>
          <p:nvPr/>
        </p:nvSpPr>
        <p:spPr>
          <a:xfrm>
            <a:off x="577115" y="6482206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AF4F3BB-DA9D-8887-C0BB-577583CF9E48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</p:spTree>
    <p:extLst>
      <p:ext uri="{BB962C8B-B14F-4D97-AF65-F5344CB8AC3E}">
        <p14:creationId xmlns:p14="http://schemas.microsoft.com/office/powerpoint/2010/main" val="4215790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E6170F5-FBDA-B90B-CF9C-A01B2FEBB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7" y="90664"/>
            <a:ext cx="8061325" cy="329386"/>
          </a:xfrm>
        </p:spPr>
        <p:txBody>
          <a:bodyPr/>
          <a:lstStyle/>
          <a:p>
            <a:r>
              <a:rPr lang="en-GB" altLang="de-DE" sz="1400" kern="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Summary of competences in education in Germany</a:t>
            </a:r>
            <a:endParaRPr lang="en-GB" sz="1400" dirty="0">
              <a:latin typeface="+mn-lt"/>
            </a:endParaRPr>
          </a:p>
        </p:txBody>
      </p:sp>
      <p:grpSp>
        <p:nvGrpSpPr>
          <p:cNvPr id="30" name="Group 32">
            <a:extLst>
              <a:ext uri="{FF2B5EF4-FFF2-40B4-BE49-F238E27FC236}">
                <a16:creationId xmlns:a16="http://schemas.microsoft.com/office/drawing/2014/main" id="{AC58CB29-CA76-F67F-022F-AD16B7551E40}"/>
              </a:ext>
            </a:extLst>
          </p:cNvPr>
          <p:cNvGrpSpPr>
            <a:grpSpLocks/>
          </p:cNvGrpSpPr>
          <p:nvPr/>
        </p:nvGrpSpPr>
        <p:grpSpPr bwMode="auto">
          <a:xfrm>
            <a:off x="541337" y="1548345"/>
            <a:ext cx="8135641" cy="4235818"/>
            <a:chOff x="1790" y="817"/>
            <a:chExt cx="3910" cy="2672"/>
          </a:xfrm>
        </p:grpSpPr>
        <p:sp>
          <p:nvSpPr>
            <p:cNvPr id="31" name="Text Box 33">
              <a:extLst>
                <a:ext uri="{FF2B5EF4-FFF2-40B4-BE49-F238E27FC236}">
                  <a16:creationId xmlns:a16="http://schemas.microsoft.com/office/drawing/2014/main" id="{7F98C29B-1924-3731-E977-43C017DCD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3" y="817"/>
              <a:ext cx="781" cy="40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0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(Professional)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Competence</a:t>
              </a: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Text Box 34">
              <a:extLst>
                <a:ext uri="{FF2B5EF4-FFF2-40B4-BE49-F238E27FC236}">
                  <a16:creationId xmlns:a16="http://schemas.microsoft.com/office/drawing/2014/main" id="{8111E6FA-3068-0544-D83C-CE21AB133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0" y="1858"/>
              <a:ext cx="1282" cy="1631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36000" rIns="3600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Specialist*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Competence</a:t>
              </a: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Methodological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Learning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Language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0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...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Text Box 35">
              <a:extLst>
                <a:ext uri="{FF2B5EF4-FFF2-40B4-BE49-F238E27FC236}">
                  <a16:creationId xmlns:a16="http://schemas.microsoft.com/office/drawing/2014/main" id="{510382E6-76BB-F151-F44A-DE2CCC178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1858"/>
              <a:ext cx="1343" cy="1631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36000" rIns="3600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Human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Competence</a:t>
              </a: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Methodological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Learning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Language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Self-reliance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0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...</a:t>
              </a:r>
            </a:p>
          </p:txBody>
        </p:sp>
        <p:sp>
          <p:nvSpPr>
            <p:cNvPr id="34" name="Text Box 36">
              <a:extLst>
                <a:ext uri="{FF2B5EF4-FFF2-40B4-BE49-F238E27FC236}">
                  <a16:creationId xmlns:a16="http://schemas.microsoft.com/office/drawing/2014/main" id="{864E4CEF-F6C7-4F80-0CC8-102F1FF8B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5" y="1858"/>
              <a:ext cx="1285" cy="1631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Social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800" b="1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Competence</a:t>
              </a: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de-DE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Methodological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Learning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1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Language competence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de-DE" sz="1800" b="0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Co-operation</a:t>
              </a:r>
              <a:br>
                <a:rPr kumimoji="0" lang="en-GB" altLang="de-DE" sz="1800" b="0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GB" altLang="de-DE" sz="1800" b="0" i="0" u="none" strike="noStrike" kern="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...</a:t>
              </a:r>
            </a:p>
          </p:txBody>
        </p:sp>
        <p:cxnSp>
          <p:nvCxnSpPr>
            <p:cNvPr id="35" name="AutoShape 37">
              <a:extLst>
                <a:ext uri="{FF2B5EF4-FFF2-40B4-BE49-F238E27FC236}">
                  <a16:creationId xmlns:a16="http://schemas.microsoft.com/office/drawing/2014/main" id="{AB9A2D88-837B-AD03-DF7E-078F9AF5AFF3}"/>
                </a:ext>
              </a:extLst>
            </p:cNvPr>
            <p:cNvCxnSpPr>
              <a:cxnSpLocks noChangeShapeType="1"/>
              <a:stCxn id="31" idx="2"/>
              <a:endCxn id="32" idx="0"/>
            </p:cNvCxnSpPr>
            <p:nvPr/>
          </p:nvCxnSpPr>
          <p:spPr bwMode="auto">
            <a:xfrm rot="5400000">
              <a:off x="2781" y="875"/>
              <a:ext cx="633" cy="133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utoShape 38">
              <a:extLst>
                <a:ext uri="{FF2B5EF4-FFF2-40B4-BE49-F238E27FC236}">
                  <a16:creationId xmlns:a16="http://schemas.microsoft.com/office/drawing/2014/main" id="{E13FC85F-7768-D949-314D-F2909D1C806E}"/>
                </a:ext>
              </a:extLst>
            </p:cNvPr>
            <p:cNvCxnSpPr>
              <a:cxnSpLocks noChangeShapeType="1"/>
              <a:stCxn id="31" idx="2"/>
              <a:endCxn id="34" idx="0"/>
            </p:cNvCxnSpPr>
            <p:nvPr/>
          </p:nvCxnSpPr>
          <p:spPr bwMode="auto">
            <a:xfrm rot="16200000" flipH="1">
              <a:off x="4094" y="895"/>
              <a:ext cx="633" cy="129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utoShape 39">
              <a:extLst>
                <a:ext uri="{FF2B5EF4-FFF2-40B4-BE49-F238E27FC236}">
                  <a16:creationId xmlns:a16="http://schemas.microsoft.com/office/drawing/2014/main" id="{A60A4B50-8C34-3300-A8B2-3E70C289C4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763" y="1255"/>
              <a:ext cx="0" cy="60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8" name="Group 40">
            <a:extLst>
              <a:ext uri="{FF2B5EF4-FFF2-40B4-BE49-F238E27FC236}">
                <a16:creationId xmlns:a16="http://schemas.microsoft.com/office/drawing/2014/main" id="{996DFC44-9D08-B053-CE05-F8E60C87DC1B}"/>
              </a:ext>
            </a:extLst>
          </p:cNvPr>
          <p:cNvGrpSpPr>
            <a:grpSpLocks/>
          </p:cNvGrpSpPr>
          <p:nvPr/>
        </p:nvGrpSpPr>
        <p:grpSpPr bwMode="auto">
          <a:xfrm>
            <a:off x="1037071" y="5947988"/>
            <a:ext cx="7069855" cy="792088"/>
            <a:chOff x="1920" y="3120"/>
            <a:chExt cx="3347" cy="151"/>
          </a:xfrm>
        </p:grpSpPr>
        <p:sp>
          <p:nvSpPr>
            <p:cNvPr id="39" name="Text Box 41">
              <a:extLst>
                <a:ext uri="{FF2B5EF4-FFF2-40B4-BE49-F238E27FC236}">
                  <a16:creationId xmlns:a16="http://schemas.microsoft.com/office/drawing/2014/main" id="{3128F93E-C191-1E60-F496-C874A7F9A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120"/>
              <a:ext cx="537" cy="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de-DE" altLang="de-DE" sz="1800" b="1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Domain</a:t>
              </a:r>
            </a:p>
          </p:txBody>
        </p:sp>
        <p:sp>
          <p:nvSpPr>
            <p:cNvPr id="40" name="Text Box 42">
              <a:extLst>
                <a:ext uri="{FF2B5EF4-FFF2-40B4-BE49-F238E27FC236}">
                  <a16:creationId xmlns:a16="http://schemas.microsoft.com/office/drawing/2014/main" id="{F9F3DD6F-AEE4-F156-5FDD-FC1650D542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3120"/>
              <a:ext cx="477" cy="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de-DE" altLang="de-DE" sz="1800" b="1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Person</a:t>
              </a:r>
            </a:p>
          </p:txBody>
        </p:sp>
        <p:sp>
          <p:nvSpPr>
            <p:cNvPr id="41" name="Text Box 43">
              <a:extLst>
                <a:ext uri="{FF2B5EF4-FFF2-40B4-BE49-F238E27FC236}">
                  <a16:creationId xmlns:a16="http://schemas.microsoft.com/office/drawing/2014/main" id="{E8635DEF-9AC6-8126-5620-B93E3CA883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3" y="3120"/>
              <a:ext cx="484" cy="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de-DE" altLang="de-DE" sz="1800" b="1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Group</a:t>
              </a:r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BA844F42-1F8B-632B-2D58-65BE2B27B31D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de-DE" sz="800" dirty="0"/>
              <a:t>Dr H.-J. Lindemann &amp; PD Dr Stefan Wolf | CC-BY-NC 4.0</a:t>
            </a:r>
          </a:p>
        </p:txBody>
      </p:sp>
      <p:sp>
        <p:nvSpPr>
          <p:cNvPr id="2" name="Untertitel 4">
            <a:extLst>
              <a:ext uri="{FF2B5EF4-FFF2-40B4-BE49-F238E27FC236}">
                <a16:creationId xmlns:a16="http://schemas.microsoft.com/office/drawing/2014/main" id="{0258845E-7A83-8E11-4EBE-D19103449192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1901689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umsplatzhalter 3"/>
          <p:cNvSpPr txBox="1">
            <a:spLocks noGrp="1"/>
          </p:cNvSpPr>
          <p:nvPr/>
        </p:nvSpPr>
        <p:spPr bwMode="auto">
          <a:xfrm>
            <a:off x="1096585" y="6175041"/>
            <a:ext cx="14287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defTabSz="685800" eaLnBrk="1" hangingPunct="1"/>
            <a:r>
              <a:rPr lang="de-DE" altLang="de-DE" sz="1050" dirty="0">
                <a:solidFill>
                  <a:srgbClr val="000000"/>
                </a:solidFill>
                <a:latin typeface="Arial" charset="0"/>
              </a:rPr>
              <a:t>Dr Lindemann </a:t>
            </a:r>
          </a:p>
        </p:txBody>
      </p:sp>
      <p:sp>
        <p:nvSpPr>
          <p:cNvPr id="32" name="Foliennummernplatzhalter 5"/>
          <p:cNvSpPr txBox="1">
            <a:spLocks noGrp="1"/>
          </p:cNvSpPr>
          <p:nvPr/>
        </p:nvSpPr>
        <p:spPr bwMode="auto">
          <a:xfrm>
            <a:off x="5497135" y="6175041"/>
            <a:ext cx="1428750" cy="3429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defTabSz="685800">
              <a:defRPr/>
            </a:pPr>
            <a:fld id="{F7002F24-757A-455B-AC98-7B53E9AE395F}" type="slidenum">
              <a:rPr lang="de-DE" sz="1050">
                <a:solidFill>
                  <a:srgbClr val="000000"/>
                </a:solidFill>
                <a:latin typeface="Times New Roman"/>
              </a:rPr>
              <a:t>8</a:t>
            </a:fld>
            <a:endParaRPr lang="de-DE" sz="105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582235" y="1488741"/>
            <a:ext cx="6723366" cy="571500"/>
          </a:xfrm>
        </p:spPr>
        <p:txBody>
          <a:bodyPr/>
          <a:lstStyle/>
          <a:p>
            <a:pPr eaLnBrk="1" hangingPunct="1"/>
            <a:r>
              <a:rPr lang="de-DE" altLang="de-DE" sz="2100" dirty="0">
                <a:latin typeface="Tahoma" pitchFamily="34" charset="0"/>
              </a:rPr>
              <a:t>Standards: German Qualifications Framework (DQR)</a:t>
            </a:r>
          </a:p>
        </p:txBody>
      </p:sp>
      <p:graphicFrame>
        <p:nvGraphicFramePr>
          <p:cNvPr id="33850" name="Group 58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3028116819"/>
              </p:ext>
            </p:extLst>
          </p:nvPr>
        </p:nvGraphicFramePr>
        <p:xfrm>
          <a:off x="770354" y="2656746"/>
          <a:ext cx="6535343" cy="3543900"/>
        </p:xfrm>
        <a:graphic>
          <a:graphicData uri="http://schemas.openxmlformats.org/drawingml/2006/table">
            <a:tbl>
              <a:tblPr/>
              <a:tblGrid>
                <a:gridCol w="1633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3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3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2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4" marB="342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Requirement structure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7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Professional Competence</a:t>
                      </a:r>
                    </a:p>
                  </a:txBody>
                  <a:tcPr marL="68580" marR="68580" marT="34294" marB="342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Personal competence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7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Knowledge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Skills</a:t>
                      </a: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Social </a:t>
                      </a: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competence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Self-competence</a:t>
                      </a: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28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Depth and width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Instrumental 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systemic skills,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Assessment capability</a:t>
                      </a: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Team/leadership skills,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Co-design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 communication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Independence/</a:t>
                      </a:r>
                      <a:r>
                        <a:rPr kumimoji="0" lang="de-D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responsibility</a:t>
                      </a: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Reflexivity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 </a:t>
                      </a:r>
                      <a:r>
                        <a:rPr kumimoji="0" lang="de-D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learning</a:t>
                      </a: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de-D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competence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43" name="Text Box 59"/>
          <p:cNvSpPr txBox="1">
            <a:spLocks noChangeArrowheads="1"/>
          </p:cNvSpPr>
          <p:nvPr/>
        </p:nvSpPr>
        <p:spPr bwMode="auto">
          <a:xfrm>
            <a:off x="933470" y="2062623"/>
            <a:ext cx="286226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defTabSz="685800" eaLnBrk="1" hangingPunct="1">
              <a:spcBef>
                <a:spcPct val="50000"/>
              </a:spcBef>
            </a:pPr>
            <a:r>
              <a:rPr lang="de-DE" altLang="de-DE" sz="2100">
                <a:solidFill>
                  <a:srgbClr val="FF0000"/>
                </a:solidFill>
                <a:latin typeface="Arial" charset="0"/>
              </a:rPr>
              <a:t>Four-pillar model:</a:t>
            </a:r>
          </a:p>
        </p:txBody>
      </p:sp>
      <p:sp>
        <p:nvSpPr>
          <p:cNvPr id="13344" name="Fußzeilenplatzhalter 2"/>
          <p:cNvSpPr txBox="1">
            <a:spLocks noGrp="1"/>
          </p:cNvSpPr>
          <p:nvPr/>
        </p:nvSpPr>
        <p:spPr bwMode="auto">
          <a:xfrm>
            <a:off x="2925385" y="6175041"/>
            <a:ext cx="2171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685800" eaLnBrk="1" hangingPunct="1"/>
            <a:r>
              <a:rPr lang="de-DE" altLang="de-DE" sz="1050">
                <a:solidFill>
                  <a:srgbClr val="000000"/>
                </a:solidFill>
                <a:latin typeface="Arial" charset="0"/>
              </a:rPr>
              <a:t>Competence concepts</a:t>
            </a:r>
          </a:p>
        </p:txBody>
      </p:sp>
      <p:sp>
        <p:nvSpPr>
          <p:cNvPr id="2" name="Untertitel 4">
            <a:extLst>
              <a:ext uri="{FF2B5EF4-FFF2-40B4-BE49-F238E27FC236}">
                <a16:creationId xmlns:a16="http://schemas.microsoft.com/office/drawing/2014/main" id="{DD303FF5-17BF-C027-AC4A-207041C8CA9A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61CDB87-25D3-ED93-9E9D-2F1500852E45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</p:spTree>
    <p:extLst>
      <p:ext uri="{BB962C8B-B14F-4D97-AF65-F5344CB8AC3E}">
        <p14:creationId xmlns:p14="http://schemas.microsoft.com/office/powerpoint/2010/main" val="217469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C52CA-8311-2A36-5405-BD108641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521" y="1342235"/>
            <a:ext cx="7134958" cy="726639"/>
          </a:xfrm>
        </p:spPr>
        <p:txBody>
          <a:bodyPr>
            <a:normAutofit/>
          </a:bodyPr>
          <a:lstStyle/>
          <a:p>
            <a:r>
              <a:rPr lang="de-D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 Standard der dualen BB - Kompetenzkonzept</a:t>
            </a:r>
          </a:p>
        </p:txBody>
      </p:sp>
      <p:pic>
        <p:nvPicPr>
          <p:cNvPr id="5" name="Grafik 4" descr="Delphin.jpg">
            <a:extLst>
              <a:ext uri="{FF2B5EF4-FFF2-40B4-BE49-F238E27FC236}">
                <a16:creationId xmlns:a16="http://schemas.microsoft.com/office/drawing/2014/main" id="{F8DDB462-9D60-799B-826B-672F3B102D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750075" cy="72187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8BE90D0-C323-0232-3739-F4463F817EF3}"/>
              </a:ext>
            </a:extLst>
          </p:cNvPr>
          <p:cNvSpPr txBox="1"/>
          <p:nvPr/>
        </p:nvSpPr>
        <p:spPr>
          <a:xfrm>
            <a:off x="446441" y="2171268"/>
            <a:ext cx="79286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500" b="1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Kompetenzverständnis im DQR (Deutscher Qualifikationsrahmen)</a:t>
            </a:r>
          </a:p>
          <a:p>
            <a:pPr>
              <a:defRPr/>
            </a:pPr>
            <a:endParaRPr lang="de-DE" sz="1500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15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"In the </a:t>
            </a:r>
            <a:r>
              <a:rPr lang="en-US" sz="1500" dirty="0" err="1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DQR</a:t>
            </a:r>
            <a:r>
              <a:rPr lang="en-US" sz="15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competence refers to the ability and willingness of the individual to use knowledge and skills as well as personal, social and methodological abilities and to behave in a thoughtful and individually and socially responsible manner. In this sense, </a:t>
            </a:r>
            <a:r>
              <a:rPr lang="en-US" sz="1500" b="1" u="sng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competence is understood as a comprehensive competence to act</a:t>
            </a:r>
            <a:r>
              <a:rPr lang="en-US" sz="1500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(BIBB) translated by </a:t>
            </a:r>
            <a:r>
              <a:rPr lang="en-US" sz="1500" dirty="0" err="1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deepl.com</a:t>
            </a:r>
            <a:endParaRPr lang="de-DE" sz="1500" i="1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8117DA8-24F0-93B4-A79D-148904BC8985}"/>
              </a:ext>
            </a:extLst>
          </p:cNvPr>
          <p:cNvSpPr txBox="1"/>
          <p:nvPr/>
        </p:nvSpPr>
        <p:spPr>
          <a:xfrm>
            <a:off x="294042" y="3967563"/>
            <a:ext cx="5994797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350" b="1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Einheitliche Struktur bei der Beschreibung der acht Niveaus des DQR: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34B0D59E-1EE6-ADEF-987B-DC2D1991A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244479"/>
              </p:ext>
            </p:extLst>
          </p:nvPr>
        </p:nvGraphicFramePr>
        <p:xfrm>
          <a:off x="1004520" y="4346182"/>
          <a:ext cx="6774872" cy="16176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3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3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676">
                <a:tc gridSpan="4">
                  <a:txBody>
                    <a:bodyPr/>
                    <a:lstStyle/>
                    <a:p>
                      <a:r>
                        <a:rPr lang="de-DE" sz="1100" b="1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Niveauindikator</a:t>
                      </a:r>
                    </a:p>
                    <a:p>
                      <a:r>
                        <a:rPr lang="de-DE" sz="11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Anforderungsstruktur</a:t>
                      </a:r>
                    </a:p>
                  </a:txBody>
                  <a:tcPr marL="68587" marR="68587" marT="34295" marB="34295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442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1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Fachkompetenz</a:t>
                      </a:r>
                    </a:p>
                  </a:txBody>
                  <a:tcPr marL="68587" marR="68587" marT="34295" marB="34295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1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Personale Kompetenz</a:t>
                      </a:r>
                    </a:p>
                  </a:txBody>
                  <a:tcPr marL="68587" marR="68587" marT="34295" marB="34295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1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Wissen</a:t>
                      </a:r>
                    </a:p>
                  </a:txBody>
                  <a:tcPr marL="68587" marR="68587" marT="34295" marB="34295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1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Fertigkeiten</a:t>
                      </a:r>
                    </a:p>
                  </a:txBody>
                  <a:tcPr marL="68587" marR="68587" marT="34295" marB="34295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1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Sozialkompetenz</a:t>
                      </a:r>
                    </a:p>
                  </a:txBody>
                  <a:tcPr marL="68587" marR="68587" marT="34295" marB="34295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100" b="1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Selbständigkeit</a:t>
                      </a:r>
                    </a:p>
                  </a:txBody>
                  <a:tcPr marL="68587" marR="68587" marT="34295" marB="342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76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Tiefe und Breite</a:t>
                      </a:r>
                    </a:p>
                  </a:txBody>
                  <a:tcPr marL="68587" marR="68587" marT="34295" marB="34295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Instrumentale und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systemische Fertigkeiten,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Beurteilungsfähigkeit</a:t>
                      </a:r>
                    </a:p>
                  </a:txBody>
                  <a:tcPr marL="68587" marR="68587" marT="34295" marB="34295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Team/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Führungsfähigkeit,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Mitgestaltung und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Kommunikation</a:t>
                      </a:r>
                    </a:p>
                  </a:txBody>
                  <a:tcPr marL="68587" marR="68587" marT="34295" marB="34295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Eigenständigkeit/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Verantwortung,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Reflexivität und</a:t>
                      </a:r>
                    </a:p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Lernkompetenz</a:t>
                      </a:r>
                    </a:p>
                  </a:txBody>
                  <a:tcPr marL="68587" marR="68587" marT="34295" marB="342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Untertitel 4">
            <a:extLst>
              <a:ext uri="{FF2B5EF4-FFF2-40B4-BE49-F238E27FC236}">
                <a16:creationId xmlns:a16="http://schemas.microsoft.com/office/drawing/2014/main" id="{45E53302-7248-D521-6B1F-8BD9450CA23B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5EB4B9C-9DE9-E1F8-E23A-B06F87BB5632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</p:spTree>
    <p:extLst>
      <p:ext uri="{BB962C8B-B14F-4D97-AF65-F5344CB8AC3E}">
        <p14:creationId xmlns:p14="http://schemas.microsoft.com/office/powerpoint/2010/main" val="496213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4">
            <a:extLst>
              <a:ext uri="{FF2B5EF4-FFF2-40B4-BE49-F238E27FC236}">
                <a16:creationId xmlns:a16="http://schemas.microsoft.com/office/drawing/2014/main" id="{F337DC94-91A7-3640-5AC6-0E84E12636A3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3DC96C-AC45-45F0-8183-02A3B677E68D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Test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C757B54-1FF1-58DE-5C08-22AB641BB3EB}"/>
              </a:ext>
            </a:extLst>
          </p:cNvPr>
          <p:cNvSpPr txBox="1"/>
          <p:nvPr/>
        </p:nvSpPr>
        <p:spPr>
          <a:xfrm>
            <a:off x="5510880" y="1400175"/>
            <a:ext cx="309019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 competence is the prerequisite for the </a:t>
            </a: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ability to act professionally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as the goal of professional training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is constituted by the combination of occupation-related competence with social, personal and methodological competence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6381E837-16D8-F2B9-766D-74BE415C0850}"/>
              </a:ext>
            </a:extLst>
          </p:cNvPr>
          <p:cNvGrpSpPr/>
          <p:nvPr/>
        </p:nvGrpSpPr>
        <p:grpSpPr>
          <a:xfrm>
            <a:off x="21343" y="1125008"/>
            <a:ext cx="5403812" cy="5732992"/>
            <a:chOff x="21343" y="1125008"/>
            <a:chExt cx="5403812" cy="5732992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8BD48881-C18C-860C-C132-7A5BD5F3C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43" y="1125008"/>
              <a:ext cx="5403812" cy="5732992"/>
            </a:xfrm>
            <a:prstGeom prst="rect">
              <a:avLst/>
            </a:prstGeom>
            <a:noFill/>
          </p:spPr>
        </p:pic>
        <p:sp>
          <p:nvSpPr>
            <p:cNvPr id="7" name="Trapezoid 6">
              <a:extLst>
                <a:ext uri="{FF2B5EF4-FFF2-40B4-BE49-F238E27FC236}">
                  <a16:creationId xmlns:a16="http://schemas.microsoft.com/office/drawing/2014/main" id="{AD6221A9-10FE-568F-A39E-F6F3DFB14229}"/>
                </a:ext>
              </a:extLst>
            </p:cNvPr>
            <p:cNvSpPr/>
            <p:nvPr/>
          </p:nvSpPr>
          <p:spPr>
            <a:xfrm>
              <a:off x="683913" y="2180590"/>
              <a:ext cx="4223634" cy="1687847"/>
            </a:xfrm>
            <a:prstGeom prst="trapezoid">
              <a:avLst>
                <a:gd name="adj" fmla="val 192945"/>
              </a:avLst>
            </a:prstGeom>
            <a:solidFill>
              <a:srgbClr val="4F81BD">
                <a:alpha val="30196"/>
              </a:srgbClr>
            </a:solidFill>
            <a:ln w="635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algn="l" rotWithShape="0">
                <a:srgbClr val="1F497D">
                  <a:lumMod val="60000"/>
                  <a:lumOff val="40000"/>
                </a:srgbClr>
              </a:outerShdw>
            </a:effectLst>
          </p:spPr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Professional </a:t>
              </a: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Competence</a:t>
              </a: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5303043-C8F7-A50A-0B84-C3DAC0A78289}"/>
                </a:ext>
              </a:extLst>
            </p:cNvPr>
            <p:cNvSpPr/>
            <p:nvPr/>
          </p:nvSpPr>
          <p:spPr>
            <a:xfrm>
              <a:off x="206007" y="1219200"/>
              <a:ext cx="4978400" cy="361950"/>
            </a:xfrm>
            <a:prstGeom prst="rect">
              <a:avLst/>
            </a:prstGeom>
            <a:solidFill>
              <a:srgbClr val="8291B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Ability to Act Professionally 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43B8E0A7-B0A8-9E83-3E9A-D35427A11D67}"/>
                </a:ext>
              </a:extLst>
            </p:cNvPr>
            <p:cNvSpPr txBox="1"/>
            <p:nvPr/>
          </p:nvSpPr>
          <p:spPr>
            <a:xfrm>
              <a:off x="649850" y="5059215"/>
              <a:ext cx="1063030" cy="577081"/>
            </a:xfrm>
            <a:prstGeom prst="rect">
              <a:avLst/>
            </a:prstGeom>
            <a:solidFill>
              <a:srgbClr val="ABD473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occupation-related competence 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C641C97-ED8F-0402-57CD-C7D1E93041E0}"/>
                </a:ext>
              </a:extLst>
            </p:cNvPr>
            <p:cNvSpPr txBox="1"/>
            <p:nvPr/>
          </p:nvSpPr>
          <p:spPr>
            <a:xfrm>
              <a:off x="628650" y="5732992"/>
              <a:ext cx="1118293" cy="577081"/>
            </a:xfrm>
            <a:prstGeom prst="rect">
              <a:avLst/>
            </a:prstGeom>
            <a:solidFill>
              <a:srgbClr val="BFDC92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Specific knowledge and skills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93E8BBB-4F44-7003-805D-90D92C979BA4}"/>
                </a:ext>
              </a:extLst>
            </p:cNvPr>
            <p:cNvSpPr txBox="1"/>
            <p:nvPr/>
          </p:nvSpPr>
          <p:spPr>
            <a:xfrm>
              <a:off x="2630972" y="5445985"/>
              <a:ext cx="648072" cy="386173"/>
            </a:xfrm>
            <a:prstGeom prst="rect">
              <a:avLst/>
            </a:prstGeom>
            <a:solidFill>
              <a:srgbClr val="FDBD6E"/>
            </a:solidFill>
          </p:spPr>
          <p:txBody>
            <a:bodyPr wrap="square" lIns="0" r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Social competence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7D2F32C2-984F-F92E-0EC9-B32C0E7E0B99}"/>
                </a:ext>
              </a:extLst>
            </p:cNvPr>
            <p:cNvSpPr txBox="1"/>
            <p:nvPr/>
          </p:nvSpPr>
          <p:spPr>
            <a:xfrm>
              <a:off x="3529098" y="5324327"/>
              <a:ext cx="601539" cy="784830"/>
            </a:xfrm>
            <a:prstGeom prst="rect">
              <a:avLst/>
            </a:prstGeom>
            <a:solidFill>
              <a:srgbClr val="FDBD6E"/>
            </a:solidFill>
          </p:spPr>
          <p:txBody>
            <a:bodyPr wrap="square" lIns="0" rIns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General </a:t>
              </a:r>
              <a:r>
                <a:rPr kumimoji="0" lang="en-GB" sz="900" b="0" i="0" u="none" strike="noStrike" kern="1200" cap="none" spc="-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Methodological</a:t>
              </a: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900" b="0" i="0" u="none" strike="noStrike" kern="1200" cap="none" spc="-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Competence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1DA3482C-D63E-8211-5EE2-0BE4B1353D7E}"/>
                </a:ext>
              </a:extLst>
            </p:cNvPr>
            <p:cNvSpPr txBox="1"/>
            <p:nvPr/>
          </p:nvSpPr>
          <p:spPr>
            <a:xfrm>
              <a:off x="4345046" y="5324327"/>
              <a:ext cx="680508" cy="784830"/>
            </a:xfrm>
            <a:prstGeom prst="rect">
              <a:avLst/>
            </a:prstGeom>
            <a:solidFill>
              <a:srgbClr val="FDBD6E"/>
            </a:solidFill>
          </p:spPr>
          <p:txBody>
            <a:bodyPr wrap="square" lIns="0" rIns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Personal competence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3284E1AB-D62C-79B8-A07B-F2E4BFBFFFBA}"/>
                </a:ext>
              </a:extLst>
            </p:cNvPr>
            <p:cNvSpPr/>
            <p:nvPr/>
          </p:nvSpPr>
          <p:spPr>
            <a:xfrm>
              <a:off x="395536" y="6391098"/>
              <a:ext cx="1584176" cy="4055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occupation-specific </a:t>
              </a: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B2D8B6CA-5DA1-1098-FAA7-02FBAED9AA71}"/>
                </a:ext>
              </a:extLst>
            </p:cNvPr>
            <p:cNvSpPr/>
            <p:nvPr/>
          </p:nvSpPr>
          <p:spPr>
            <a:xfrm>
              <a:off x="2630972" y="6400446"/>
              <a:ext cx="2394582" cy="4055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Supra-disciplinary / transversal </a:t>
              </a: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2D70D0B1-7AB1-6217-C53D-6ED287CFF613}"/>
              </a:ext>
            </a:extLst>
          </p:cNvPr>
          <p:cNvSpPr txBox="1"/>
          <p:nvPr/>
        </p:nvSpPr>
        <p:spPr>
          <a:xfrm>
            <a:off x="7000665" y="6056321"/>
            <a:ext cx="2121992" cy="646331"/>
          </a:xfrm>
          <a:prstGeom prst="rect">
            <a:avLst/>
          </a:prstGeom>
          <a:noFill/>
        </p:spPr>
        <p:txBody>
          <a:bodyPr wrap="square" lIns="36000" rIns="3600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*In contrast to a competence, the </a:t>
            </a:r>
            <a:r>
              <a:rPr lang="en-US" sz="1200" u="sng" dirty="0">
                <a:solidFill>
                  <a:srgbClr val="C00000"/>
                </a:solidFill>
              </a:rPr>
              <a:t>ability to act </a:t>
            </a:r>
            <a:r>
              <a:rPr lang="en-US" sz="1200" dirty="0">
                <a:solidFill>
                  <a:srgbClr val="C00000"/>
                </a:solidFill>
              </a:rPr>
              <a:t>is open to assessment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9E95E43-F73E-0A1C-2515-668CD31C25C5}"/>
              </a:ext>
            </a:extLst>
          </p:cNvPr>
          <p:cNvSpPr txBox="1"/>
          <p:nvPr/>
        </p:nvSpPr>
        <p:spPr>
          <a:xfrm>
            <a:off x="538618" y="186325"/>
            <a:ext cx="83538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solidFill>
                  <a:srgbClr val="C50E1F"/>
                </a:solidFill>
                <a:latin typeface="Arial"/>
                <a:cs typeface="Arial"/>
              </a:rPr>
              <a:t>Summary of competences in professional education and training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6A98569-D37B-46E9-3C6D-10A9EF807E1C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</p:spTree>
    <p:extLst>
      <p:ext uri="{BB962C8B-B14F-4D97-AF65-F5344CB8AC3E}">
        <p14:creationId xmlns:p14="http://schemas.microsoft.com/office/powerpoint/2010/main" val="2068723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13D764-AFDB-C25A-D04B-BE3EC0C78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5251" y="1455180"/>
            <a:ext cx="6927116" cy="702469"/>
          </a:xfrm>
          <a:prstGeom prst="rect">
            <a:avLst/>
          </a:prstGeom>
          <a:solidFill>
            <a:srgbClr val="FFC000">
              <a:alpha val="52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de-DE" altLang="de-DE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Comprehensive</a:t>
            </a:r>
            <a:r>
              <a:rPr lang="de-DE" altLang="de-DE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professional </a:t>
            </a:r>
            <a:r>
              <a:rPr lang="de-DE" altLang="de-DE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competence</a:t>
            </a:r>
            <a:endParaRPr lang="de-DE" altLang="de-DE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E0EC3AE7-9A68-1B6B-8BDA-BF1C925EA6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93080" y="2235718"/>
            <a:ext cx="1512094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35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Line 9">
            <a:extLst>
              <a:ext uri="{FF2B5EF4-FFF2-40B4-BE49-F238E27FC236}">
                <a16:creationId xmlns:a16="http://schemas.microsoft.com/office/drawing/2014/main" id="{3D4021D2-D0EA-E150-DCBC-AC4BBE8445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5173" y="2157649"/>
            <a:ext cx="0" cy="3483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35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D3A0F8A5-C3DD-EF75-20D9-4A92FDAF6A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5174" y="2235718"/>
            <a:ext cx="1674019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35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2EDD8A0A-2E57-0E93-129C-46E62E8D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29" y="2615398"/>
            <a:ext cx="19357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r>
              <a:rPr lang="en-GB" altLang="de-DE" sz="1600" b="1" i="1" dirty="0">
                <a:solidFill>
                  <a:srgbClr val="FF33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Main Competences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22FAA666-F7CC-968E-D000-84A1EDF6C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93" y="4022305"/>
            <a:ext cx="18277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r>
              <a:rPr lang="en-GB" altLang="de-DE" sz="1600" b="1" i="1" spc="-80" dirty="0">
                <a:solidFill>
                  <a:srgbClr val="FF33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Partial competences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EBB6AF9-ADFB-2959-9FF2-35F9B6A99906}"/>
              </a:ext>
            </a:extLst>
          </p:cNvPr>
          <p:cNvSpPr txBox="1"/>
          <p:nvPr/>
        </p:nvSpPr>
        <p:spPr>
          <a:xfrm>
            <a:off x="538618" y="186325"/>
            <a:ext cx="835386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600" dirty="0">
                <a:solidFill>
                  <a:srgbClr val="C50E1F"/>
                </a:solidFill>
                <a:latin typeface="Arial"/>
                <a:cs typeface="Arial"/>
              </a:rPr>
              <a:t>Competences in professional education and training</a:t>
            </a:r>
          </a:p>
        </p:txBody>
      </p:sp>
      <p:sp>
        <p:nvSpPr>
          <p:cNvPr id="18" name="Untertitel 4">
            <a:extLst>
              <a:ext uri="{FF2B5EF4-FFF2-40B4-BE49-F238E27FC236}">
                <a16:creationId xmlns:a16="http://schemas.microsoft.com/office/drawing/2014/main" id="{AFE02322-1458-A0FF-4F66-AC0E8EADDDD8}"/>
              </a:ext>
            </a:extLst>
          </p:cNvPr>
          <p:cNvSpPr txBox="1">
            <a:spLocks/>
          </p:cNvSpPr>
          <p:nvPr/>
        </p:nvSpPr>
        <p:spPr>
          <a:xfrm>
            <a:off x="294441" y="6578044"/>
            <a:ext cx="6058299" cy="25542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5FEDBB70-1D53-BB5B-48A5-78E6BA8E01A2}"/>
              </a:ext>
            </a:extLst>
          </p:cNvPr>
          <p:cNvGrpSpPr/>
          <p:nvPr/>
        </p:nvGrpSpPr>
        <p:grpSpPr>
          <a:xfrm>
            <a:off x="1984217" y="2536368"/>
            <a:ext cx="5574087" cy="2890316"/>
            <a:chOff x="1984218" y="2532156"/>
            <a:chExt cx="4934183" cy="2489474"/>
          </a:xfrm>
        </p:grpSpPr>
        <p:sp>
          <p:nvSpPr>
            <p:cNvPr id="3" name="Text Box 5">
              <a:extLst>
                <a:ext uri="{FF2B5EF4-FFF2-40B4-BE49-F238E27FC236}">
                  <a16:creationId xmlns:a16="http://schemas.microsoft.com/office/drawing/2014/main" id="{D0D84BCB-89C9-79DF-3611-4AF155FA5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1948" y="2532156"/>
              <a:ext cx="1061680" cy="45065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altLang="de-DE" sz="1400">
                  <a:ea typeface="Tahoma" panose="020B0604030504040204" pitchFamily="34" charset="0"/>
                  <a:cs typeface="Tahoma" panose="020B0604030504040204" pitchFamily="34" charset="0"/>
                </a:rPr>
                <a:t>Technical </a:t>
              </a:r>
              <a:br>
                <a:rPr lang="de-DE" altLang="de-DE" sz="1400" dirty="0"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de-DE" altLang="de-DE" sz="1400" dirty="0">
                  <a:ea typeface="Tahoma" panose="020B0604030504040204" pitchFamily="34" charset="0"/>
                  <a:cs typeface="Tahoma" panose="020B0604030504040204" pitchFamily="34" charset="0"/>
                </a:rPr>
                <a:t>Competence</a:t>
              </a:r>
            </a:p>
          </p:txBody>
        </p:sp>
        <p:sp>
          <p:nvSpPr>
            <p:cNvPr id="4" name="Text Box 6">
              <a:extLst>
                <a:ext uri="{FF2B5EF4-FFF2-40B4-BE49-F238E27FC236}">
                  <a16:creationId xmlns:a16="http://schemas.microsoft.com/office/drawing/2014/main" id="{C66D7EBC-8198-C136-1721-3498028C6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2277" y="2532156"/>
              <a:ext cx="1281062" cy="45065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de-DE" altLang="de-DE" sz="1400" dirty="0">
                  <a:ea typeface="Tahoma" panose="020B0604030504040204" pitchFamily="34" charset="0"/>
                  <a:cs typeface="Tahoma" panose="020B0604030504040204" pitchFamily="34" charset="0"/>
                </a:rPr>
                <a:t>Social </a:t>
              </a:r>
              <a:r>
                <a:rPr lang="de-DE" altLang="de-DE" sz="1400" dirty="0" err="1">
                  <a:ea typeface="Tahoma" panose="020B0604030504040204" pitchFamily="34" charset="0"/>
                  <a:cs typeface="Tahoma" panose="020B0604030504040204" pitchFamily="34" charset="0"/>
                </a:rPr>
                <a:t>competence</a:t>
              </a:r>
              <a:endParaRPr lang="de-DE" altLang="de-DE" sz="1400" dirty="0"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CB1FA03C-AD00-D322-69CC-D8649C691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3070" y="2532156"/>
              <a:ext cx="1281062" cy="45065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de-DE" altLang="de-DE" sz="1400" dirty="0">
                  <a:ea typeface="Tahoma" panose="020B0604030504040204" pitchFamily="34" charset="0"/>
                  <a:cs typeface="Tahoma" panose="020B0604030504040204" pitchFamily="34" charset="0"/>
                </a:rPr>
                <a:t>Human Competence</a:t>
              </a:r>
            </a:p>
          </p:txBody>
        </p:sp>
        <p:sp>
          <p:nvSpPr>
            <p:cNvPr id="14" name="AutoShape 16">
              <a:extLst>
                <a:ext uri="{FF2B5EF4-FFF2-40B4-BE49-F238E27FC236}">
                  <a16:creationId xmlns:a16="http://schemas.microsoft.com/office/drawing/2014/main" id="{658B2E57-FFE9-2667-B522-19462A69B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218" y="3055376"/>
              <a:ext cx="167374" cy="1922064"/>
            </a:xfrm>
            <a:prstGeom prst="leftBrace">
              <a:avLst>
                <a:gd name="adj1" fmla="val 260372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350"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 Box 11">
              <a:extLst>
                <a:ext uri="{FF2B5EF4-FFF2-40B4-BE49-F238E27FC236}">
                  <a16:creationId xmlns:a16="http://schemas.microsoft.com/office/drawing/2014/main" id="{74E604D2-0787-B76E-42E5-654EEE1EA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1592" y="3056077"/>
              <a:ext cx="1476107" cy="196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r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Complete action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9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Problem-solving ability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2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Economic efficiency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5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Project management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Presentation skills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Time management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Documentation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Foreign </a:t>
              </a: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language</a:t>
              </a: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 (e.g. English)</a:t>
              </a: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838E28B1-F6B9-909C-F497-3AC5617449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7848" y="3056077"/>
              <a:ext cx="1534405" cy="17540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r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de-DE" sz="1400" dirty="0">
                  <a:solidFill>
                    <a:srgbClr val="00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  <a:r>
                <a:rPr kumimoji="0" lang="en-GB" altLang="de-DE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orking</a:t>
              </a: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 in a team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6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Communication</a:t>
              </a:r>
              <a:r>
                <a:rPr kumimoji="0" lang="en-GB" altLang="de-DE" sz="1400" b="0" i="0" u="none" strike="noStrike" kern="1200" cap="none" spc="-6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 skills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de-DE" sz="1400" spc="-20" dirty="0">
                  <a:solidFill>
                    <a:srgbClr val="00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  <a:r>
                <a:rPr kumimoji="0" lang="en-GB" altLang="de-DE" sz="1400" b="0" i="0" u="none" strike="noStrike" kern="1200" cap="none" spc="-2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ealing</a:t>
              </a:r>
              <a:r>
                <a:rPr kumimoji="0" lang="en-GB" altLang="de-DE" sz="1400" b="0" i="0" u="none" strike="noStrike" kern="1200" cap="none" spc="-2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 with conflict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Critical faculties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Fairness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Tolerance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5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Customer orientation</a:t>
              </a:r>
            </a:p>
            <a:p>
              <a:pPr marL="0" marR="0" lvl="0" indent="0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Helpfulness</a:t>
              </a:r>
            </a:p>
          </p:txBody>
        </p:sp>
        <p:sp>
          <p:nvSpPr>
            <p:cNvPr id="21" name="Text Box 13">
              <a:extLst>
                <a:ext uri="{FF2B5EF4-FFF2-40B4-BE49-F238E27FC236}">
                  <a16:creationId xmlns:a16="http://schemas.microsoft.com/office/drawing/2014/main" id="{F61338C4-F598-22B2-7EE2-BFD17A1C36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402" y="3056077"/>
              <a:ext cx="1535999" cy="17540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Innovation ability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20" normalizeH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Sense of responsibility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Independence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de-DE" sz="1400" dirty="0">
                  <a:solidFill>
                    <a:srgbClr val="00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eliability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Creativity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Flexibility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-3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Decision-making </a:t>
              </a:r>
              <a:r>
                <a:rPr lang="en-GB" altLang="de-DE" sz="1400" spc="-30" dirty="0">
                  <a:solidFill>
                    <a:srgbClr val="00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kumimoji="0" lang="en-GB" altLang="de-DE" sz="1400" b="0" i="0" u="none" strike="noStrike" kern="1200" cap="none" spc="-3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bility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de-DE" sz="1400" b="0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Tahoma" panose="020B0604030504040204" pitchFamily="34" charset="0"/>
                  <a:cs typeface="Tahoma" panose="020B0604030504040204" pitchFamily="34" charset="0"/>
                </a:rPr>
                <a:t>Reflexivity</a:t>
              </a:r>
            </a:p>
          </p:txBody>
        </p:sp>
      </p:grpSp>
      <p:sp>
        <p:nvSpPr>
          <p:cNvPr id="23" name="Text Box 18">
            <a:extLst>
              <a:ext uri="{FF2B5EF4-FFF2-40B4-BE49-F238E27FC236}">
                <a16:creationId xmlns:a16="http://schemas.microsoft.com/office/drawing/2014/main" id="{A3BCF8A4-1B98-0475-0DEF-4774355A0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1" y="5661561"/>
            <a:ext cx="1896424" cy="630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600" b="1" i="1" u="none" strike="noStrike" kern="1200" cap="none" spc="-130" normalizeH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more basic specialised </a:t>
            </a:r>
            <a:r>
              <a:rPr kumimoji="0" lang="en-GB" altLang="de-DE" sz="1600" b="1" i="1" u="none" strike="noStrike" kern="1200" cap="none" spc="-80" normalizeH="0" baseline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kumimoji="0" lang="en-GB" altLang="de-DE" sz="1600" b="1" i="1" u="none" strike="noStrike" kern="1200" cap="none" spc="-80" normalizeH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nowledge and skills</a:t>
            </a:r>
          </a:p>
        </p:txBody>
      </p:sp>
      <p:sp>
        <p:nvSpPr>
          <p:cNvPr id="24" name="Text Box 17">
            <a:extLst>
              <a:ext uri="{FF2B5EF4-FFF2-40B4-BE49-F238E27FC236}">
                <a16:creationId xmlns:a16="http://schemas.microsoft.com/office/drawing/2014/main" id="{429714C4-3C71-A4F9-F5E6-07EFE1079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234" y="5516613"/>
            <a:ext cx="36418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e.g. bricklayers / Civil Engineer:</a:t>
            </a:r>
            <a:br>
              <a:rPr kumimoji="0" lang="en-GB" altLang="de-DE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GB" altLang="de-DE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Stone formats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Occupational safety; Health / Hygiene 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Mortar groups; Tools; Materials; Constructions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2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ecological rules; etc.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6652016-0C4D-12B4-B243-39CCB10C6B1C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</p:spTree>
    <p:extLst>
      <p:ext uri="{BB962C8B-B14F-4D97-AF65-F5344CB8AC3E}">
        <p14:creationId xmlns:p14="http://schemas.microsoft.com/office/powerpoint/2010/main" val="2610718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4157171"/>
            <a:ext cx="7886700" cy="405304"/>
          </a:xfrm>
        </p:spPr>
        <p:txBody>
          <a:bodyPr/>
          <a:lstStyle/>
          <a:p>
            <a:r>
              <a:rPr lang="de-DE" sz="4000" dirty="0"/>
              <a:t>Theoretical background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7ABE77-C94C-3563-836E-3B5158F31025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8" name="Untertitel 4">
            <a:extLst>
              <a:ext uri="{FF2B5EF4-FFF2-40B4-BE49-F238E27FC236}">
                <a16:creationId xmlns:a16="http://schemas.microsoft.com/office/drawing/2014/main" id="{464F5CD9-B81E-30E7-CBB6-C97E6AB05C44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69092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32800"/>
            <a:ext cx="8061325" cy="358560"/>
          </a:xfrm>
        </p:spPr>
        <p:txBody>
          <a:bodyPr/>
          <a:lstStyle/>
          <a:p>
            <a:r>
              <a:rPr lang="de-DE" dirty="0"/>
              <a:t>Theoretical background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092646"/>
            <a:ext cx="8061325" cy="4133493"/>
          </a:xfrm>
        </p:spPr>
        <p:txBody>
          <a:bodyPr/>
          <a:lstStyle/>
          <a:p>
            <a:r>
              <a:rPr lang="de-DE" sz="1800" dirty="0">
                <a:cs typeface="Arial"/>
              </a:rPr>
              <a:t>A few comments on this:</a:t>
            </a: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r>
              <a:rPr lang="de-DE" sz="1800" dirty="0">
                <a:cs typeface="Arial"/>
              </a:rPr>
              <a:t>However, some other conceptual approaches are also important:</a:t>
            </a:r>
          </a:p>
          <a:p>
            <a:r>
              <a:rPr lang="de-DE" sz="1800" dirty="0">
                <a:ea typeface="+mn-lt"/>
                <a:cs typeface="+mn-lt"/>
              </a:rPr>
              <a:t>- Action regulation theory (Volpert, Hacker)</a:t>
            </a:r>
          </a:p>
          <a:p>
            <a:r>
              <a:rPr lang="de-DE" sz="1800" dirty="0">
                <a:ea typeface="+mn-lt"/>
                <a:cs typeface="+mn-lt"/>
              </a:rPr>
              <a:t>- Experiential learning for engineering education (Kolb)</a:t>
            </a:r>
          </a:p>
          <a:p>
            <a:r>
              <a:rPr lang="de-DE" sz="1800" dirty="0">
                <a:ea typeface="+mn-lt"/>
                <a:cs typeface="+mn-lt"/>
              </a:rPr>
              <a:t>- Situated learning (</a:t>
            </a:r>
            <a:r>
              <a:rPr lang="de-DE" sz="1800" dirty="0" err="1">
                <a:ea typeface="+mn-lt"/>
                <a:cs typeface="+mn-lt"/>
              </a:rPr>
              <a:t>Lave</a:t>
            </a:r>
            <a:r>
              <a:rPr lang="de-DE" sz="1800" dirty="0">
                <a:ea typeface="+mn-lt"/>
                <a:cs typeface="+mn-lt"/>
              </a:rPr>
              <a:t>, Wenger)</a:t>
            </a:r>
          </a:p>
          <a:p>
            <a:endParaRPr lang="de-DE" sz="1800" dirty="0">
              <a:cs typeface="Arial"/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753966" y="2570266"/>
            <a:ext cx="3096344" cy="1668743"/>
          </a:xfrm>
          <a:prstGeom prst="roundRect">
            <a:avLst/>
          </a:prstGeom>
          <a:solidFill>
            <a:srgbClr val="86C4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Learning theories of constructivism</a:t>
            </a:r>
          </a:p>
        </p:txBody>
      </p:sp>
      <p:sp>
        <p:nvSpPr>
          <p:cNvPr id="7" name="Abgerundetes Rechteck 6"/>
          <p:cNvSpPr/>
          <p:nvPr/>
        </p:nvSpPr>
        <p:spPr bwMode="auto">
          <a:xfrm>
            <a:off x="4626634" y="2570266"/>
            <a:ext cx="3329742" cy="1668743"/>
          </a:xfrm>
          <a:prstGeom prst="roundRect">
            <a:avLst/>
          </a:prstGeom>
          <a:solidFill>
            <a:srgbClr val="86C4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Theories of activity-based learning, in particular the Soviet school of cultural-historical activity theory (Vygotsky, </a:t>
            </a:r>
            <a:r>
              <a:rPr kumimoji="0" lang="en-GB" sz="1600" b="0" i="0" u="none" strike="noStrike" kern="120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Leontiev</a:t>
            </a: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GB" sz="1600" b="0" i="0" u="none" strike="noStrike" kern="120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Galparin</a:t>
            </a:r>
            <a:r>
              <a:rPr kumimoji="0" lang="en-GB" sz="16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endParaRPr kumimoji="0" lang="en-GB" sz="16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11A554F-326F-CF65-1179-E03BBA0875C8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9" name="Untertitel 4">
            <a:extLst>
              <a:ext uri="{FF2B5EF4-FFF2-40B4-BE49-F238E27FC236}">
                <a16:creationId xmlns:a16="http://schemas.microsoft.com/office/drawing/2014/main" id="{4DBEDF41-F153-26B8-CB22-4D7046FA7569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3923747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790" y="1432800"/>
            <a:ext cx="8061325" cy="358560"/>
          </a:xfrm>
        </p:spPr>
        <p:txBody>
          <a:bodyPr/>
          <a:lstStyle/>
          <a:p>
            <a:r>
              <a:rPr lang="de-DE" dirty="0"/>
              <a:t>Constructivist theory of learning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111143" y="1924788"/>
            <a:ext cx="8463972" cy="4066438"/>
          </a:xfrm>
        </p:spPr>
        <p:txBody>
          <a:bodyPr/>
          <a:lstStyle/>
          <a:p>
            <a:pPr lvl="6"/>
            <a:endParaRPr lang="de-DE" sz="2000" dirty="0"/>
          </a:p>
          <a:p>
            <a:pPr lvl="6"/>
            <a:r>
              <a:rPr lang="de-DE" sz="2000" dirty="0"/>
              <a:t>The human being is a closed system that perceives its world through sensory channels</a:t>
            </a:r>
          </a:p>
          <a:p>
            <a:pPr marL="2743200" lvl="6" indent="0">
              <a:buNone/>
            </a:pPr>
            <a:endParaRPr lang="de-DE" sz="2000" dirty="0"/>
          </a:p>
          <a:p>
            <a:pPr lvl="6"/>
            <a:endParaRPr lang="de-DE" sz="2000" dirty="0"/>
          </a:p>
          <a:p>
            <a:pPr lvl="6"/>
            <a:endParaRPr lang="de-DE" sz="2000" dirty="0"/>
          </a:p>
          <a:p>
            <a:pPr lvl="6"/>
            <a:r>
              <a:rPr lang="de-DE" sz="2000" dirty="0"/>
              <a:t>Everyone constructs their own view of the world</a:t>
            </a:r>
          </a:p>
          <a:p>
            <a:pPr lvl="6"/>
            <a:endParaRPr lang="de-DE" sz="2000" dirty="0"/>
          </a:p>
          <a:p>
            <a:pPr lvl="6"/>
            <a:endParaRPr lang="de-DE" sz="2000" dirty="0"/>
          </a:p>
          <a:p>
            <a:pPr lvl="6"/>
            <a:endParaRPr lang="de-DE" sz="2000" dirty="0"/>
          </a:p>
          <a:p>
            <a:pPr lvl="6"/>
            <a:r>
              <a:rPr lang="de-DE" sz="2000" dirty="0"/>
              <a:t>The construction of the world is practicable (useful), not right or wrong</a:t>
            </a:r>
          </a:p>
        </p:txBody>
      </p:sp>
      <p:pic>
        <p:nvPicPr>
          <p:cNvPr id="8" name="Picture 5" descr="E:\_home\uni\SS2002\HS-FDMetalltechnik\Manuskript\Scans\Konstr01_transparenz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1824650"/>
            <a:ext cx="1688376" cy="156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E:\_home\uni\SS2002\HS-FDMetalltechnik\Manuskript\Scans\Konstr02_transparenz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885" y="3410138"/>
            <a:ext cx="1700926" cy="115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E:\_home\uni\SS2002\HS-FDMetalltechnik\Manuskript\Scans\Konstr03_transparenz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4601268"/>
            <a:ext cx="2018510" cy="158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DC7C5F04-5730-4A8C-9005-47EA24534ADB}"/>
              </a:ext>
            </a:extLst>
          </p:cNvPr>
          <p:cNvSpPr txBox="1">
            <a:spLocks/>
          </p:cNvSpPr>
          <p:nvPr/>
        </p:nvSpPr>
        <p:spPr bwMode="auto">
          <a:xfrm>
            <a:off x="539750" y="187446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9EBE846-94E4-DA72-30CE-03CB0584C736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6" name="Untertitel 4">
            <a:extLst>
              <a:ext uri="{FF2B5EF4-FFF2-40B4-BE49-F238E27FC236}">
                <a16:creationId xmlns:a16="http://schemas.microsoft.com/office/drawing/2014/main" id="{77812073-5E07-79DC-E00B-3A9A528FC86E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3488187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31088"/>
            <a:ext cx="8061325" cy="358560"/>
          </a:xfrm>
        </p:spPr>
        <p:txBody>
          <a:bodyPr/>
          <a:lstStyle/>
          <a:p>
            <a:r>
              <a:rPr lang="en-GB" dirty="0"/>
              <a:t>Consequences for didactics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151000"/>
            <a:ext cx="8061325" cy="3449879"/>
          </a:xfr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000" dirty="0">
                <a:cs typeface="Calibri" panose="020F0502020204030204" pitchFamily="34" charset="0"/>
              </a:rPr>
              <a:t>From the guiding difference </a:t>
            </a:r>
            <a:r>
              <a:rPr lang="en-GB" altLang="en-US" sz="2000" i="1" dirty="0">
                <a:cs typeface="Calibri" panose="020F0502020204030204" pitchFamily="34" charset="0"/>
              </a:rPr>
              <a:t>right/wrong </a:t>
            </a:r>
            <a:r>
              <a:rPr lang="en-GB" altLang="en-US" sz="2000" dirty="0">
                <a:cs typeface="Calibri" panose="020F0502020204030204" pitchFamily="34" charset="0"/>
              </a:rPr>
              <a:t>to the guiding difference </a:t>
            </a:r>
            <a:r>
              <a:rPr lang="en-GB" altLang="en-US" sz="2000" i="1" dirty="0">
                <a:cs typeface="Calibri" panose="020F0502020204030204" pitchFamily="34" charset="0"/>
              </a:rPr>
              <a:t>relevance </a:t>
            </a:r>
            <a:r>
              <a:rPr lang="en-GB" altLang="en-US" sz="2000" dirty="0">
                <a:cs typeface="Calibri" panose="020F0502020204030204" pitchFamily="34" charset="0"/>
              </a:rPr>
              <a:t>and </a:t>
            </a:r>
            <a:r>
              <a:rPr lang="en-GB" altLang="en-US" sz="2000" i="1" dirty="0">
                <a:cs typeface="Calibri" panose="020F0502020204030204" pitchFamily="34" charset="0"/>
              </a:rPr>
              <a:t>usefulness</a:t>
            </a:r>
            <a:br>
              <a:rPr lang="en-GB" altLang="en-US" sz="2000" i="1" dirty="0">
                <a:cs typeface="Calibri" panose="020F0502020204030204" pitchFamily="34" charset="0"/>
              </a:rPr>
            </a:br>
            <a:endParaRPr lang="en-GB" altLang="en-US" sz="2000" i="1" dirty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000" dirty="0">
                <a:cs typeface="Calibri" panose="020F0502020204030204" pitchFamily="34" charset="0"/>
              </a:rPr>
              <a:t>From the normative to the interpretative and reflexive approach</a:t>
            </a:r>
            <a:br>
              <a:rPr lang="en-GB" altLang="en-US" sz="2000" dirty="0">
                <a:cs typeface="Calibri" panose="020F0502020204030204" pitchFamily="34" charset="0"/>
              </a:rPr>
            </a:br>
            <a:endParaRPr lang="en-GB" altLang="en-US" sz="2000" dirty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000" dirty="0">
                <a:cs typeface="Calibri" panose="020F0502020204030204" pitchFamily="34" charset="0"/>
              </a:rPr>
              <a:t>From imparting knowledge and truth to penetrating the world</a:t>
            </a:r>
            <a:br>
              <a:rPr lang="en-GB" altLang="en-US" sz="2000" dirty="0">
                <a:cs typeface="Calibri" panose="020F0502020204030204" pitchFamily="34" charset="0"/>
              </a:rPr>
            </a:br>
            <a:endParaRPr lang="en-GB" altLang="en-US" sz="2000" dirty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000" dirty="0">
                <a:cs typeface="Calibri" panose="020F0502020204030204" pitchFamily="34" charset="0"/>
              </a:rPr>
              <a:t>From the didactics of instruction to the didactics of facilitation </a:t>
            </a:r>
            <a:br>
              <a:rPr lang="en-GB" altLang="en-US" sz="2000" dirty="0">
                <a:cs typeface="Calibri" panose="020F0502020204030204" pitchFamily="34" charset="0"/>
              </a:rPr>
            </a:br>
            <a:endParaRPr lang="en-GB" altLang="en-US" sz="2000" dirty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000" dirty="0">
                <a:cs typeface="Calibri" panose="020F0502020204030204" pitchFamily="34" charset="0"/>
              </a:rPr>
              <a:t>Active action for the creation of "reality"</a:t>
            </a:r>
            <a:br>
              <a:rPr lang="en-GB" altLang="en-US" sz="2000" dirty="0">
                <a:cs typeface="Calibri" panose="020F0502020204030204" pitchFamily="34" charset="0"/>
              </a:rPr>
            </a:br>
            <a:endParaRPr lang="en-GB" altLang="en-US" sz="2000" dirty="0"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sz="2000" dirty="0">
                <a:cs typeface="Calibri" panose="020F0502020204030204" pitchFamily="34" charset="0"/>
              </a:rPr>
              <a:t>Perception of difference and plurality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940152" y="5370047"/>
            <a:ext cx="227342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Source: Siebert; 1998; in: Berner; 2001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0BF4E1B5-077B-4379-A65B-B68835E2DFAB}"/>
              </a:ext>
            </a:extLst>
          </p:cNvPr>
          <p:cNvSpPr txBox="1">
            <a:spLocks/>
          </p:cNvSpPr>
          <p:nvPr/>
        </p:nvSpPr>
        <p:spPr bwMode="auto">
          <a:xfrm>
            <a:off x="539750" y="162848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13BC383-1A02-7404-FC87-CB2D14EAB441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7" name="Untertitel 4">
            <a:extLst>
              <a:ext uri="{FF2B5EF4-FFF2-40B4-BE49-F238E27FC236}">
                <a16:creationId xmlns:a16="http://schemas.microsoft.com/office/drawing/2014/main" id="{69D55625-C64C-363F-0741-928856069C15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400129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582237"/>
            <a:ext cx="8061325" cy="731675"/>
          </a:xfrm>
        </p:spPr>
        <p:txBody>
          <a:bodyPr/>
          <a:lstStyle/>
          <a:p>
            <a:r>
              <a:rPr lang="en-GB" dirty="0"/>
              <a:t>Theories of action-orientated learning</a:t>
            </a:r>
            <a:br>
              <a:rPr lang="en-GB" dirty="0"/>
            </a:br>
            <a:r>
              <a:rPr lang="en-GB" sz="2000" dirty="0"/>
              <a:t>The cultural-historical school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1" y="2645237"/>
            <a:ext cx="7578706" cy="364172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From a socio-cultural-historical perspective, all learning and development processes are conditioned by social interaction</a:t>
            </a:r>
          </a:p>
          <a:p>
            <a:pPr marL="0" indent="0"/>
            <a:br>
              <a:rPr lang="en-GB" sz="2000" dirty="0"/>
            </a:br>
            <a:endParaRPr lang="en-GB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 err="1"/>
              <a:t>Wykotsky</a:t>
            </a:r>
            <a:r>
              <a:rPr lang="en-GB" altLang="en-US" sz="2000" dirty="0"/>
              <a:t>: internalisation </a:t>
            </a:r>
            <a:r>
              <a:rPr lang="en-GB" altLang="en-US" sz="2000" dirty="0">
                <a:solidFill>
                  <a:schemeClr val="tx1"/>
                </a:solidFill>
              </a:rPr>
              <a:t>and objective action; </a:t>
            </a:r>
            <a:r>
              <a:rPr lang="en-GB" altLang="en-US" sz="2000" dirty="0"/>
              <a:t>the development of the individual develops sequentially (</a:t>
            </a:r>
            <a:r>
              <a:rPr lang="en-GB" sz="2000" dirty="0"/>
              <a:t>zone of proximal development</a:t>
            </a:r>
            <a:r>
              <a:rPr lang="en-GB" altLang="en-US" sz="2000" dirty="0"/>
              <a:t>)</a:t>
            </a:r>
            <a:endParaRPr lang="en-GB" altLang="en-US" sz="2000" dirty="0"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alt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GB" alt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sz="2000" dirty="0" err="1"/>
              <a:t>Leontjew</a:t>
            </a:r>
            <a:r>
              <a:rPr lang="en-GB" altLang="en-US" sz="2000" dirty="0"/>
              <a:t>: "All human knowledge reflects the world in human beings, however refracted through the </a:t>
            </a:r>
            <a:r>
              <a:rPr lang="en-GB" altLang="en-US" sz="2000" i="1" dirty="0"/>
              <a:t>prism of the concrete particularity of the individual, </a:t>
            </a:r>
            <a:r>
              <a:rPr lang="en-GB" altLang="en-US" sz="2000" dirty="0"/>
              <a:t>".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D3BD1B7-81F1-4500-95C4-18E2FFCFA492}"/>
              </a:ext>
            </a:extLst>
          </p:cNvPr>
          <p:cNvSpPr txBox="1">
            <a:spLocks/>
          </p:cNvSpPr>
          <p:nvPr/>
        </p:nvSpPr>
        <p:spPr bwMode="auto">
          <a:xfrm>
            <a:off x="539750" y="141803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913BC95-FE90-E167-8D30-ABC53D87D65A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6" name="Untertitel 4">
            <a:extLst>
              <a:ext uri="{FF2B5EF4-FFF2-40B4-BE49-F238E27FC236}">
                <a16:creationId xmlns:a16="http://schemas.microsoft.com/office/drawing/2014/main" id="{6D9743DF-5A9D-7FC9-B6D2-089B6587C0C3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1737680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49" y="1489316"/>
            <a:ext cx="8061325" cy="358560"/>
          </a:xfrm>
        </p:spPr>
        <p:txBody>
          <a:bodyPr/>
          <a:lstStyle/>
          <a:p>
            <a:r>
              <a:rPr lang="en-GB" dirty="0"/>
              <a:t>Theories of activity-based learning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98946" y="1932440"/>
            <a:ext cx="8312524" cy="4208463"/>
          </a:xfrm>
        </p:spPr>
        <p:txBody>
          <a:bodyPr lIns="36000"/>
          <a:lstStyle/>
          <a:p>
            <a:pPr lvl="8"/>
            <a:endParaRPr lang="en-GB" sz="800" dirty="0"/>
          </a:p>
          <a:p>
            <a:pPr lvl="8"/>
            <a:endParaRPr lang="en-GB" dirty="0"/>
          </a:p>
          <a:p>
            <a:pPr lvl="8"/>
            <a:r>
              <a:rPr lang="en-GB" dirty="0"/>
              <a:t>e.g. Miller</a:t>
            </a:r>
            <a:r>
              <a:rPr lang="en-GB" altLang="en-US" dirty="0"/>
              <a:t>, Galanter, Pribram (1960), Hacker (1974), </a:t>
            </a:r>
            <a:r>
              <a:rPr lang="en-GB" altLang="en-US" dirty="0" err="1"/>
              <a:t>Volpert</a:t>
            </a:r>
            <a:r>
              <a:rPr lang="en-GB" altLang="en-US" dirty="0"/>
              <a:t> (1974), Kolb (1984)</a:t>
            </a:r>
          </a:p>
          <a:p>
            <a:pPr lvl="8"/>
            <a:endParaRPr lang="en-GB" altLang="en-US" dirty="0"/>
          </a:p>
          <a:p>
            <a:pPr lvl="8"/>
            <a:r>
              <a:rPr lang="en-GB" altLang="en-US" dirty="0"/>
              <a:t>e.g. </a:t>
            </a:r>
            <a:r>
              <a:rPr lang="en-GB" altLang="en-US" dirty="0" err="1"/>
              <a:t>Holzkamp</a:t>
            </a:r>
            <a:r>
              <a:rPr lang="en-GB" altLang="en-US" dirty="0"/>
              <a:t> (1995), </a:t>
            </a:r>
            <a:r>
              <a:rPr lang="en-GB" dirty="0" err="1"/>
              <a:t>Engeström</a:t>
            </a:r>
            <a:r>
              <a:rPr lang="en-GB" dirty="0"/>
              <a:t> (2001) </a:t>
            </a:r>
            <a:endParaRPr lang="en-GB" altLang="en-US" dirty="0"/>
          </a:p>
          <a:p>
            <a:pPr lvl="8"/>
            <a:endParaRPr lang="en-GB" dirty="0"/>
          </a:p>
          <a:p>
            <a:pPr lvl="8"/>
            <a:endParaRPr lang="en-GB" dirty="0"/>
          </a:p>
          <a:p>
            <a:pPr lvl="8"/>
            <a:r>
              <a:rPr lang="en-GB" altLang="en-US" dirty="0"/>
              <a:t>e.g. John Dewey</a:t>
            </a:r>
          </a:p>
          <a:p>
            <a:pPr lvl="8"/>
            <a:endParaRPr lang="en-GB" dirty="0"/>
          </a:p>
          <a:p>
            <a:pPr lvl="8"/>
            <a:endParaRPr lang="en-GB" dirty="0"/>
          </a:p>
          <a:p>
            <a:pPr lvl="8"/>
            <a:r>
              <a:rPr lang="en-GB" altLang="en-US" dirty="0"/>
              <a:t>e.g. Pestalozzi (18th century), Comenius (17th century) - </a:t>
            </a:r>
            <a:r>
              <a:rPr lang="en-GB" altLang="en-US" i="1" dirty="0"/>
              <a:t>head, heart and hand - </a:t>
            </a:r>
            <a:r>
              <a:rPr lang="en-GB" altLang="en-US" dirty="0"/>
              <a:t>unity of learning, German reform pedagogy</a:t>
            </a:r>
            <a:endParaRPr lang="en-GB" altLang="en-US" dirty="0">
              <a:cs typeface="Arial"/>
            </a:endParaRPr>
          </a:p>
        </p:txBody>
      </p:sp>
      <p:sp>
        <p:nvSpPr>
          <p:cNvPr id="9" name="Abgerundetes Rechteck 8"/>
          <p:cNvSpPr/>
          <p:nvPr/>
        </p:nvSpPr>
        <p:spPr bwMode="auto">
          <a:xfrm>
            <a:off x="539749" y="2157759"/>
            <a:ext cx="2880320" cy="720080"/>
          </a:xfrm>
          <a:prstGeom prst="roundRect">
            <a:avLst/>
          </a:prstGeom>
          <a:solidFill>
            <a:srgbClr val="86C4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Theories of regulation</a:t>
            </a: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539749" y="3085751"/>
            <a:ext cx="2880320" cy="720080"/>
          </a:xfrm>
          <a:prstGeom prst="roundRect">
            <a:avLst/>
          </a:prstGeom>
          <a:solidFill>
            <a:srgbClr val="86C4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Theories of appropriation</a:t>
            </a:r>
          </a:p>
        </p:txBody>
      </p:sp>
      <p:sp>
        <p:nvSpPr>
          <p:cNvPr id="11" name="Abgerundetes Rechteck 10"/>
          <p:cNvSpPr/>
          <p:nvPr/>
        </p:nvSpPr>
        <p:spPr bwMode="auto">
          <a:xfrm>
            <a:off x="539749" y="3996703"/>
            <a:ext cx="2880320" cy="720080"/>
          </a:xfrm>
          <a:prstGeom prst="roundRect">
            <a:avLst/>
          </a:prstGeom>
          <a:solidFill>
            <a:srgbClr val="86C4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Pragmatism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(learning by doing)</a:t>
            </a:r>
          </a:p>
        </p:txBody>
      </p:sp>
      <p:sp>
        <p:nvSpPr>
          <p:cNvPr id="12" name="Abgerundetes Rechteck 11"/>
          <p:cNvSpPr/>
          <p:nvPr/>
        </p:nvSpPr>
        <p:spPr bwMode="auto">
          <a:xfrm>
            <a:off x="539749" y="4936923"/>
            <a:ext cx="2880320" cy="1015603"/>
          </a:xfrm>
          <a:prstGeom prst="roundRect">
            <a:avLst/>
          </a:prstGeom>
          <a:solidFill>
            <a:srgbClr val="86C4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European philosophy of education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link between activity and learning)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8C4E490-24AE-493E-A73B-94D6EC72E83F}"/>
              </a:ext>
            </a:extLst>
          </p:cNvPr>
          <p:cNvSpPr txBox="1">
            <a:spLocks/>
          </p:cNvSpPr>
          <p:nvPr/>
        </p:nvSpPr>
        <p:spPr bwMode="auto">
          <a:xfrm>
            <a:off x="539750" y="124133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A555067-0946-7F88-6120-F7966AAA293D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4" name="Untertitel 4">
            <a:extLst>
              <a:ext uri="{FF2B5EF4-FFF2-40B4-BE49-F238E27FC236}">
                <a16:creationId xmlns:a16="http://schemas.microsoft.com/office/drawing/2014/main" id="{E641C6A3-6158-0270-C475-3E9E44916A05}"/>
              </a:ext>
            </a:extLst>
          </p:cNvPr>
          <p:cNvSpPr txBox="1">
            <a:spLocks/>
          </p:cNvSpPr>
          <p:nvPr/>
        </p:nvSpPr>
        <p:spPr>
          <a:xfrm>
            <a:off x="578354" y="6225467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411744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49" y="1454136"/>
            <a:ext cx="8061325" cy="358560"/>
          </a:xfrm>
        </p:spPr>
        <p:txBody>
          <a:bodyPr/>
          <a:lstStyle/>
          <a:p>
            <a:r>
              <a:rPr lang="de-DE" dirty="0"/>
              <a:t>Pragmatism and contextualism according to John Dewey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49" y="2245539"/>
            <a:ext cx="5542778" cy="376699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altLang="de-DE" sz="2000" dirty="0">
              <a:cs typeface="Tahoma" pitchFamily="3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Tahoma" pitchFamily="32" charset="0"/>
              </a:rPr>
              <a:t>Learning is essentially based on experience.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de-DE" sz="2000" dirty="0">
              <a:cs typeface="Tahoma" pitchFamily="3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de-DE" sz="2000" dirty="0">
              <a:cs typeface="Tahoma" pitchFamily="3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Tahoma" pitchFamily="32" charset="0"/>
              </a:rPr>
              <a:t>Knowledge and meanings as the result of social constructivist processes (group work, </a:t>
            </a:r>
            <a:r>
              <a:rPr lang="en-US" altLang="de-DE" sz="2000" dirty="0">
                <a:solidFill>
                  <a:schemeClr val="tx1"/>
                </a:solidFill>
                <a:cs typeface="Tahoma" pitchFamily="32" charset="0"/>
              </a:rPr>
              <a:t>practical </a:t>
            </a:r>
            <a:r>
              <a:rPr lang="en-US" altLang="de-DE" sz="2000" dirty="0">
                <a:cs typeface="Tahoma"/>
              </a:rPr>
              <a:t>experience, etc.</a:t>
            </a:r>
            <a:r>
              <a:rPr lang="en-US" altLang="de-DE" sz="2000" dirty="0">
                <a:cs typeface="Tahoma" pitchFamily="32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cs typeface="Tahoma" pitchFamily="3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cs typeface="Tahoma" pitchFamily="3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Tahoma" pitchFamily="32" charset="0"/>
              </a:rPr>
              <a:t>Learning as a process of active construction that generates qualitative changes in knowledge.</a:t>
            </a:r>
            <a:endParaRPr lang="de-DE" sz="20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2158622"/>
            <a:ext cx="1944216" cy="12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3593306"/>
            <a:ext cx="1953589" cy="1491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5172326"/>
            <a:ext cx="1944216" cy="13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A0845539-2B6C-4536-8C11-65F73D2F3F17}"/>
              </a:ext>
            </a:extLst>
          </p:cNvPr>
          <p:cNvSpPr txBox="1">
            <a:spLocks/>
          </p:cNvSpPr>
          <p:nvPr/>
        </p:nvSpPr>
        <p:spPr bwMode="auto">
          <a:xfrm>
            <a:off x="539750" y="173779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77806AD-E83C-FF66-5967-21CFD7FB53BE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11" name="Untertitel 4">
            <a:extLst>
              <a:ext uri="{FF2B5EF4-FFF2-40B4-BE49-F238E27FC236}">
                <a16:creationId xmlns:a16="http://schemas.microsoft.com/office/drawing/2014/main" id="{6A377757-86AA-F3C8-D229-03049901064B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</p:spTree>
    <p:extLst>
      <p:ext uri="{BB962C8B-B14F-4D97-AF65-F5344CB8AC3E}">
        <p14:creationId xmlns:p14="http://schemas.microsoft.com/office/powerpoint/2010/main" val="1851919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593CE-B1B2-159C-271F-35148842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F23087-7AEE-D8C2-F87D-81FBD79C2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79" y="1525801"/>
            <a:ext cx="8916662" cy="358560"/>
          </a:xfrm>
        </p:spPr>
        <p:txBody>
          <a:bodyPr/>
          <a:lstStyle/>
          <a:p>
            <a:r>
              <a:rPr lang="en-GB" dirty="0"/>
              <a:t>Experiential Learning - </a:t>
            </a:r>
            <a:r>
              <a:rPr lang="en-US" sz="2000" dirty="0"/>
              <a:t>a widespread concept of engineering education</a:t>
            </a:r>
            <a:r>
              <a:rPr lang="en-GB" dirty="0"/>
              <a:t> -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F31FC03C-1C98-CDAD-3DA3-291A3BAC4195}"/>
              </a:ext>
            </a:extLst>
          </p:cNvPr>
          <p:cNvSpPr txBox="1">
            <a:spLocks/>
          </p:cNvSpPr>
          <p:nvPr/>
        </p:nvSpPr>
        <p:spPr bwMode="auto">
          <a:xfrm>
            <a:off x="539750" y="173779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CC262D-FF8E-7D3D-01BC-8B98F3DF5834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11" name="Untertitel 4">
            <a:extLst>
              <a:ext uri="{FF2B5EF4-FFF2-40B4-BE49-F238E27FC236}">
                <a16:creationId xmlns:a16="http://schemas.microsoft.com/office/drawing/2014/main" id="{9EBA9248-D38C-FAA6-0257-0AC91F6189D3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5994DEF-515F-5D78-B21A-35C86EE7B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43" y="2160723"/>
            <a:ext cx="6173970" cy="400829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4F1B77A-A6EE-A524-EC5C-4F278E12654B}"/>
              </a:ext>
            </a:extLst>
          </p:cNvPr>
          <p:cNvSpPr txBox="1"/>
          <p:nvPr/>
        </p:nvSpPr>
        <p:spPr>
          <a:xfrm>
            <a:off x="5420725" y="2081536"/>
            <a:ext cx="3349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“Learning is the process</a:t>
            </a:r>
          </a:p>
          <a:p>
            <a:r>
              <a:rPr lang="en-US" dirty="0"/>
              <a:t>whereby knowledge is created through the transformation of</a:t>
            </a:r>
          </a:p>
          <a:p>
            <a:r>
              <a:rPr lang="en-US" dirty="0"/>
              <a:t>experience” (Kolb, 1984, </a:t>
            </a:r>
            <a:r>
              <a:rPr lang="en-US" dirty="0" err="1"/>
              <a:t>p.3</a:t>
            </a:r>
            <a:r>
              <a:rPr lang="en-US" dirty="0"/>
              <a:t>)</a:t>
            </a:r>
            <a:endParaRPr lang="de-DE" dirty="0"/>
          </a:p>
        </p:txBody>
      </p:sp>
      <p:sp>
        <p:nvSpPr>
          <p:cNvPr id="5" name="Textfeld 4">
            <a:hlinkClick r:id="rId3" action="ppaction://hlinkpres?slideindex=20&amp;slidetitle=PowerPoint-Präsentation"/>
            <a:extLst>
              <a:ext uri="{FF2B5EF4-FFF2-40B4-BE49-F238E27FC236}">
                <a16:creationId xmlns:a16="http://schemas.microsoft.com/office/drawing/2014/main" id="{BDEF9B47-947A-4100-B75C-0BADA473EFCB}"/>
              </a:ext>
            </a:extLst>
          </p:cNvPr>
          <p:cNvSpPr txBox="1"/>
          <p:nvPr/>
        </p:nvSpPr>
        <p:spPr>
          <a:xfrm>
            <a:off x="5922334" y="5332199"/>
            <a:ext cx="25146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More? </a:t>
            </a:r>
          </a:p>
          <a:p>
            <a:pPr algn="ctr"/>
            <a:r>
              <a:rPr lang="en-GB" sz="1200" dirty="0"/>
              <a:t>Novice to master paradigm in professional education</a:t>
            </a:r>
          </a:p>
        </p:txBody>
      </p:sp>
    </p:spTree>
    <p:extLst>
      <p:ext uri="{BB962C8B-B14F-4D97-AF65-F5344CB8AC3E}">
        <p14:creationId xmlns:p14="http://schemas.microsoft.com/office/powerpoint/2010/main" val="1310740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>
            <a:extLst>
              <a:ext uri="{FF2B5EF4-FFF2-40B4-BE49-F238E27FC236}">
                <a16:creationId xmlns:a16="http://schemas.microsoft.com/office/drawing/2014/main" id="{31401B98-18D5-7C93-B8BC-72FEC7112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162" y="1975942"/>
            <a:ext cx="58356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CB0F34FC-043A-BFF2-485A-981C4003E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562" y="2052142"/>
            <a:ext cx="5143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Novice</a:t>
            </a:r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A47A6D19-CDB1-4BB1-C8A4-4305F78DE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762" y="2052142"/>
            <a:ext cx="1422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Advanced  </a:t>
            </a:r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7B10F96C-07BD-B66F-D10D-71B62D50E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162" y="2052142"/>
            <a:ext cx="29479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Competent expert</a:t>
            </a:r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0A537283-C5AE-F689-2701-40607C3B0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74" y="1279864"/>
            <a:ext cx="593861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development logic</a:t>
            </a:r>
            <a:r>
              <a:rPr kumimoji="0" lang="de-DE" altLang="de-DE" sz="28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approach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From novice to expert</a:t>
            </a:r>
            <a:endParaRPr kumimoji="0" lang="de-DE" alt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AC5BE80E-F369-73A5-692B-F8AC7B176073}"/>
              </a:ext>
            </a:extLst>
          </p:cNvPr>
          <p:cNvSpPr>
            <a:spLocks noEditPoints="1"/>
          </p:cNvSpPr>
          <p:nvPr/>
        </p:nvSpPr>
        <p:spPr bwMode="auto">
          <a:xfrm>
            <a:off x="1138412" y="1890853"/>
            <a:ext cx="5867400" cy="152400"/>
          </a:xfrm>
          <a:custGeom>
            <a:avLst/>
            <a:gdLst>
              <a:gd name="T0" fmla="*/ 0 w 9017"/>
              <a:gd name="T1" fmla="*/ 44 h 130"/>
              <a:gd name="T2" fmla="*/ 8910 w 9017"/>
              <a:gd name="T3" fmla="*/ 44 h 130"/>
              <a:gd name="T4" fmla="*/ 8910 w 9017"/>
              <a:gd name="T5" fmla="*/ 87 h 130"/>
              <a:gd name="T6" fmla="*/ 0 w 9017"/>
              <a:gd name="T7" fmla="*/ 87 h 130"/>
              <a:gd name="T8" fmla="*/ 0 w 9017"/>
              <a:gd name="T9" fmla="*/ 44 h 130"/>
              <a:gd name="T10" fmla="*/ 8888 w 9017"/>
              <a:gd name="T11" fmla="*/ 0 h 130"/>
              <a:gd name="T12" fmla="*/ 9017 w 9017"/>
              <a:gd name="T13" fmla="*/ 65 h 130"/>
              <a:gd name="T14" fmla="*/ 8888 w 9017"/>
              <a:gd name="T15" fmla="*/ 130 h 130"/>
              <a:gd name="T16" fmla="*/ 8888 w 9017"/>
              <a:gd name="T17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17" h="130">
                <a:moveTo>
                  <a:pt x="0" y="44"/>
                </a:moveTo>
                <a:lnTo>
                  <a:pt x="8910" y="44"/>
                </a:lnTo>
                <a:lnTo>
                  <a:pt x="8910" y="87"/>
                </a:lnTo>
                <a:lnTo>
                  <a:pt x="0" y="87"/>
                </a:lnTo>
                <a:lnTo>
                  <a:pt x="0" y="44"/>
                </a:lnTo>
                <a:close/>
                <a:moveTo>
                  <a:pt x="8888" y="0"/>
                </a:moveTo>
                <a:lnTo>
                  <a:pt x="9017" y="65"/>
                </a:lnTo>
                <a:lnTo>
                  <a:pt x="8888" y="130"/>
                </a:lnTo>
                <a:lnTo>
                  <a:pt x="8888" y="0"/>
                </a:lnTo>
                <a:close/>
              </a:path>
            </a:pathLst>
          </a:custGeom>
          <a:solidFill>
            <a:srgbClr val="FF3300"/>
          </a:solidFill>
          <a:ln w="0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" name="AutoShape 9">
            <a:extLst>
              <a:ext uri="{FF2B5EF4-FFF2-40B4-BE49-F238E27FC236}">
                <a16:creationId xmlns:a16="http://schemas.microsoft.com/office/drawing/2014/main" id="{0FF32E9D-3174-34FA-D931-C2DA89B8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2564904"/>
            <a:ext cx="5853113" cy="639763"/>
          </a:xfrm>
          <a:prstGeom prst="rtTriangle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A9B235CA-442B-E668-1B38-DCC8615FC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2945904"/>
            <a:ext cx="33448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Need for clear rules is decreasing</a:t>
            </a:r>
          </a:p>
        </p:txBody>
      </p:sp>
      <p:sp>
        <p:nvSpPr>
          <p:cNvPr id="37" name="AutoShape 11">
            <a:extLst>
              <a:ext uri="{FF2B5EF4-FFF2-40B4-BE49-F238E27FC236}">
                <a16:creationId xmlns:a16="http://schemas.microsoft.com/office/drawing/2014/main" id="{2393ACF3-113C-40D4-EBF1-6B4052629CC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87624" y="4622304"/>
            <a:ext cx="5853113" cy="639763"/>
          </a:xfrm>
          <a:prstGeom prst="rtTriangle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43DB52BA-F525-3175-CD0A-964B9B729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8024" y="5003304"/>
            <a:ext cx="2619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Perception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sharpens</a:t>
            </a:r>
            <a:endParaRPr kumimoji="0" lang="de-DE" altLang="de-DE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" name="AutoShape 13">
            <a:extLst>
              <a:ext uri="{FF2B5EF4-FFF2-40B4-BE49-F238E27FC236}">
                <a16:creationId xmlns:a16="http://schemas.microsoft.com/office/drawing/2014/main" id="{D418B5C2-F5F4-E945-A406-9E2000E39B5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87624" y="5308104"/>
            <a:ext cx="5853113" cy="639763"/>
          </a:xfrm>
          <a:prstGeom prst="rtTriangle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AutoShape 14">
            <a:extLst>
              <a:ext uri="{FF2B5EF4-FFF2-40B4-BE49-F238E27FC236}">
                <a16:creationId xmlns:a16="http://schemas.microsoft.com/office/drawing/2014/main" id="{0FE0A710-FDA8-805B-7573-6DABAAB8B5F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87624" y="3936504"/>
            <a:ext cx="5853113" cy="639763"/>
          </a:xfrm>
          <a:prstGeom prst="rtTriangle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Rectangle 15">
            <a:extLst>
              <a:ext uri="{FF2B5EF4-FFF2-40B4-BE49-F238E27FC236}">
                <a16:creationId xmlns:a16="http://schemas.microsoft.com/office/drawing/2014/main" id="{35127C22-B2A5-E5A8-7796-9CBBE0E76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0537" y="5703391"/>
            <a:ext cx="43884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Alternative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courses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of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action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are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increasing</a:t>
            </a:r>
            <a:endParaRPr kumimoji="0" lang="de-DE" altLang="de-DE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EFB61693-437E-CDF5-BF87-38DD70019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619" y="4317504"/>
            <a:ext cx="28276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Behavioural safety increases</a:t>
            </a:r>
          </a:p>
        </p:txBody>
      </p:sp>
      <p:sp>
        <p:nvSpPr>
          <p:cNvPr id="43" name="AutoShape 17">
            <a:extLst>
              <a:ext uri="{FF2B5EF4-FFF2-40B4-BE49-F238E27FC236}">
                <a16:creationId xmlns:a16="http://schemas.microsoft.com/office/drawing/2014/main" id="{9045259C-4898-2AC9-78F7-0418CCB11B5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87624" y="3250704"/>
            <a:ext cx="5853113" cy="639763"/>
          </a:xfrm>
          <a:prstGeom prst="rtTriangle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Rectangle 18">
            <a:extLst>
              <a:ext uri="{FF2B5EF4-FFF2-40B4-BE49-F238E27FC236}">
                <a16:creationId xmlns:a16="http://schemas.microsoft.com/office/drawing/2014/main" id="{C39D3BE1-364F-14F8-320C-BB619ABFA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181" y="3645991"/>
            <a:ext cx="355679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Implicit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knowledge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de-DE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increasing</a:t>
            </a:r>
            <a:endParaRPr kumimoji="0" lang="de-DE" altLang="de-DE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5" name="AutoShape 19">
            <a:extLst>
              <a:ext uri="{FF2B5EF4-FFF2-40B4-BE49-F238E27FC236}">
                <a16:creationId xmlns:a16="http://schemas.microsoft.com/office/drawing/2014/main" id="{5C777139-572E-E037-3BE6-D5F786210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5993904"/>
            <a:ext cx="5853113" cy="639763"/>
          </a:xfrm>
          <a:prstGeom prst="rtTriangle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Rectangle 20">
            <a:extLst>
              <a:ext uri="{FF2B5EF4-FFF2-40B4-BE49-F238E27FC236}">
                <a16:creationId xmlns:a16="http://schemas.microsoft.com/office/drawing/2014/main" id="{513E13C2-8CBC-7682-1B1C-E27EA949E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6298704"/>
            <a:ext cx="947738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Danger:</a:t>
            </a: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7" name="Rectangle 21">
            <a:extLst>
              <a:ext uri="{FF2B5EF4-FFF2-40B4-BE49-F238E27FC236}">
                <a16:creationId xmlns:a16="http://schemas.microsoft.com/office/drawing/2014/main" id="{5DA134E3-33CF-D55B-8EAA-298232F0C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8224" y="6451104"/>
            <a:ext cx="3317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Willingness to reflect and criticise can decrease</a:t>
            </a:r>
          </a:p>
        </p:txBody>
      </p:sp>
      <p:sp>
        <p:nvSpPr>
          <p:cNvPr id="48" name="Rectangle 22">
            <a:extLst>
              <a:ext uri="{FF2B5EF4-FFF2-40B4-BE49-F238E27FC236}">
                <a16:creationId xmlns:a16="http://schemas.microsoft.com/office/drawing/2014/main" id="{A8A61243-1BD1-777B-555C-357C99842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2564904"/>
            <a:ext cx="5867400" cy="411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Line 23">
            <a:extLst>
              <a:ext uri="{FF2B5EF4-FFF2-40B4-BE49-F238E27FC236}">
                <a16:creationId xmlns:a16="http://schemas.microsoft.com/office/drawing/2014/main" id="{7E024C66-6969-48DB-E980-216D15AC6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624" y="3250704"/>
            <a:ext cx="5867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Line 24">
            <a:extLst>
              <a:ext uri="{FF2B5EF4-FFF2-40B4-BE49-F238E27FC236}">
                <a16:creationId xmlns:a16="http://schemas.microsoft.com/office/drawing/2014/main" id="{5A8EB64C-CC3F-D0B0-DAF7-017311FA37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624" y="3936504"/>
            <a:ext cx="5867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Line 25">
            <a:extLst>
              <a:ext uri="{FF2B5EF4-FFF2-40B4-BE49-F238E27FC236}">
                <a16:creationId xmlns:a16="http://schemas.microsoft.com/office/drawing/2014/main" id="{FE92EC45-47BB-72BE-F73C-90D8DCF48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624" y="4622304"/>
            <a:ext cx="5867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Line 26">
            <a:extLst>
              <a:ext uri="{FF2B5EF4-FFF2-40B4-BE49-F238E27FC236}">
                <a16:creationId xmlns:a16="http://schemas.microsoft.com/office/drawing/2014/main" id="{AAB9C420-0724-6BB4-84C2-46CB58C93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624" y="5308104"/>
            <a:ext cx="5867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Line 27">
            <a:extLst>
              <a:ext uri="{FF2B5EF4-FFF2-40B4-BE49-F238E27FC236}">
                <a16:creationId xmlns:a16="http://schemas.microsoft.com/office/drawing/2014/main" id="{67D434E1-B18E-236F-E5E0-55B053B68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624" y="5993904"/>
            <a:ext cx="5867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Freeform 28">
            <a:extLst>
              <a:ext uri="{FF2B5EF4-FFF2-40B4-BE49-F238E27FC236}">
                <a16:creationId xmlns:a16="http://schemas.microsoft.com/office/drawing/2014/main" id="{F9B53099-C12E-BCE2-3F86-5AE101A78A5C}"/>
              </a:ext>
            </a:extLst>
          </p:cNvPr>
          <p:cNvSpPr>
            <a:spLocks noEditPoints="1"/>
          </p:cNvSpPr>
          <p:nvPr/>
        </p:nvSpPr>
        <p:spPr bwMode="auto">
          <a:xfrm>
            <a:off x="1173337" y="2339479"/>
            <a:ext cx="5867400" cy="152400"/>
          </a:xfrm>
          <a:custGeom>
            <a:avLst/>
            <a:gdLst>
              <a:gd name="T0" fmla="*/ 0 w 9017"/>
              <a:gd name="T1" fmla="*/ 44 h 130"/>
              <a:gd name="T2" fmla="*/ 8910 w 9017"/>
              <a:gd name="T3" fmla="*/ 44 h 130"/>
              <a:gd name="T4" fmla="*/ 8910 w 9017"/>
              <a:gd name="T5" fmla="*/ 87 h 130"/>
              <a:gd name="T6" fmla="*/ 0 w 9017"/>
              <a:gd name="T7" fmla="*/ 87 h 130"/>
              <a:gd name="T8" fmla="*/ 0 w 9017"/>
              <a:gd name="T9" fmla="*/ 44 h 130"/>
              <a:gd name="T10" fmla="*/ 8888 w 9017"/>
              <a:gd name="T11" fmla="*/ 0 h 130"/>
              <a:gd name="T12" fmla="*/ 9017 w 9017"/>
              <a:gd name="T13" fmla="*/ 65 h 130"/>
              <a:gd name="T14" fmla="*/ 8888 w 9017"/>
              <a:gd name="T15" fmla="*/ 130 h 130"/>
              <a:gd name="T16" fmla="*/ 8888 w 9017"/>
              <a:gd name="T17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17" h="130">
                <a:moveTo>
                  <a:pt x="0" y="44"/>
                </a:moveTo>
                <a:lnTo>
                  <a:pt x="8910" y="44"/>
                </a:lnTo>
                <a:lnTo>
                  <a:pt x="8910" y="87"/>
                </a:lnTo>
                <a:lnTo>
                  <a:pt x="0" y="87"/>
                </a:lnTo>
                <a:lnTo>
                  <a:pt x="0" y="44"/>
                </a:lnTo>
                <a:close/>
                <a:moveTo>
                  <a:pt x="8888" y="0"/>
                </a:moveTo>
                <a:lnTo>
                  <a:pt x="9017" y="65"/>
                </a:lnTo>
                <a:lnTo>
                  <a:pt x="8888" y="130"/>
                </a:lnTo>
                <a:lnTo>
                  <a:pt x="8888" y="0"/>
                </a:lnTo>
                <a:close/>
              </a:path>
            </a:pathLst>
          </a:custGeom>
          <a:solidFill>
            <a:srgbClr val="FF3300"/>
          </a:solidFill>
          <a:ln w="0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DB47C34D-FF7B-146A-BEAE-B0CE73F75E42}"/>
              </a:ext>
            </a:extLst>
          </p:cNvPr>
          <p:cNvSpPr txBox="1"/>
          <p:nvPr/>
        </p:nvSpPr>
        <p:spPr>
          <a:xfrm>
            <a:off x="6300192" y="6642556"/>
            <a:ext cx="295232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 H.-J. Lindemann &amp; PD Dr Stefan Wolf | CC-BY-NC 4.0</a:t>
            </a:r>
          </a:p>
        </p:txBody>
      </p:sp>
      <p:sp>
        <p:nvSpPr>
          <p:cNvPr id="57" name="Titel 1">
            <a:extLst>
              <a:ext uri="{FF2B5EF4-FFF2-40B4-BE49-F238E27FC236}">
                <a16:creationId xmlns:a16="http://schemas.microsoft.com/office/drawing/2014/main" id="{8A2B06D3-0258-312A-D0D6-CD1603F223BF}"/>
              </a:ext>
            </a:extLst>
          </p:cNvPr>
          <p:cNvSpPr txBox="1">
            <a:spLocks/>
          </p:cNvSpPr>
          <p:nvPr/>
        </p:nvSpPr>
        <p:spPr bwMode="auto">
          <a:xfrm>
            <a:off x="541337" y="150853"/>
            <a:ext cx="8061325" cy="33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C50E1F"/>
                </a:solidFill>
                <a:effectLst/>
                <a:uLnTx/>
                <a:uFillTx/>
                <a:latin typeface="Arial"/>
                <a:ea typeface="+mj-ea"/>
              </a:rPr>
              <a:t>Theoretical background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C50E1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66726AF3-7147-9A00-22B2-CAB606F71921}"/>
              </a:ext>
            </a:extLst>
          </p:cNvPr>
          <p:cNvSpPr txBox="1"/>
          <p:nvPr/>
        </p:nvSpPr>
        <p:spPr>
          <a:xfrm>
            <a:off x="7309024" y="1918027"/>
            <a:ext cx="12750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Based 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"A Five-Stage Model of the Mental Activities Involved in Directed Skill Acquisition", </a:t>
            </a: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Dreyfus and Dreyfus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1980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Untertitel 4">
            <a:extLst>
              <a:ext uri="{FF2B5EF4-FFF2-40B4-BE49-F238E27FC236}">
                <a16:creationId xmlns:a16="http://schemas.microsoft.com/office/drawing/2014/main" id="{2D3E95E4-8BEF-1D68-88BA-673BE217F24D}"/>
              </a:ext>
            </a:extLst>
          </p:cNvPr>
          <p:cNvSpPr txBox="1">
            <a:spLocks/>
          </p:cNvSpPr>
          <p:nvPr/>
        </p:nvSpPr>
        <p:spPr>
          <a:xfrm>
            <a:off x="171950" y="6677959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sp>
        <p:nvSpPr>
          <p:cNvPr id="4" name="Textfeld 3">
            <a:hlinkClick r:id="rId3" action="ppaction://hlinkpres?slideindex=21&amp;slidetitle=PowerPoint-Präsentation"/>
            <a:extLst>
              <a:ext uri="{FF2B5EF4-FFF2-40B4-BE49-F238E27FC236}">
                <a16:creationId xmlns:a16="http://schemas.microsoft.com/office/drawing/2014/main" id="{AEAF2700-5016-4CB8-C397-18FF91126A23}"/>
              </a:ext>
            </a:extLst>
          </p:cNvPr>
          <p:cNvSpPr txBox="1"/>
          <p:nvPr/>
        </p:nvSpPr>
        <p:spPr>
          <a:xfrm>
            <a:off x="7591647" y="6066411"/>
            <a:ext cx="1414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54024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E986960-D3A0-C881-06A7-7BDB3C643CB2}"/>
              </a:ext>
            </a:extLst>
          </p:cNvPr>
          <p:cNvSpPr txBox="1"/>
          <p:nvPr/>
        </p:nvSpPr>
        <p:spPr>
          <a:xfrm>
            <a:off x="683567" y="5238602"/>
            <a:ext cx="794513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Priv. </a:t>
            </a:r>
            <a:r>
              <a:rPr lang="de-DE" dirty="0" err="1"/>
              <a:t>Doz</a:t>
            </a:r>
            <a:r>
              <a:rPr lang="de-DE" dirty="0"/>
              <a:t>. (Associate Professor) Dr. Stefan Wolf | 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s.wolf@tu-berlin.de</a:t>
            </a:r>
            <a:r>
              <a:rPr lang="de-DE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DE" sz="1400" i="1" dirty="0"/>
              <a:t>Senior Researcher at TU Berlin</a:t>
            </a:r>
          </a:p>
          <a:p>
            <a:r>
              <a:rPr lang="de-DE" sz="1400" i="1" dirty="0"/>
              <a:t>International Consultant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153659C-2802-E13F-D2B5-EA99F5E0C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78" t="15659" r="17979" b="14996"/>
          <a:stretch/>
        </p:blipFill>
        <p:spPr>
          <a:xfrm>
            <a:off x="539750" y="1731384"/>
            <a:ext cx="3761839" cy="284431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8A7E63C-E663-FDB2-D749-6526A45DF9BD}"/>
              </a:ext>
            </a:extLst>
          </p:cNvPr>
          <p:cNvSpPr txBox="1"/>
          <p:nvPr/>
        </p:nvSpPr>
        <p:spPr>
          <a:xfrm>
            <a:off x="4301589" y="3498482"/>
            <a:ext cx="4299486" cy="107721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lIns="36000" rIns="36000">
            <a:spAutoFit/>
          </a:bodyPr>
          <a:lstStyle/>
          <a:p>
            <a:r>
              <a:rPr lang="en-GB" sz="3200" dirty="0"/>
              <a:t>Thank you very much for your participation </a:t>
            </a:r>
            <a:endParaRPr lang="en-GB" sz="3200" i="1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05E66705-DA18-A174-065D-A0A04AB04B80}"/>
              </a:ext>
            </a:extLst>
          </p:cNvPr>
          <p:cNvSpPr txBox="1">
            <a:spLocks/>
          </p:cNvSpPr>
          <p:nvPr/>
        </p:nvSpPr>
        <p:spPr>
          <a:xfrm>
            <a:off x="579942" y="6445381"/>
            <a:ext cx="8133337" cy="29469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en-GB" sz="1000" dirty="0"/>
              <a:t>Workshop: Training of Trainers, within the ProREG-Project at KNUST, March 2024 | PD Dr. Stefan Wolf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873C1410-835A-A6C1-7D90-187DA08C84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82" y="365442"/>
            <a:ext cx="836295" cy="110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611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2289</Words>
  <Application>Microsoft Office PowerPoint</Application>
  <PresentationFormat>Bildschirmpräsentation (4:3)</PresentationFormat>
  <Paragraphs>346</Paragraphs>
  <Slides>21</Slides>
  <Notes>5</Notes>
  <HiddenSlides>0</HiddenSlides>
  <MMClips>0</MMClips>
  <ScaleCrop>false</ScaleCrop>
  <HeadingPairs>
    <vt:vector size="10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21</vt:i4>
      </vt:variant>
      <vt:variant>
        <vt:lpstr>Zielgruppenorientierte Präsentationen</vt:lpstr>
      </vt:variant>
      <vt:variant>
        <vt:i4>1</vt:i4>
      </vt:variant>
    </vt:vector>
  </HeadingPairs>
  <TitlesOfParts>
    <vt:vector size="30" baseType="lpstr">
      <vt:lpstr>Arial</vt:lpstr>
      <vt:lpstr>Calibri</vt:lpstr>
      <vt:lpstr>Tahoma</vt:lpstr>
      <vt:lpstr>Times New Roman</vt:lpstr>
      <vt:lpstr>Wingdings</vt:lpstr>
      <vt:lpstr>Technische Universität Berlin | PowerPoint Master</vt:lpstr>
      <vt:lpstr>Benutzerdefiniertes Design</vt:lpstr>
      <vt:lpstr>TCLayout.ActiveDocument.1</vt:lpstr>
      <vt:lpstr>The German concept of competence and a relevant theoretical background</vt:lpstr>
      <vt:lpstr>PowerPoint-Präsentation</vt:lpstr>
      <vt:lpstr>PowerPoint-Präsentation</vt:lpstr>
      <vt:lpstr>Competence concept of professional education and training</vt:lpstr>
      <vt:lpstr>Demarcations I</vt:lpstr>
      <vt:lpstr>Demarcations II</vt:lpstr>
      <vt:lpstr>Summary of competences in education in Germany</vt:lpstr>
      <vt:lpstr>Standards: German Qualifications Framework (DQR)</vt:lpstr>
      <vt:lpstr>Der Standard der dualen BB - Kompetenzkonzept</vt:lpstr>
      <vt:lpstr>PowerPoint-Präsentation</vt:lpstr>
      <vt:lpstr>PowerPoint-Präsentation</vt:lpstr>
      <vt:lpstr>Theoretical background</vt:lpstr>
      <vt:lpstr>Theoretical background</vt:lpstr>
      <vt:lpstr>Constructivist theory of learning</vt:lpstr>
      <vt:lpstr>Consequences for didactics</vt:lpstr>
      <vt:lpstr>Theories of action-orientated learning The cultural-historical school</vt:lpstr>
      <vt:lpstr>Theories of activity-based learning</vt:lpstr>
      <vt:lpstr>Pragmatism and contextualism according to John Dewey</vt:lpstr>
      <vt:lpstr>Experiential Learning - a widespread concept of engineering education -</vt:lpstr>
      <vt:lpstr>PowerPoint-Präsentation</vt:lpstr>
      <vt:lpstr>PowerPoint-Präsentation</vt:lpstr>
      <vt:lpstr>Workshop Session 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xx</dc:creator>
  <cp:lastModifiedBy>xx</cp:lastModifiedBy>
  <cp:revision>19</cp:revision>
  <cp:lastPrinted>2025-08-24T17:32:29Z</cp:lastPrinted>
  <dcterms:created xsi:type="dcterms:W3CDTF">2024-03-01T10:18:50Z</dcterms:created>
  <dcterms:modified xsi:type="dcterms:W3CDTF">2025-08-24T17:32:42Z</dcterms:modified>
</cp:coreProperties>
</file>