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7" r:id="rId3"/>
    <p:sldMasterId id="2147483709" r:id="rId4"/>
  </p:sldMasterIdLst>
  <p:notesMasterIdLst>
    <p:notesMasterId r:id="rId23"/>
  </p:notesMasterIdLst>
  <p:handoutMasterIdLst>
    <p:handoutMasterId r:id="rId24"/>
  </p:handoutMasterIdLst>
  <p:sldIdLst>
    <p:sldId id="256" r:id="rId5"/>
    <p:sldId id="368" r:id="rId6"/>
    <p:sldId id="259" r:id="rId7"/>
    <p:sldId id="260" r:id="rId8"/>
    <p:sldId id="264" r:id="rId9"/>
    <p:sldId id="385" r:id="rId10"/>
    <p:sldId id="267" r:id="rId11"/>
    <p:sldId id="386" r:id="rId12"/>
    <p:sldId id="343" r:id="rId13"/>
    <p:sldId id="311" r:id="rId14"/>
    <p:sldId id="314" r:id="rId15"/>
    <p:sldId id="313" r:id="rId16"/>
    <p:sldId id="341" r:id="rId17"/>
    <p:sldId id="344" r:id="rId18"/>
    <p:sldId id="388" r:id="rId19"/>
    <p:sldId id="389" r:id="rId20"/>
    <p:sldId id="390" r:id="rId21"/>
    <p:sldId id="384" r:id="rId22"/>
  </p:sldIdLst>
  <p:sldSz cx="9144000" cy="6858000" type="screen4x3"/>
  <p:notesSz cx="9601200" cy="7315200"/>
  <p:custShowLst>
    <p:custShow name="Workshop Session II" id="0">
      <p:sldLst>
        <p:sld r:id="rId5"/>
        <p:sld r:id="rId6"/>
        <p:sld r:id="rId7"/>
        <p:sld r:id="rId8"/>
        <p:sld r:id="rId9"/>
        <p:sld r:id="rId10"/>
        <p:sld r:id="rId11"/>
        <p:sld r:id="rId12"/>
        <p:sld r:id="rId13"/>
        <p:sld r:id="rId14"/>
        <p:sld r:id="rId15"/>
        <p:sld r:id="rId16"/>
        <p:sld r:id="rId17"/>
        <p:sld r:id="rId18"/>
        <p:sld r:id="rId19"/>
        <p:sld r:id="rId22"/>
      </p:sldLst>
    </p:custShow>
  </p:custShow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CDD8EE"/>
    <a:srgbClr val="2DC0E3"/>
    <a:srgbClr val="D2F4F4"/>
    <a:srgbClr val="24A1BE"/>
    <a:srgbClr val="DBED2B"/>
    <a:srgbClr val="AAD147"/>
    <a:srgbClr val="007033"/>
    <a:srgbClr val="FDCC8D"/>
    <a:srgbClr val="FBB2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3686" autoAdjust="0"/>
  </p:normalViewPr>
  <p:slideViewPr>
    <p:cSldViewPr snapToGrid="0">
      <p:cViewPr varScale="1">
        <p:scale>
          <a:sx n="105" d="100"/>
          <a:sy n="105" d="100"/>
        </p:scale>
        <p:origin x="178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5A73D80D-F768-DE77-F7EA-6528141AFDBB}"/>
              </a:ext>
            </a:extLst>
          </p:cNvPr>
          <p:cNvSpPr>
            <a:spLocks noGrp="1"/>
          </p:cNvSpPr>
          <p:nvPr>
            <p:ph type="hdr" sz="quarter"/>
          </p:nvPr>
        </p:nvSpPr>
        <p:spPr>
          <a:xfrm>
            <a:off x="0" y="0"/>
            <a:ext cx="4160838" cy="366713"/>
          </a:xfrm>
          <a:prstGeom prst="rect">
            <a:avLst/>
          </a:prstGeom>
        </p:spPr>
        <p:txBody>
          <a:bodyPr vert="horz" lIns="91440" tIns="45720" rIns="91440" bIns="45720" rtlCol="0"/>
          <a:lstStyle>
            <a:lvl1pPr algn="l">
              <a:defRPr sz="1200"/>
            </a:lvl1pPr>
          </a:lstStyle>
          <a:p>
            <a:r>
              <a:rPr lang="en-US"/>
              <a:t>ToT_Project Learning and Learn-and Work-Assignments</a:t>
            </a:r>
            <a:endParaRPr lang="de-DE"/>
          </a:p>
        </p:txBody>
      </p:sp>
      <p:sp>
        <p:nvSpPr>
          <p:cNvPr id="3" name="Datumsplatzhalter 2">
            <a:extLst>
              <a:ext uri="{FF2B5EF4-FFF2-40B4-BE49-F238E27FC236}">
                <a16:creationId xmlns:a16="http://schemas.microsoft.com/office/drawing/2014/main" id="{9A068E7A-16B2-04AE-4FAA-831D4E88108E}"/>
              </a:ext>
            </a:extLst>
          </p:cNvPr>
          <p:cNvSpPr>
            <a:spLocks noGrp="1"/>
          </p:cNvSpPr>
          <p:nvPr>
            <p:ph type="dt" sz="quarter" idx="1"/>
          </p:nvPr>
        </p:nvSpPr>
        <p:spPr>
          <a:xfrm>
            <a:off x="5438775" y="0"/>
            <a:ext cx="4160838" cy="366713"/>
          </a:xfrm>
          <a:prstGeom prst="rect">
            <a:avLst/>
          </a:prstGeom>
        </p:spPr>
        <p:txBody>
          <a:bodyPr vert="horz" lIns="91440" tIns="45720" rIns="91440" bIns="45720" rtlCol="0"/>
          <a:lstStyle>
            <a:lvl1pPr algn="r">
              <a:defRPr sz="1200"/>
            </a:lvl1pPr>
          </a:lstStyle>
          <a:p>
            <a:r>
              <a:rPr lang="de-DE"/>
              <a:t>March 2024</a:t>
            </a:r>
          </a:p>
        </p:txBody>
      </p:sp>
      <p:sp>
        <p:nvSpPr>
          <p:cNvPr id="4" name="Fußzeilenplatzhalter 3">
            <a:extLst>
              <a:ext uri="{FF2B5EF4-FFF2-40B4-BE49-F238E27FC236}">
                <a16:creationId xmlns:a16="http://schemas.microsoft.com/office/drawing/2014/main" id="{CA585328-037D-7C4F-D7AC-9C960CFFAC20}"/>
              </a:ext>
            </a:extLst>
          </p:cNvPr>
          <p:cNvSpPr>
            <a:spLocks noGrp="1"/>
          </p:cNvSpPr>
          <p:nvPr>
            <p:ph type="ftr" sz="quarter" idx="2"/>
          </p:nvPr>
        </p:nvSpPr>
        <p:spPr>
          <a:xfrm>
            <a:off x="0" y="6948488"/>
            <a:ext cx="4160838" cy="366712"/>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782C8B56-8FD9-3FC7-B6AF-A79B16C7461F}"/>
              </a:ext>
            </a:extLst>
          </p:cNvPr>
          <p:cNvSpPr>
            <a:spLocks noGrp="1"/>
          </p:cNvSpPr>
          <p:nvPr>
            <p:ph type="sldNum" sz="quarter" idx="3"/>
          </p:nvPr>
        </p:nvSpPr>
        <p:spPr>
          <a:xfrm>
            <a:off x="5438775" y="6948488"/>
            <a:ext cx="4160838" cy="366712"/>
          </a:xfrm>
          <a:prstGeom prst="rect">
            <a:avLst/>
          </a:prstGeom>
        </p:spPr>
        <p:txBody>
          <a:bodyPr vert="horz" lIns="91440" tIns="45720" rIns="91440" bIns="45720" rtlCol="0" anchor="b"/>
          <a:lstStyle>
            <a:lvl1pPr algn="r">
              <a:defRPr sz="1200"/>
            </a:lvl1pPr>
          </a:lstStyle>
          <a:p>
            <a:fld id="{08560369-735C-45EB-A2E7-9124F284AC19}" type="slidenum">
              <a:rPr lang="de-DE" smtClean="0"/>
              <a:t>‹Nr.›</a:t>
            </a:fld>
            <a:endParaRPr lang="de-DE"/>
          </a:p>
        </p:txBody>
      </p:sp>
    </p:spTree>
    <p:extLst>
      <p:ext uri="{BB962C8B-B14F-4D97-AF65-F5344CB8AC3E}">
        <p14:creationId xmlns:p14="http://schemas.microsoft.com/office/powerpoint/2010/main" val="3132970964"/>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4160520" cy="367030"/>
          </a:xfrm>
          <a:prstGeom prst="rect">
            <a:avLst/>
          </a:prstGeom>
        </p:spPr>
        <p:txBody>
          <a:bodyPr vert="horz" lIns="96661" tIns="48331" rIns="96661" bIns="48331" rtlCol="0"/>
          <a:lstStyle>
            <a:lvl1pPr algn="l">
              <a:defRPr sz="1300"/>
            </a:lvl1pPr>
          </a:lstStyle>
          <a:p>
            <a:r>
              <a:rPr lang="en-US"/>
              <a:t>ToT_Project Learning and Learn-and Work-Assignments</a:t>
            </a:r>
            <a:endParaRPr lang="de-DE"/>
          </a:p>
        </p:txBody>
      </p:sp>
      <p:sp>
        <p:nvSpPr>
          <p:cNvPr id="3" name="Datumsplatzhalter 2"/>
          <p:cNvSpPr>
            <a:spLocks noGrp="1"/>
          </p:cNvSpPr>
          <p:nvPr>
            <p:ph type="dt" idx="1"/>
          </p:nvPr>
        </p:nvSpPr>
        <p:spPr>
          <a:xfrm>
            <a:off x="5438458" y="0"/>
            <a:ext cx="4160520" cy="367030"/>
          </a:xfrm>
          <a:prstGeom prst="rect">
            <a:avLst/>
          </a:prstGeom>
        </p:spPr>
        <p:txBody>
          <a:bodyPr vert="horz" lIns="96661" tIns="48331" rIns="96661" bIns="48331" rtlCol="0"/>
          <a:lstStyle>
            <a:lvl1pPr algn="r">
              <a:defRPr sz="1300"/>
            </a:lvl1pPr>
          </a:lstStyle>
          <a:p>
            <a:r>
              <a:rPr lang="de-DE"/>
              <a:t>March 2024</a:t>
            </a:r>
          </a:p>
        </p:txBody>
      </p:sp>
      <p:sp>
        <p:nvSpPr>
          <p:cNvPr id="4" name="Folienbildplatzhalter 3"/>
          <p:cNvSpPr>
            <a:spLocks noGrp="1" noRot="1" noChangeAspect="1"/>
          </p:cNvSpPr>
          <p:nvPr>
            <p:ph type="sldImg" idx="2"/>
          </p:nvPr>
        </p:nvSpPr>
        <p:spPr>
          <a:xfrm>
            <a:off x="3154363" y="914400"/>
            <a:ext cx="3292475" cy="2468563"/>
          </a:xfrm>
          <a:prstGeom prst="rect">
            <a:avLst/>
          </a:prstGeom>
          <a:noFill/>
          <a:ln w="12700">
            <a:solidFill>
              <a:prstClr val="black"/>
            </a:solidFill>
          </a:ln>
        </p:spPr>
        <p:txBody>
          <a:bodyPr vert="horz" lIns="96661" tIns="48331" rIns="96661" bIns="48331" rtlCol="0" anchor="ctr"/>
          <a:lstStyle/>
          <a:p>
            <a:endParaRPr lang="de-DE"/>
          </a:p>
        </p:txBody>
      </p:sp>
      <p:sp>
        <p:nvSpPr>
          <p:cNvPr id="5" name="Notizenplatzhalter 4"/>
          <p:cNvSpPr>
            <a:spLocks noGrp="1"/>
          </p:cNvSpPr>
          <p:nvPr>
            <p:ph type="body" sz="quarter" idx="3"/>
          </p:nvPr>
        </p:nvSpPr>
        <p:spPr>
          <a:xfrm>
            <a:off x="960120" y="3520440"/>
            <a:ext cx="7680960" cy="2880360"/>
          </a:xfrm>
          <a:prstGeom prst="rect">
            <a:avLst/>
          </a:prstGeom>
        </p:spPr>
        <p:txBody>
          <a:bodyPr vert="horz" lIns="96661" tIns="48331" rIns="96661" bIns="48331"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6948171"/>
            <a:ext cx="4160520" cy="367029"/>
          </a:xfrm>
          <a:prstGeom prst="rect">
            <a:avLst/>
          </a:prstGeom>
        </p:spPr>
        <p:txBody>
          <a:bodyPr vert="horz" lIns="96661" tIns="48331" rIns="96661" bIns="48331" rtlCol="0" anchor="b"/>
          <a:lstStyle>
            <a:lvl1pPr algn="l">
              <a:defRPr sz="1300"/>
            </a:lvl1pPr>
          </a:lstStyle>
          <a:p>
            <a:endParaRPr lang="de-DE"/>
          </a:p>
        </p:txBody>
      </p:sp>
      <p:sp>
        <p:nvSpPr>
          <p:cNvPr id="7" name="Foliennummernplatzhalter 6"/>
          <p:cNvSpPr>
            <a:spLocks noGrp="1"/>
          </p:cNvSpPr>
          <p:nvPr>
            <p:ph type="sldNum" sz="quarter" idx="5"/>
          </p:nvPr>
        </p:nvSpPr>
        <p:spPr>
          <a:xfrm>
            <a:off x="5438458" y="6948171"/>
            <a:ext cx="4160520" cy="367029"/>
          </a:xfrm>
          <a:prstGeom prst="rect">
            <a:avLst/>
          </a:prstGeom>
        </p:spPr>
        <p:txBody>
          <a:bodyPr vert="horz" lIns="96661" tIns="48331" rIns="96661" bIns="48331" rtlCol="0" anchor="b"/>
          <a:lstStyle>
            <a:lvl1pPr algn="r">
              <a:defRPr sz="1300"/>
            </a:lvl1pPr>
          </a:lstStyle>
          <a:p>
            <a:fld id="{BDD35646-B12B-4B6C-8039-0BEF9F12A76A}" type="slidenum">
              <a:rPr lang="de-DE" smtClean="0"/>
              <a:t>‹Nr.›</a:t>
            </a:fld>
            <a:endParaRPr lang="de-DE"/>
          </a:p>
        </p:txBody>
      </p:sp>
    </p:spTree>
    <p:extLst>
      <p:ext uri="{BB962C8B-B14F-4D97-AF65-F5344CB8AC3E}">
        <p14:creationId xmlns:p14="http://schemas.microsoft.com/office/powerpoint/2010/main" val="1061409840"/>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defTabSz="483306">
              <a:defRPr/>
            </a:pPr>
            <a:r>
              <a:rPr lang="en-US" sz="1100">
                <a:solidFill>
                  <a:prstClr val="white">
                    <a:lumMod val="50000"/>
                  </a:prstClr>
                </a:solidFill>
                <a:latin typeface="Arial"/>
              </a:rPr>
              <a:t>Page </a:t>
            </a:r>
            <a:fld id="{255858AE-00EB-4E6D-B1AD-362673AD7EF0}" type="slidenum">
              <a:rPr lang="en-US" sz="1100">
                <a:solidFill>
                  <a:prstClr val="white">
                    <a:lumMod val="50000"/>
                  </a:prstClr>
                </a:solidFill>
                <a:latin typeface="Arial"/>
              </a:rPr>
              <a:pPr defTabSz="483306">
                <a:defRPr/>
              </a:pPr>
              <a:t>2</a:t>
            </a:fld>
            <a:endParaRPr lang="en-US" sz="1100" dirty="0">
              <a:solidFill>
                <a:prstClr val="white">
                  <a:lumMod val="50000"/>
                </a:prstClr>
              </a:solidFill>
              <a:latin typeface="Arial"/>
            </a:endParaRPr>
          </a:p>
        </p:txBody>
      </p:sp>
      <p:sp>
        <p:nvSpPr>
          <p:cNvPr id="5" name="Datumsplatzhalter 4">
            <a:extLst>
              <a:ext uri="{FF2B5EF4-FFF2-40B4-BE49-F238E27FC236}">
                <a16:creationId xmlns:a16="http://schemas.microsoft.com/office/drawing/2014/main" id="{A4C74604-C174-3005-D761-0B14A9883884}"/>
              </a:ext>
            </a:extLst>
          </p:cNvPr>
          <p:cNvSpPr>
            <a:spLocks noGrp="1"/>
          </p:cNvSpPr>
          <p:nvPr>
            <p:ph type="dt" idx="1"/>
          </p:nvPr>
        </p:nvSpPr>
        <p:spPr/>
        <p:txBody>
          <a:bodyPr/>
          <a:lstStyle/>
          <a:p>
            <a:r>
              <a:rPr lang="de-DE"/>
              <a:t>March 2024</a:t>
            </a:r>
          </a:p>
        </p:txBody>
      </p:sp>
      <p:sp>
        <p:nvSpPr>
          <p:cNvPr id="6" name="Kopfzeilenplatzhalter 5">
            <a:extLst>
              <a:ext uri="{FF2B5EF4-FFF2-40B4-BE49-F238E27FC236}">
                <a16:creationId xmlns:a16="http://schemas.microsoft.com/office/drawing/2014/main" id="{0F9A6B7B-2E0A-7B41-E205-92A6E3BDE5E0}"/>
              </a:ext>
            </a:extLst>
          </p:cNvPr>
          <p:cNvSpPr>
            <a:spLocks noGrp="1"/>
          </p:cNvSpPr>
          <p:nvPr>
            <p:ph type="hdr" sz="quarter"/>
          </p:nvPr>
        </p:nvSpPr>
        <p:spPr/>
        <p:txBody>
          <a:bodyPr/>
          <a:lstStyle/>
          <a:p>
            <a:r>
              <a:rPr lang="en-US"/>
              <a:t>ToT_Project Learning and Learn-and Work-Assignments</a:t>
            </a:r>
            <a:endParaRPr lang="de-DE"/>
          </a:p>
        </p:txBody>
      </p:sp>
    </p:spTree>
    <p:extLst>
      <p:ext uri="{BB962C8B-B14F-4D97-AF65-F5344CB8AC3E}">
        <p14:creationId xmlns:p14="http://schemas.microsoft.com/office/powerpoint/2010/main" val="3359771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Projects for learning and teaching within engineering education request a mixture between pure educational and operational projects</a:t>
            </a:r>
          </a:p>
        </p:txBody>
      </p:sp>
      <p:sp>
        <p:nvSpPr>
          <p:cNvPr id="4" name="Foliennummernplatzhalter 3"/>
          <p:cNvSpPr>
            <a:spLocks noGrp="1"/>
          </p:cNvSpPr>
          <p:nvPr>
            <p:ph type="sldNum" sz="quarter" idx="5"/>
          </p:nvPr>
        </p:nvSpPr>
        <p:spPr/>
        <p:txBody>
          <a:bodyPr/>
          <a:lstStyle/>
          <a:p>
            <a:fld id="{BDD35646-B12B-4B6C-8039-0BEF9F12A76A}" type="slidenum">
              <a:rPr lang="de-DE" smtClean="0"/>
              <a:t>5</a:t>
            </a:fld>
            <a:endParaRPr lang="de-DE"/>
          </a:p>
        </p:txBody>
      </p:sp>
      <p:sp>
        <p:nvSpPr>
          <p:cNvPr id="5" name="Datumsplatzhalter 4">
            <a:extLst>
              <a:ext uri="{FF2B5EF4-FFF2-40B4-BE49-F238E27FC236}">
                <a16:creationId xmlns:a16="http://schemas.microsoft.com/office/drawing/2014/main" id="{4E2214DE-9C69-EC4E-E571-705D28A8B5EF}"/>
              </a:ext>
            </a:extLst>
          </p:cNvPr>
          <p:cNvSpPr>
            <a:spLocks noGrp="1"/>
          </p:cNvSpPr>
          <p:nvPr>
            <p:ph type="dt" idx="1"/>
          </p:nvPr>
        </p:nvSpPr>
        <p:spPr/>
        <p:txBody>
          <a:bodyPr/>
          <a:lstStyle/>
          <a:p>
            <a:r>
              <a:rPr lang="de-DE"/>
              <a:t>March 2024</a:t>
            </a:r>
          </a:p>
        </p:txBody>
      </p:sp>
      <p:sp>
        <p:nvSpPr>
          <p:cNvPr id="6" name="Kopfzeilenplatzhalter 5">
            <a:extLst>
              <a:ext uri="{FF2B5EF4-FFF2-40B4-BE49-F238E27FC236}">
                <a16:creationId xmlns:a16="http://schemas.microsoft.com/office/drawing/2014/main" id="{6AA18233-3403-622E-816F-49C1F3F65EC3}"/>
              </a:ext>
            </a:extLst>
          </p:cNvPr>
          <p:cNvSpPr>
            <a:spLocks noGrp="1"/>
          </p:cNvSpPr>
          <p:nvPr>
            <p:ph type="hdr" sz="quarter"/>
          </p:nvPr>
        </p:nvSpPr>
        <p:spPr/>
        <p:txBody>
          <a:bodyPr/>
          <a:lstStyle/>
          <a:p>
            <a:r>
              <a:rPr lang="en-US"/>
              <a:t>ToT_Project Learning and Learn-and Work-Assignments</a:t>
            </a:r>
            <a:endParaRPr lang="de-DE"/>
          </a:p>
        </p:txBody>
      </p:sp>
    </p:spTree>
    <p:extLst>
      <p:ext uri="{BB962C8B-B14F-4D97-AF65-F5344CB8AC3E}">
        <p14:creationId xmlns:p14="http://schemas.microsoft.com/office/powerpoint/2010/main" val="3750325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dirty="0"/>
              <a:t>Source : https://www.foraus.de/images/content/Berufsbildung_4_0_276093827_443x290.jpg</a:t>
            </a:r>
          </a:p>
          <a:p>
            <a:r>
              <a:rPr lang="de-DE" sz="1100" dirty="0"/>
              <a:t>	   Symbol for the special activity of the teacher or trainer </a:t>
            </a:r>
            <a:endParaRPr lang="en-GB" sz="1100" dirty="0"/>
          </a:p>
        </p:txBody>
      </p:sp>
      <p:sp>
        <p:nvSpPr>
          <p:cNvPr id="4" name="Foliennummernplatzhalter 3"/>
          <p:cNvSpPr>
            <a:spLocks noGrp="1"/>
          </p:cNvSpPr>
          <p:nvPr>
            <p:ph type="sldNum" sz="quarter" idx="10"/>
          </p:nvPr>
        </p:nvSpPr>
        <p:spPr/>
        <p:txBody>
          <a:bodyPr/>
          <a:lstStyle/>
          <a:p>
            <a:pPr defTabSz="966612" fontAlgn="base">
              <a:spcBef>
                <a:spcPct val="0"/>
              </a:spcBef>
              <a:spcAft>
                <a:spcPct val="0"/>
              </a:spcAft>
              <a:defRPr/>
            </a:pPr>
            <a:fld id="{283B9B5F-7E22-47E7-A22E-208877DA167C}" type="slidenum">
              <a:rPr lang="en-GB">
                <a:solidFill>
                  <a:prstClr val="black"/>
                </a:solidFill>
                <a:latin typeface="Arial" panose="020B0604020202020204" pitchFamily="34" charset="0"/>
              </a:rPr>
              <a:pPr defTabSz="966612" fontAlgn="base">
                <a:spcBef>
                  <a:spcPct val="0"/>
                </a:spcBef>
                <a:spcAft>
                  <a:spcPct val="0"/>
                </a:spcAft>
                <a:defRPr/>
              </a:pPr>
              <a:t>10</a:t>
            </a:fld>
            <a:endParaRPr lang="en-GB">
              <a:solidFill>
                <a:prstClr val="black"/>
              </a:solidFill>
              <a:latin typeface="Arial" panose="020B0604020202020204" pitchFamily="34" charset="0"/>
            </a:endParaRPr>
          </a:p>
        </p:txBody>
      </p:sp>
      <p:pic>
        <p:nvPicPr>
          <p:cNvPr id="5" name="Grafik 4"/>
          <p:cNvPicPr>
            <a:picLocks noChangeAspect="1"/>
          </p:cNvPicPr>
          <p:nvPr/>
        </p:nvPicPr>
        <p:blipFill rotWithShape="1">
          <a:blip r:embed="rId3">
            <a:extLst>
              <a:ext uri="{28A0092B-C50C-407E-A947-70E740481C1C}">
                <a14:useLocalDpi xmlns:a14="http://schemas.microsoft.com/office/drawing/2010/main" val="0"/>
              </a:ext>
            </a:extLst>
          </a:blip>
          <a:srcRect l="10787" r="38305"/>
          <a:stretch/>
        </p:blipFill>
        <p:spPr>
          <a:xfrm>
            <a:off x="1181734" y="3735615"/>
            <a:ext cx="1262696" cy="927826"/>
          </a:xfrm>
          <a:prstGeom prst="rect">
            <a:avLst/>
          </a:prstGeom>
        </p:spPr>
      </p:pic>
      <p:sp>
        <p:nvSpPr>
          <p:cNvPr id="6" name="Datumsplatzhalter 5">
            <a:extLst>
              <a:ext uri="{FF2B5EF4-FFF2-40B4-BE49-F238E27FC236}">
                <a16:creationId xmlns:a16="http://schemas.microsoft.com/office/drawing/2014/main" id="{1A4F667F-CE2A-CEB7-C19A-84A97E523AC2}"/>
              </a:ext>
            </a:extLst>
          </p:cNvPr>
          <p:cNvSpPr>
            <a:spLocks noGrp="1"/>
          </p:cNvSpPr>
          <p:nvPr>
            <p:ph type="dt" idx="1"/>
          </p:nvPr>
        </p:nvSpPr>
        <p:spPr/>
        <p:txBody>
          <a:bodyPr/>
          <a:lstStyle/>
          <a:p>
            <a:r>
              <a:rPr lang="de-DE"/>
              <a:t>March 2024</a:t>
            </a:r>
          </a:p>
        </p:txBody>
      </p:sp>
      <p:sp>
        <p:nvSpPr>
          <p:cNvPr id="7" name="Kopfzeilenplatzhalter 6">
            <a:extLst>
              <a:ext uri="{FF2B5EF4-FFF2-40B4-BE49-F238E27FC236}">
                <a16:creationId xmlns:a16="http://schemas.microsoft.com/office/drawing/2014/main" id="{45CBA111-760A-048E-0F67-83D234F33622}"/>
              </a:ext>
            </a:extLst>
          </p:cNvPr>
          <p:cNvSpPr>
            <a:spLocks noGrp="1"/>
          </p:cNvSpPr>
          <p:nvPr>
            <p:ph type="hdr" sz="quarter"/>
          </p:nvPr>
        </p:nvSpPr>
        <p:spPr/>
        <p:txBody>
          <a:bodyPr/>
          <a:lstStyle/>
          <a:p>
            <a:r>
              <a:rPr lang="en-US"/>
              <a:t>ToT_Project Learning and Learn-and Work-Assignments</a:t>
            </a:r>
            <a:endParaRPr lang="de-DE"/>
          </a:p>
        </p:txBody>
      </p:sp>
    </p:spTree>
    <p:extLst>
      <p:ext uri="{BB962C8B-B14F-4D97-AF65-F5344CB8AC3E}">
        <p14:creationId xmlns:p14="http://schemas.microsoft.com/office/powerpoint/2010/main" val="139389173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9.xml"/><Relationship Id="rId7" Type="http://schemas.openxmlformats.org/officeDocument/2006/relationships/image" Target="../media/image3.jpe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20.xml"/><Relationship Id="rId7" Type="http://schemas.openxmlformats.org/officeDocument/2006/relationships/image" Target="../media/image3.jpe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4.xml"/><Relationship Id="rId5" Type="http://schemas.openxmlformats.org/officeDocument/2006/relationships/tags" Target="../tags/tag22.xml"/><Relationship Id="rId4" Type="http://schemas.openxmlformats.org/officeDocument/2006/relationships/tags" Target="../tags/tag21.xml"/><Relationship Id="rId9" Type="http://schemas.openxmlformats.org/officeDocument/2006/relationships/image" Target="../media/image4.jpe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098" name="Rectangle 2"/>
          <p:cNvSpPr>
            <a:spLocks noGrp="1" noChangeArrowheads="1"/>
          </p:cNvSpPr>
          <p:nvPr>
            <p:ph type="ctrTitle"/>
            <p:custDataLst>
              <p:tags r:id="rId1"/>
            </p:custDataLst>
          </p:nvPr>
        </p:nvSpPr>
        <p:spPr>
          <a:xfrm>
            <a:off x="539750" y="4910138"/>
            <a:ext cx="8061325" cy="381000"/>
          </a:xfrm>
        </p:spPr>
        <p:txBody>
          <a:bodyPr/>
          <a:lstStyle>
            <a:lvl1pPr>
              <a:defRPr/>
            </a:lvl1pPr>
          </a:lstStyle>
          <a:p>
            <a:pPr lvl="0"/>
            <a:r>
              <a:rPr lang="de-DE" altLang="de-DE" noProof="0"/>
              <a:t>Titelmasterformat durch Klicken bearbeiten</a:t>
            </a:r>
          </a:p>
        </p:txBody>
      </p:sp>
      <p:sp>
        <p:nvSpPr>
          <p:cNvPr id="4099" name="Rectangle 3"/>
          <p:cNvSpPr>
            <a:spLocks noGrp="1" noChangeArrowheads="1"/>
          </p:cNvSpPr>
          <p:nvPr>
            <p:ph type="subTitle" idx="1"/>
            <p:custDataLst>
              <p:tags r:id="rId2"/>
            </p:custDataLst>
          </p:nvPr>
        </p:nvSpPr>
        <p:spPr>
          <a:xfrm>
            <a:off x="539750" y="5659438"/>
            <a:ext cx="8061325" cy="279400"/>
          </a:xfrm>
        </p:spPr>
        <p:txBody>
          <a:bodyPr anchor="b">
            <a:spAutoFit/>
          </a:bodyPr>
          <a:lstStyle>
            <a:lvl1pPr marL="0" indent="0">
              <a:defRPr>
                <a:solidFill>
                  <a:schemeClr val="accent1"/>
                </a:solidFill>
              </a:defRPr>
            </a:lvl1pPr>
          </a:lstStyle>
          <a:p>
            <a:pPr lvl="0"/>
            <a:r>
              <a:rPr lang="de-DE" altLang="de-DE" noProof="0"/>
              <a:t>Formatvorlage des Untertitelmasters durch Klicken bearbeiten</a:t>
            </a:r>
          </a:p>
        </p:txBody>
      </p:sp>
      <p:sp>
        <p:nvSpPr>
          <p:cNvPr id="4104" name="Line 8"/>
          <p:cNvSpPr>
            <a:spLocks noChangeShapeType="1"/>
          </p:cNvSpPr>
          <p:nvPr>
            <p:custDataLst>
              <p:tags r:id="rId3"/>
            </p:custDataLst>
          </p:nvPr>
        </p:nvSpPr>
        <p:spPr bwMode="auto">
          <a:xfrm>
            <a:off x="539750" y="6135688"/>
            <a:ext cx="8061325"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4105" name="Picture 9" descr="TU_Logo_lang_RGB_rot_PPT-1"/>
          <p:cNvPicPr>
            <a:picLocks noChangeAspect="1" noChangeArrowheads="1"/>
          </p:cNvPicPr>
          <p:nvPr>
            <p:custDataLst>
              <p:tags r:id="rId4"/>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6440488" y="539750"/>
            <a:ext cx="2160587" cy="12065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110" name="Rectangle 14" hidden="1"/>
          <p:cNvGraphicFramePr>
            <a:graphicFrameLocks/>
          </p:cNvGraphicFramePr>
          <p:nvPr>
            <p:custDataLst>
              <p:tags r:id="rId5"/>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r:id="rId8" imgW="0" imgH="0" progId="TCLayout.ActiveDocument.1">
                  <p:embed/>
                </p:oleObj>
              </mc:Choice>
              <mc:Fallback>
                <p:oleObj r:id="rId8" imgW="0" imgH="0" progId="TCLayout.ActiveDocument.1">
                  <p:embed/>
                  <p:pic>
                    <p:nvPicPr>
                      <p:cNvPr id="4110" name="Rectangle 14"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4113" name="Picture 17" descr="TU_130227_PPT_Bild-Aussich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2286000"/>
            <a:ext cx="860425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921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p:cNvSpPr>
            <a:spLocks noGrp="1"/>
          </p:cNvSpPr>
          <p:nvPr>
            <p:ph type="ftr" sz="quarter" idx="10"/>
          </p:nvPr>
        </p:nvSpPr>
        <p:spPr/>
        <p:txBody>
          <a:bodyPr/>
          <a:lstStyle>
            <a:lvl1pPr>
              <a:defRPr/>
            </a:lvl1pPr>
          </a:lstStyle>
          <a:p>
            <a:r>
              <a:rPr lang="en-US" altLang="de-DE" dirty="0"/>
              <a:t>Competence to act professionally | S. Wolf | Summer School 2021</a:t>
            </a:r>
            <a:endParaRPr lang="de-DE" altLang="de-DE" b="0" dirty="0"/>
          </a:p>
        </p:txBody>
      </p:sp>
      <p:sp>
        <p:nvSpPr>
          <p:cNvPr id="5" name="Foliennummernplatzhalter 4"/>
          <p:cNvSpPr>
            <a:spLocks noGrp="1"/>
          </p:cNvSpPr>
          <p:nvPr>
            <p:ph type="sldNum" sz="quarter" idx="11"/>
          </p:nvPr>
        </p:nvSpPr>
        <p:spPr/>
        <p:txBody>
          <a:bodyPr/>
          <a:lstStyle>
            <a:lvl1pPr>
              <a:defRPr/>
            </a:lvl1pPr>
          </a:lstStyle>
          <a:p>
            <a:r>
              <a:rPr lang="de-DE" altLang="de-DE"/>
              <a:t>Seite </a:t>
            </a:r>
            <a:fld id="{32211CF8-E16F-43CE-AB70-6970E726F8AD}" type="slidenum">
              <a:rPr lang="de-DE" altLang="de-DE"/>
              <a:pPr/>
              <a:t>‹Nr.›</a:t>
            </a:fld>
            <a:endParaRPr lang="de-DE" altLang="de-DE"/>
          </a:p>
        </p:txBody>
      </p:sp>
    </p:spTree>
    <p:extLst>
      <p:ext uri="{BB962C8B-B14F-4D97-AF65-F5344CB8AC3E}">
        <p14:creationId xmlns:p14="http://schemas.microsoft.com/office/powerpoint/2010/main" val="136534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a:t>Titelmasterformat durch Klicken bearbeiten</a:t>
            </a:r>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Formatvorlagen des Textmasters bearbeiten</a:t>
            </a:r>
          </a:p>
        </p:txBody>
      </p:sp>
      <p:sp>
        <p:nvSpPr>
          <p:cNvPr id="4" name="Fußzeilenplatzhalter 3"/>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5" name="Foliennummernplatzhalter 4"/>
          <p:cNvSpPr>
            <a:spLocks noGrp="1"/>
          </p:cNvSpPr>
          <p:nvPr>
            <p:ph type="sldNum" sz="quarter" idx="11"/>
          </p:nvPr>
        </p:nvSpPr>
        <p:spPr/>
        <p:txBody>
          <a:bodyPr/>
          <a:lstStyle>
            <a:lvl1pPr>
              <a:defRPr/>
            </a:lvl1pPr>
          </a:lstStyle>
          <a:p>
            <a:r>
              <a:rPr lang="de-DE" altLang="de-DE"/>
              <a:t>Seite </a:t>
            </a:r>
            <a:fld id="{5CB951DF-ED8E-4089-A9DA-7345A305D40B}" type="slidenum">
              <a:rPr lang="de-DE" altLang="de-DE"/>
              <a:pPr/>
              <a:t>‹Nr.›</a:t>
            </a:fld>
            <a:endParaRPr lang="de-DE" altLang="de-DE"/>
          </a:p>
        </p:txBody>
      </p:sp>
    </p:spTree>
    <p:extLst>
      <p:ext uri="{BB962C8B-B14F-4D97-AF65-F5344CB8AC3E}">
        <p14:creationId xmlns:p14="http://schemas.microsoft.com/office/powerpoint/2010/main" val="1297528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539750" y="2349500"/>
            <a:ext cx="3954463" cy="3641725"/>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6613" y="2349500"/>
            <a:ext cx="3954462" cy="3641725"/>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6" name="Foliennummernplatzhalter 5"/>
          <p:cNvSpPr>
            <a:spLocks noGrp="1"/>
          </p:cNvSpPr>
          <p:nvPr>
            <p:ph type="sldNum" sz="quarter" idx="11"/>
          </p:nvPr>
        </p:nvSpPr>
        <p:spPr/>
        <p:txBody>
          <a:bodyPr/>
          <a:lstStyle>
            <a:lvl1pPr>
              <a:defRPr/>
            </a:lvl1pPr>
          </a:lstStyle>
          <a:p>
            <a:r>
              <a:rPr lang="de-DE" altLang="de-DE"/>
              <a:t>Seite </a:t>
            </a:r>
            <a:fld id="{6E2C970D-16CD-4A55-A5F7-948425C3807E}" type="slidenum">
              <a:rPr lang="de-DE" altLang="de-DE"/>
              <a:pPr/>
              <a:t>‹Nr.›</a:t>
            </a:fld>
            <a:endParaRPr lang="de-DE" altLang="de-DE"/>
          </a:p>
        </p:txBody>
      </p:sp>
    </p:spTree>
    <p:extLst>
      <p:ext uri="{BB962C8B-B14F-4D97-AF65-F5344CB8AC3E}">
        <p14:creationId xmlns:p14="http://schemas.microsoft.com/office/powerpoint/2010/main" val="3093508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a:t>Titelmasterformat durch Klicken bearbeiten</a:t>
            </a:r>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630238" y="2505075"/>
            <a:ext cx="386873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6"/>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8" name="Foliennummernplatzhalter 7"/>
          <p:cNvSpPr>
            <a:spLocks noGrp="1"/>
          </p:cNvSpPr>
          <p:nvPr>
            <p:ph type="sldNum" sz="quarter" idx="11"/>
          </p:nvPr>
        </p:nvSpPr>
        <p:spPr/>
        <p:txBody>
          <a:bodyPr/>
          <a:lstStyle>
            <a:lvl1pPr>
              <a:defRPr/>
            </a:lvl1pPr>
          </a:lstStyle>
          <a:p>
            <a:r>
              <a:rPr lang="de-DE" altLang="de-DE"/>
              <a:t>Seite </a:t>
            </a:r>
            <a:fld id="{665AC846-D613-4D6B-8BB1-FC9017523B17}" type="slidenum">
              <a:rPr lang="de-DE" altLang="de-DE"/>
              <a:pPr/>
              <a:t>‹Nr.›</a:t>
            </a:fld>
            <a:endParaRPr lang="de-DE" altLang="de-DE"/>
          </a:p>
        </p:txBody>
      </p:sp>
    </p:spTree>
    <p:extLst>
      <p:ext uri="{BB962C8B-B14F-4D97-AF65-F5344CB8AC3E}">
        <p14:creationId xmlns:p14="http://schemas.microsoft.com/office/powerpoint/2010/main" val="2843730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2"/>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4" name="Foliennummernplatzhalter 3"/>
          <p:cNvSpPr>
            <a:spLocks noGrp="1"/>
          </p:cNvSpPr>
          <p:nvPr>
            <p:ph type="sldNum" sz="quarter" idx="11"/>
          </p:nvPr>
        </p:nvSpPr>
        <p:spPr/>
        <p:txBody>
          <a:bodyPr/>
          <a:lstStyle>
            <a:lvl1pPr>
              <a:defRPr/>
            </a:lvl1pPr>
          </a:lstStyle>
          <a:p>
            <a:r>
              <a:rPr lang="de-DE" altLang="de-DE"/>
              <a:t>Seite </a:t>
            </a:r>
            <a:fld id="{DBBB8E33-67E2-4B74-94B8-2A23D5EC5C01}" type="slidenum">
              <a:rPr lang="de-DE" altLang="de-DE"/>
              <a:pPr/>
              <a:t>‹Nr.›</a:t>
            </a:fld>
            <a:endParaRPr lang="de-DE" altLang="de-DE"/>
          </a:p>
        </p:txBody>
      </p:sp>
    </p:spTree>
    <p:extLst>
      <p:ext uri="{BB962C8B-B14F-4D97-AF65-F5344CB8AC3E}">
        <p14:creationId xmlns:p14="http://schemas.microsoft.com/office/powerpoint/2010/main" val="2194994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3" name="Foliennummernplatzhalter 2"/>
          <p:cNvSpPr>
            <a:spLocks noGrp="1"/>
          </p:cNvSpPr>
          <p:nvPr>
            <p:ph type="sldNum" sz="quarter" idx="11"/>
          </p:nvPr>
        </p:nvSpPr>
        <p:spPr/>
        <p:txBody>
          <a:bodyPr/>
          <a:lstStyle>
            <a:lvl1pPr>
              <a:defRPr/>
            </a:lvl1pPr>
          </a:lstStyle>
          <a:p>
            <a:r>
              <a:rPr lang="de-DE" altLang="de-DE"/>
              <a:t>Seite </a:t>
            </a:r>
            <a:fld id="{22F44BD1-53FC-4D06-9C0B-1A01DCDE23E8}" type="slidenum">
              <a:rPr lang="de-DE" altLang="de-DE"/>
              <a:pPr/>
              <a:t>‹Nr.›</a:t>
            </a:fld>
            <a:endParaRPr lang="de-DE" altLang="de-DE"/>
          </a:p>
        </p:txBody>
      </p:sp>
    </p:spTree>
    <p:extLst>
      <p:ext uri="{BB962C8B-B14F-4D97-AF65-F5344CB8AC3E}">
        <p14:creationId xmlns:p14="http://schemas.microsoft.com/office/powerpoint/2010/main" val="1921024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a:t>Titelmasterformat durch Klicken bearbeiten</a:t>
            </a:r>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Fußzeilenplatzhalter 4"/>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6" name="Foliennummernplatzhalter 5"/>
          <p:cNvSpPr>
            <a:spLocks noGrp="1"/>
          </p:cNvSpPr>
          <p:nvPr>
            <p:ph type="sldNum" sz="quarter" idx="11"/>
          </p:nvPr>
        </p:nvSpPr>
        <p:spPr/>
        <p:txBody>
          <a:bodyPr/>
          <a:lstStyle>
            <a:lvl1pPr>
              <a:defRPr/>
            </a:lvl1pPr>
          </a:lstStyle>
          <a:p>
            <a:r>
              <a:rPr lang="de-DE" altLang="de-DE"/>
              <a:t>Seite </a:t>
            </a:r>
            <a:fld id="{9E6866A3-ADC3-4B94-A033-4AA0E3FC7ADE}" type="slidenum">
              <a:rPr lang="de-DE" altLang="de-DE"/>
              <a:pPr/>
              <a:t>‹Nr.›</a:t>
            </a:fld>
            <a:endParaRPr lang="de-DE" altLang="de-DE"/>
          </a:p>
        </p:txBody>
      </p:sp>
    </p:spTree>
    <p:extLst>
      <p:ext uri="{BB962C8B-B14F-4D97-AF65-F5344CB8AC3E}">
        <p14:creationId xmlns:p14="http://schemas.microsoft.com/office/powerpoint/2010/main" val="3548598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a:t>Titelmasterformat durch Klicken bearbeiten</a:t>
            </a:r>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Fußzeilenplatzhalter 4"/>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6" name="Foliennummernplatzhalter 5"/>
          <p:cNvSpPr>
            <a:spLocks noGrp="1"/>
          </p:cNvSpPr>
          <p:nvPr>
            <p:ph type="sldNum" sz="quarter" idx="11"/>
          </p:nvPr>
        </p:nvSpPr>
        <p:spPr/>
        <p:txBody>
          <a:bodyPr/>
          <a:lstStyle>
            <a:lvl1pPr>
              <a:defRPr/>
            </a:lvl1pPr>
          </a:lstStyle>
          <a:p>
            <a:r>
              <a:rPr lang="de-DE" altLang="de-DE"/>
              <a:t>Seite </a:t>
            </a:r>
            <a:fld id="{009E7480-52A6-4B1D-A808-2BF0E2594493}" type="slidenum">
              <a:rPr lang="de-DE" altLang="de-DE"/>
              <a:pPr/>
              <a:t>‹Nr.›</a:t>
            </a:fld>
            <a:endParaRPr lang="de-DE" altLang="de-DE"/>
          </a:p>
        </p:txBody>
      </p:sp>
    </p:spTree>
    <p:extLst>
      <p:ext uri="{BB962C8B-B14F-4D97-AF65-F5344CB8AC3E}">
        <p14:creationId xmlns:p14="http://schemas.microsoft.com/office/powerpoint/2010/main" val="12311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5" name="Foliennummernplatzhalter 4"/>
          <p:cNvSpPr>
            <a:spLocks noGrp="1"/>
          </p:cNvSpPr>
          <p:nvPr>
            <p:ph type="sldNum" sz="quarter" idx="11"/>
          </p:nvPr>
        </p:nvSpPr>
        <p:spPr/>
        <p:txBody>
          <a:bodyPr/>
          <a:lstStyle>
            <a:lvl1pPr>
              <a:defRPr/>
            </a:lvl1pPr>
          </a:lstStyle>
          <a:p>
            <a:r>
              <a:rPr lang="de-DE" altLang="de-DE"/>
              <a:t>Seite </a:t>
            </a:r>
            <a:fld id="{6D9A572B-0F78-4C5E-A04C-9059F3D305D9}" type="slidenum">
              <a:rPr lang="de-DE" altLang="de-DE"/>
              <a:pPr/>
              <a:t>‹Nr.›</a:t>
            </a:fld>
            <a:endParaRPr lang="de-DE" altLang="de-DE"/>
          </a:p>
        </p:txBody>
      </p:sp>
    </p:spTree>
    <p:extLst>
      <p:ext uri="{BB962C8B-B14F-4D97-AF65-F5344CB8AC3E}">
        <p14:creationId xmlns:p14="http://schemas.microsoft.com/office/powerpoint/2010/main" val="2969829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86538" y="1717675"/>
            <a:ext cx="2014537" cy="4273550"/>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539750" y="1717675"/>
            <a:ext cx="5894388" cy="4273550"/>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5" name="Foliennummernplatzhalter 4"/>
          <p:cNvSpPr>
            <a:spLocks noGrp="1"/>
          </p:cNvSpPr>
          <p:nvPr>
            <p:ph type="sldNum" sz="quarter" idx="11"/>
          </p:nvPr>
        </p:nvSpPr>
        <p:spPr/>
        <p:txBody>
          <a:bodyPr/>
          <a:lstStyle>
            <a:lvl1pPr>
              <a:defRPr/>
            </a:lvl1pPr>
          </a:lstStyle>
          <a:p>
            <a:r>
              <a:rPr lang="de-DE" altLang="de-DE"/>
              <a:t>Seite </a:t>
            </a:r>
            <a:fld id="{1D2E358C-9EBC-493D-9008-5D5E24FEFF39}" type="slidenum">
              <a:rPr lang="de-DE" altLang="de-DE"/>
              <a:pPr/>
              <a:t>‹Nr.›</a:t>
            </a:fld>
            <a:endParaRPr lang="de-DE" altLang="de-DE"/>
          </a:p>
        </p:txBody>
      </p:sp>
    </p:spTree>
    <p:extLst>
      <p:ext uri="{BB962C8B-B14F-4D97-AF65-F5344CB8AC3E}">
        <p14:creationId xmlns:p14="http://schemas.microsoft.com/office/powerpoint/2010/main" val="1087692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el und Inhalt">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r>
              <a:rPr lang="en-US" dirty="0"/>
              <a:t>No </a:t>
            </a:r>
            <a:fld id="{96AE9769-0B3B-4185-B785-98CE7640B177}" type="slidenum">
              <a:rPr lang="en-US" smtClean="0"/>
              <a:pPr/>
              <a:t>‹Nr.›</a:t>
            </a:fld>
            <a:endParaRPr lang="en-US" dirty="0"/>
          </a:p>
        </p:txBody>
      </p:sp>
      <p:pic>
        <p:nvPicPr>
          <p:cNvPr id="5" name="Grafik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315503" y="116632"/>
            <a:ext cx="2577672" cy="485366"/>
          </a:xfrm>
          <a:prstGeom prst="rect">
            <a:avLst/>
          </a:prstGeom>
        </p:spPr>
      </p:pic>
      <p:sp>
        <p:nvSpPr>
          <p:cNvPr id="2" name="Textfeld 1">
            <a:extLst>
              <a:ext uri="{FF2B5EF4-FFF2-40B4-BE49-F238E27FC236}">
                <a16:creationId xmlns:a16="http://schemas.microsoft.com/office/drawing/2014/main" id="{5F363BC4-79CF-E0C0-BDBA-2182510E9BC5}"/>
              </a:ext>
            </a:extLst>
          </p:cNvPr>
          <p:cNvSpPr txBox="1"/>
          <p:nvPr userDrawn="1"/>
        </p:nvSpPr>
        <p:spPr>
          <a:xfrm>
            <a:off x="6804248" y="6525344"/>
            <a:ext cx="2237982" cy="246221"/>
          </a:xfrm>
          <a:prstGeom prst="rect">
            <a:avLst/>
          </a:prstGeom>
          <a:noFill/>
        </p:spPr>
        <p:txBody>
          <a:bodyPr wrap="square" rtlCol="0">
            <a:spAutoFit/>
          </a:bodyPr>
          <a:lstStyle/>
          <a:p>
            <a:r>
              <a:rPr lang="de-DE" sz="1000" dirty="0">
                <a:solidFill>
                  <a:schemeClr val="bg1">
                    <a:lumMod val="75000"/>
                  </a:schemeClr>
                </a:solidFill>
                <a:effectLst/>
                <a:cs typeface="Calibri" panose="020F0502020204030204" pitchFamily="34" charset="0"/>
              </a:rPr>
              <a:t>© TVET Hamburg / PD Dr. Stefan Wolf </a:t>
            </a:r>
            <a:endParaRPr lang="de-DE" sz="1000" dirty="0">
              <a:solidFill>
                <a:schemeClr val="bg1">
                  <a:lumMod val="75000"/>
                </a:schemeClr>
              </a:solidFill>
            </a:endParaRPr>
          </a:p>
        </p:txBody>
      </p:sp>
    </p:spTree>
    <p:extLst>
      <p:ext uri="{BB962C8B-B14F-4D97-AF65-F5344CB8AC3E}">
        <p14:creationId xmlns:p14="http://schemas.microsoft.com/office/powerpoint/2010/main" val="3707603522"/>
      </p:ext>
    </p:extLst>
  </p:cSld>
  <p:clrMapOvr>
    <a:masterClrMapping/>
  </p:clrMapOvr>
  <p:extLst>
    <p:ext uri="{DCECCB84-F9BA-43D5-87BE-67443E8EF086}">
      <p15:sldGuideLst xmlns:p15="http://schemas.microsoft.com/office/powerpoint/2012/main">
        <p15:guide id="1" pos="158">
          <p15:clr>
            <a:srgbClr val="A4A3A4"/>
          </p15:clr>
        </p15:guide>
        <p15:guide id="2" orient="horz" pos="1162">
          <p15:clr>
            <a:srgbClr val="A4A3A4"/>
          </p15:clr>
        </p15:guide>
        <p15:guide id="3" pos="5602">
          <p15:clr>
            <a:srgbClr val="A4A3A4"/>
          </p15:clr>
        </p15:guide>
        <p15:guide id="4" orient="horz" pos="4065">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12854837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628650" y="1825625"/>
            <a:ext cx="7886700" cy="435133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1831289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a:prstGeom prst="rect">
            <a:avLst/>
          </a:prstGeo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32289843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628650" y="1825625"/>
            <a:ext cx="3867150" cy="435133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825625"/>
            <a:ext cx="3867150" cy="435133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6" name="Fußzeilenplatzhalter 5"/>
          <p:cNvSpPr>
            <a:spLocks noGrp="1"/>
          </p:cNvSpPr>
          <p:nvPr>
            <p:ph type="ftr" sz="quarter" idx="11"/>
          </p:nvPr>
        </p:nvSpPr>
        <p:spPr>
          <a:xfrm>
            <a:off x="3028950" y="6356350"/>
            <a:ext cx="30861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35158177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a:prstGeom prst="rect">
            <a:avLst/>
          </a:prstGeom>
        </p:spPr>
        <p:txBody>
          <a:bodyPr/>
          <a:lstStyle/>
          <a:p>
            <a:r>
              <a:rPr lang="de-DE"/>
              <a:t>Titelmasterformat durch Klicken bearbeiten</a:t>
            </a:r>
          </a:p>
        </p:txBody>
      </p:sp>
      <p:sp>
        <p:nvSpPr>
          <p:cNvPr id="3" name="Textplatzhalter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630238" y="2505075"/>
            <a:ext cx="3868737" cy="368458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4629150" y="2505075"/>
            <a:ext cx="3887788" cy="368458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8" name="Fußzeilenplatzhalter 7"/>
          <p:cNvSpPr>
            <a:spLocks noGrp="1"/>
          </p:cNvSpPr>
          <p:nvPr>
            <p:ph type="ftr" sz="quarter" idx="11"/>
          </p:nvPr>
        </p:nvSpPr>
        <p:spPr>
          <a:xfrm>
            <a:off x="3028950" y="6356350"/>
            <a:ext cx="3086100" cy="365125"/>
          </a:xfrm>
          <a:prstGeom prst="rect">
            <a:avLst/>
          </a:prstGeom>
        </p:spPr>
        <p:txBody>
          <a:bodyPr/>
          <a:lstStyle/>
          <a:p>
            <a:endParaRPr lang="de-DE"/>
          </a:p>
        </p:txBody>
      </p:sp>
      <p:sp>
        <p:nvSpPr>
          <p:cNvPr id="9" name="Foliennummernplatzhalter 8"/>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20138552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p>
        </p:txBody>
      </p:sp>
      <p:sp>
        <p:nvSpPr>
          <p:cNvPr id="3" name="Datumsplatzhalter 2"/>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4" name="Fußzeilenplatzhalter 3"/>
          <p:cNvSpPr>
            <a:spLocks noGrp="1"/>
          </p:cNvSpPr>
          <p:nvPr>
            <p:ph type="ftr" sz="quarter" idx="11"/>
          </p:nvPr>
        </p:nvSpPr>
        <p:spPr>
          <a:xfrm>
            <a:off x="3028950" y="6356350"/>
            <a:ext cx="3086100" cy="365125"/>
          </a:xfrm>
          <a:prstGeom prst="rect">
            <a:avLst/>
          </a:prstGeom>
        </p:spPr>
        <p:txBody>
          <a:bodyPr/>
          <a:lstStyle/>
          <a:p>
            <a:endParaRPr lang="de-DE"/>
          </a:p>
        </p:txBody>
      </p:sp>
      <p:sp>
        <p:nvSpPr>
          <p:cNvPr id="5" name="Foliennummernplatzhalter 4"/>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4551437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3" name="Fußzeilenplatzhalter 2"/>
          <p:cNvSpPr>
            <a:spLocks noGrp="1"/>
          </p:cNvSpPr>
          <p:nvPr>
            <p:ph type="ftr" sz="quarter" idx="11"/>
          </p:nvPr>
        </p:nvSpPr>
        <p:spPr>
          <a:xfrm>
            <a:off x="3028950" y="6356350"/>
            <a:ext cx="3086100" cy="365125"/>
          </a:xfrm>
          <a:prstGeom prst="rect">
            <a:avLst/>
          </a:prstGeom>
        </p:spPr>
        <p:txBody>
          <a:bodyPr/>
          <a:lstStyle/>
          <a:p>
            <a:endParaRPr lang="de-DE"/>
          </a:p>
        </p:txBody>
      </p:sp>
      <p:sp>
        <p:nvSpPr>
          <p:cNvPr id="4" name="Foliennummernplatzhalter 3"/>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13884173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6" name="Fußzeilenplatzhalter 5"/>
          <p:cNvSpPr>
            <a:spLocks noGrp="1"/>
          </p:cNvSpPr>
          <p:nvPr>
            <p:ph type="ftr" sz="quarter" idx="11"/>
          </p:nvPr>
        </p:nvSpPr>
        <p:spPr>
          <a:xfrm>
            <a:off x="3028950" y="6356350"/>
            <a:ext cx="30861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34251060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6" name="Fußzeilenplatzhalter 5"/>
          <p:cNvSpPr>
            <a:spLocks noGrp="1"/>
          </p:cNvSpPr>
          <p:nvPr>
            <p:ph type="ftr" sz="quarter" idx="11"/>
          </p:nvPr>
        </p:nvSpPr>
        <p:spPr>
          <a:xfrm>
            <a:off x="3028950" y="6356350"/>
            <a:ext cx="30861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3227897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628650" y="1825625"/>
            <a:ext cx="7886700" cy="4351338"/>
          </a:xfrm>
          <a:prstGeom prst="rect">
            <a:avLst/>
          </a:prstGeo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442965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28650" y="365125"/>
            <a:ext cx="5762625" cy="5811838"/>
          </a:xfrm>
          <a:prstGeom prst="rect">
            <a:avLst/>
          </a:prstGeo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14472679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15298021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628650" y="1825625"/>
            <a:ext cx="7886700" cy="435133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35165256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a:prstGeom prst="rect">
            <a:avLst/>
          </a:prstGeo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30561697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628650" y="1825625"/>
            <a:ext cx="3867150" cy="435133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825625"/>
            <a:ext cx="3867150" cy="435133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6" name="Fußzeilenplatzhalter 5"/>
          <p:cNvSpPr>
            <a:spLocks noGrp="1"/>
          </p:cNvSpPr>
          <p:nvPr>
            <p:ph type="ftr" sz="quarter" idx="11"/>
          </p:nvPr>
        </p:nvSpPr>
        <p:spPr>
          <a:xfrm>
            <a:off x="3028950" y="6356350"/>
            <a:ext cx="30861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760630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a:prstGeom prst="rect">
            <a:avLst/>
          </a:prstGeom>
        </p:spPr>
        <p:txBody>
          <a:bodyPr/>
          <a:lstStyle/>
          <a:p>
            <a:r>
              <a:rPr lang="de-DE"/>
              <a:t>Titelmasterformat durch Klicken bearbeiten</a:t>
            </a:r>
          </a:p>
        </p:txBody>
      </p:sp>
      <p:sp>
        <p:nvSpPr>
          <p:cNvPr id="3" name="Textplatzhalter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630238" y="2505075"/>
            <a:ext cx="3868737" cy="368458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4629150" y="2505075"/>
            <a:ext cx="3887788" cy="368458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8" name="Fußzeilenplatzhalter 7"/>
          <p:cNvSpPr>
            <a:spLocks noGrp="1"/>
          </p:cNvSpPr>
          <p:nvPr>
            <p:ph type="ftr" sz="quarter" idx="11"/>
          </p:nvPr>
        </p:nvSpPr>
        <p:spPr>
          <a:xfrm>
            <a:off x="3028950" y="6356350"/>
            <a:ext cx="3086100" cy="365125"/>
          </a:xfrm>
          <a:prstGeom prst="rect">
            <a:avLst/>
          </a:prstGeom>
        </p:spPr>
        <p:txBody>
          <a:bodyPr/>
          <a:lstStyle/>
          <a:p>
            <a:endParaRPr lang="de-DE"/>
          </a:p>
        </p:txBody>
      </p:sp>
      <p:sp>
        <p:nvSpPr>
          <p:cNvPr id="9" name="Foliennummernplatzhalter 8"/>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17980313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p>
        </p:txBody>
      </p:sp>
      <p:sp>
        <p:nvSpPr>
          <p:cNvPr id="3" name="Datumsplatzhalter 2"/>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4" name="Fußzeilenplatzhalter 3"/>
          <p:cNvSpPr>
            <a:spLocks noGrp="1"/>
          </p:cNvSpPr>
          <p:nvPr>
            <p:ph type="ftr" sz="quarter" idx="11"/>
          </p:nvPr>
        </p:nvSpPr>
        <p:spPr>
          <a:xfrm>
            <a:off x="3028950" y="6356350"/>
            <a:ext cx="3086100" cy="365125"/>
          </a:xfrm>
          <a:prstGeom prst="rect">
            <a:avLst/>
          </a:prstGeom>
        </p:spPr>
        <p:txBody>
          <a:bodyPr/>
          <a:lstStyle/>
          <a:p>
            <a:endParaRPr lang="de-DE"/>
          </a:p>
        </p:txBody>
      </p:sp>
      <p:sp>
        <p:nvSpPr>
          <p:cNvPr id="5" name="Foliennummernplatzhalter 4"/>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35511258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3" name="Fußzeilenplatzhalter 2"/>
          <p:cNvSpPr>
            <a:spLocks noGrp="1"/>
          </p:cNvSpPr>
          <p:nvPr>
            <p:ph type="ftr" sz="quarter" idx="11"/>
          </p:nvPr>
        </p:nvSpPr>
        <p:spPr>
          <a:xfrm>
            <a:off x="3028950" y="6356350"/>
            <a:ext cx="3086100" cy="365125"/>
          </a:xfrm>
          <a:prstGeom prst="rect">
            <a:avLst/>
          </a:prstGeom>
        </p:spPr>
        <p:txBody>
          <a:bodyPr/>
          <a:lstStyle/>
          <a:p>
            <a:endParaRPr lang="de-DE"/>
          </a:p>
        </p:txBody>
      </p:sp>
      <p:sp>
        <p:nvSpPr>
          <p:cNvPr id="4" name="Foliennummernplatzhalter 3"/>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16802933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6" name="Fußzeilenplatzhalter 5"/>
          <p:cNvSpPr>
            <a:spLocks noGrp="1"/>
          </p:cNvSpPr>
          <p:nvPr>
            <p:ph type="ftr" sz="quarter" idx="11"/>
          </p:nvPr>
        </p:nvSpPr>
        <p:spPr>
          <a:xfrm>
            <a:off x="3028950" y="6356350"/>
            <a:ext cx="30861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9023344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6" name="Fußzeilenplatzhalter 5"/>
          <p:cNvSpPr>
            <a:spLocks noGrp="1"/>
          </p:cNvSpPr>
          <p:nvPr>
            <p:ph type="ftr" sz="quarter" idx="11"/>
          </p:nvPr>
        </p:nvSpPr>
        <p:spPr>
          <a:xfrm>
            <a:off x="3028950" y="6356350"/>
            <a:ext cx="30861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30393637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628650" y="1825625"/>
            <a:ext cx="7886700" cy="4351338"/>
          </a:xfrm>
          <a:prstGeom prst="rect">
            <a:avLst/>
          </a:prstGeo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27890098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28650" y="365125"/>
            <a:ext cx="5762625" cy="5811838"/>
          </a:xfrm>
          <a:prstGeom prst="rect">
            <a:avLst/>
          </a:prstGeo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435353C1-247B-4134-B887-CF8817C11840}" type="datetimeFigureOut">
              <a:rPr lang="de-DE" smtClean="0"/>
              <a:t>24.08.2025</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F53D5C3E-BDE4-453F-AD75-502CAA4D2157}" type="slidenum">
              <a:rPr lang="de-DE" smtClean="0"/>
              <a:t>‹Nr.›</a:t>
            </a:fld>
            <a:endParaRPr lang="de-DE"/>
          </a:p>
        </p:txBody>
      </p:sp>
    </p:spTree>
    <p:extLst>
      <p:ext uri="{BB962C8B-B14F-4D97-AF65-F5344CB8AC3E}">
        <p14:creationId xmlns:p14="http://schemas.microsoft.com/office/powerpoint/2010/main" val="18688236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098" name="Rectangle 2"/>
          <p:cNvSpPr>
            <a:spLocks noGrp="1" noChangeArrowheads="1"/>
          </p:cNvSpPr>
          <p:nvPr>
            <p:ph type="ctrTitle"/>
            <p:custDataLst>
              <p:tags r:id="rId1"/>
            </p:custDataLst>
          </p:nvPr>
        </p:nvSpPr>
        <p:spPr>
          <a:xfrm>
            <a:off x="539750" y="4910138"/>
            <a:ext cx="8061325" cy="381000"/>
          </a:xfrm>
        </p:spPr>
        <p:txBody>
          <a:bodyPr/>
          <a:lstStyle>
            <a:lvl1pPr>
              <a:defRPr/>
            </a:lvl1pPr>
          </a:lstStyle>
          <a:p>
            <a:pPr lvl="0"/>
            <a:r>
              <a:rPr lang="de-DE" altLang="de-DE" noProof="0"/>
              <a:t>Titelmasterformat durch Klicken bearbeiten</a:t>
            </a:r>
          </a:p>
        </p:txBody>
      </p:sp>
      <p:sp>
        <p:nvSpPr>
          <p:cNvPr id="4099" name="Rectangle 3"/>
          <p:cNvSpPr>
            <a:spLocks noGrp="1" noChangeArrowheads="1"/>
          </p:cNvSpPr>
          <p:nvPr>
            <p:ph type="subTitle" idx="1"/>
            <p:custDataLst>
              <p:tags r:id="rId2"/>
            </p:custDataLst>
          </p:nvPr>
        </p:nvSpPr>
        <p:spPr>
          <a:xfrm>
            <a:off x="539750" y="5659438"/>
            <a:ext cx="8061325" cy="279400"/>
          </a:xfrm>
        </p:spPr>
        <p:txBody>
          <a:bodyPr anchor="b">
            <a:spAutoFit/>
          </a:bodyPr>
          <a:lstStyle>
            <a:lvl1pPr marL="0" indent="0">
              <a:defRPr>
                <a:solidFill>
                  <a:schemeClr val="accent1"/>
                </a:solidFill>
              </a:defRPr>
            </a:lvl1pPr>
          </a:lstStyle>
          <a:p>
            <a:pPr lvl="0"/>
            <a:r>
              <a:rPr lang="de-DE" altLang="de-DE" noProof="0"/>
              <a:t>Formatvorlage des Untertitelmasters durch Klicken bearbeiten</a:t>
            </a:r>
          </a:p>
        </p:txBody>
      </p:sp>
      <p:sp>
        <p:nvSpPr>
          <p:cNvPr id="4104" name="Line 8"/>
          <p:cNvSpPr>
            <a:spLocks noChangeShapeType="1"/>
          </p:cNvSpPr>
          <p:nvPr>
            <p:custDataLst>
              <p:tags r:id="rId3"/>
            </p:custDataLst>
          </p:nvPr>
        </p:nvSpPr>
        <p:spPr bwMode="auto">
          <a:xfrm>
            <a:off x="539750" y="6135688"/>
            <a:ext cx="8061325"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4105" name="Picture 9" descr="TU_Logo_lang_RGB_rot_PPT-1"/>
          <p:cNvPicPr>
            <a:picLocks noChangeAspect="1" noChangeArrowheads="1"/>
          </p:cNvPicPr>
          <p:nvPr>
            <p:custDataLst>
              <p:tags r:id="rId4"/>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6440488" y="539750"/>
            <a:ext cx="2160587" cy="12065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110" name="Rectangle 14" hidden="1"/>
          <p:cNvGraphicFramePr>
            <a:graphicFrameLocks/>
          </p:cNvGraphicFramePr>
          <p:nvPr>
            <p:custDataLst>
              <p:tags r:id="rId5"/>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r:id="rId8" imgW="0" imgH="0" progId="TCLayout.ActiveDocument.1">
                  <p:embed/>
                </p:oleObj>
              </mc:Choice>
              <mc:Fallback>
                <p:oleObj r:id="rId8" imgW="0" imgH="0" progId="TCLayout.ActiveDocument.1">
                  <p:embed/>
                  <p:pic>
                    <p:nvPicPr>
                      <p:cNvPr id="4110" name="Rectangle 14"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4113" name="Picture 17" descr="TU_130227_PPT_Bild-Aussich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2286000"/>
            <a:ext cx="860425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24685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p:cNvSpPr>
            <a:spLocks noGrp="1"/>
          </p:cNvSpPr>
          <p:nvPr>
            <p:ph type="ftr" sz="quarter" idx="10"/>
          </p:nvPr>
        </p:nvSpPr>
        <p:spPr/>
        <p:txBody>
          <a:bodyPr/>
          <a:lstStyle>
            <a:lvl1pPr>
              <a:defRPr/>
            </a:lvl1pPr>
          </a:lstStyle>
          <a:p>
            <a:r>
              <a:rPr lang="en-US" altLang="de-DE" dirty="0"/>
              <a:t>Competence to act professionally | S. Wolf | Summer School 2021</a:t>
            </a:r>
            <a:endParaRPr lang="de-DE" altLang="de-DE" b="0" dirty="0"/>
          </a:p>
        </p:txBody>
      </p:sp>
      <p:sp>
        <p:nvSpPr>
          <p:cNvPr id="5" name="Foliennummernplatzhalter 4"/>
          <p:cNvSpPr>
            <a:spLocks noGrp="1"/>
          </p:cNvSpPr>
          <p:nvPr>
            <p:ph type="sldNum" sz="quarter" idx="11"/>
          </p:nvPr>
        </p:nvSpPr>
        <p:spPr/>
        <p:txBody>
          <a:bodyPr/>
          <a:lstStyle>
            <a:lvl1pPr>
              <a:defRPr/>
            </a:lvl1pPr>
          </a:lstStyle>
          <a:p>
            <a:r>
              <a:rPr lang="de-DE" altLang="de-DE"/>
              <a:t>Seite </a:t>
            </a:r>
            <a:fld id="{32211CF8-E16F-43CE-AB70-6970E726F8AD}" type="slidenum">
              <a:rPr lang="de-DE" altLang="de-DE"/>
              <a:pPr/>
              <a:t>‹Nr.›</a:t>
            </a:fld>
            <a:endParaRPr lang="de-DE" altLang="de-DE"/>
          </a:p>
        </p:txBody>
      </p:sp>
    </p:spTree>
    <p:extLst>
      <p:ext uri="{BB962C8B-B14F-4D97-AF65-F5344CB8AC3E}">
        <p14:creationId xmlns:p14="http://schemas.microsoft.com/office/powerpoint/2010/main" val="16947796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a:t>Titelmasterformat durch Klicken bearbeiten</a:t>
            </a:r>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Formatvorlagen des Textmasters bearbeiten</a:t>
            </a:r>
          </a:p>
        </p:txBody>
      </p:sp>
      <p:sp>
        <p:nvSpPr>
          <p:cNvPr id="4" name="Fußzeilenplatzhalter 3"/>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5" name="Foliennummernplatzhalter 4"/>
          <p:cNvSpPr>
            <a:spLocks noGrp="1"/>
          </p:cNvSpPr>
          <p:nvPr>
            <p:ph type="sldNum" sz="quarter" idx="11"/>
          </p:nvPr>
        </p:nvSpPr>
        <p:spPr/>
        <p:txBody>
          <a:bodyPr/>
          <a:lstStyle>
            <a:lvl1pPr>
              <a:defRPr/>
            </a:lvl1pPr>
          </a:lstStyle>
          <a:p>
            <a:r>
              <a:rPr lang="de-DE" altLang="de-DE"/>
              <a:t>Seite </a:t>
            </a:r>
            <a:fld id="{5CB951DF-ED8E-4089-A9DA-7345A305D40B}" type="slidenum">
              <a:rPr lang="de-DE" altLang="de-DE"/>
              <a:pPr/>
              <a:t>‹Nr.›</a:t>
            </a:fld>
            <a:endParaRPr lang="de-DE" altLang="de-DE"/>
          </a:p>
        </p:txBody>
      </p:sp>
    </p:spTree>
    <p:extLst>
      <p:ext uri="{BB962C8B-B14F-4D97-AF65-F5344CB8AC3E}">
        <p14:creationId xmlns:p14="http://schemas.microsoft.com/office/powerpoint/2010/main" val="32757791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539750" y="2349500"/>
            <a:ext cx="3954463" cy="3641725"/>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6613" y="2349500"/>
            <a:ext cx="3954462" cy="3641725"/>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6" name="Foliennummernplatzhalter 5"/>
          <p:cNvSpPr>
            <a:spLocks noGrp="1"/>
          </p:cNvSpPr>
          <p:nvPr>
            <p:ph type="sldNum" sz="quarter" idx="11"/>
          </p:nvPr>
        </p:nvSpPr>
        <p:spPr/>
        <p:txBody>
          <a:bodyPr/>
          <a:lstStyle>
            <a:lvl1pPr>
              <a:defRPr/>
            </a:lvl1pPr>
          </a:lstStyle>
          <a:p>
            <a:r>
              <a:rPr lang="de-DE" altLang="de-DE"/>
              <a:t>Seite </a:t>
            </a:r>
            <a:fld id="{6E2C970D-16CD-4A55-A5F7-948425C3807E}" type="slidenum">
              <a:rPr lang="de-DE" altLang="de-DE"/>
              <a:pPr/>
              <a:t>‹Nr.›</a:t>
            </a:fld>
            <a:endParaRPr lang="de-DE" altLang="de-DE"/>
          </a:p>
        </p:txBody>
      </p:sp>
    </p:spTree>
    <p:extLst>
      <p:ext uri="{BB962C8B-B14F-4D97-AF65-F5344CB8AC3E}">
        <p14:creationId xmlns:p14="http://schemas.microsoft.com/office/powerpoint/2010/main" val="8939580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a:t>Titelmasterformat durch Klicken bearbeiten</a:t>
            </a:r>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630238" y="2505075"/>
            <a:ext cx="386873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6"/>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8" name="Foliennummernplatzhalter 7"/>
          <p:cNvSpPr>
            <a:spLocks noGrp="1"/>
          </p:cNvSpPr>
          <p:nvPr>
            <p:ph type="sldNum" sz="quarter" idx="11"/>
          </p:nvPr>
        </p:nvSpPr>
        <p:spPr/>
        <p:txBody>
          <a:bodyPr/>
          <a:lstStyle>
            <a:lvl1pPr>
              <a:defRPr/>
            </a:lvl1pPr>
          </a:lstStyle>
          <a:p>
            <a:r>
              <a:rPr lang="de-DE" altLang="de-DE"/>
              <a:t>Seite </a:t>
            </a:r>
            <a:fld id="{665AC846-D613-4D6B-8BB1-FC9017523B17}" type="slidenum">
              <a:rPr lang="de-DE" altLang="de-DE"/>
              <a:pPr/>
              <a:t>‹Nr.›</a:t>
            </a:fld>
            <a:endParaRPr lang="de-DE" altLang="de-DE"/>
          </a:p>
        </p:txBody>
      </p:sp>
    </p:spTree>
    <p:extLst>
      <p:ext uri="{BB962C8B-B14F-4D97-AF65-F5344CB8AC3E}">
        <p14:creationId xmlns:p14="http://schemas.microsoft.com/office/powerpoint/2010/main" val="2349197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2"/>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4" name="Foliennummernplatzhalter 3"/>
          <p:cNvSpPr>
            <a:spLocks noGrp="1"/>
          </p:cNvSpPr>
          <p:nvPr>
            <p:ph type="sldNum" sz="quarter" idx="11"/>
          </p:nvPr>
        </p:nvSpPr>
        <p:spPr/>
        <p:txBody>
          <a:bodyPr/>
          <a:lstStyle>
            <a:lvl1pPr>
              <a:defRPr/>
            </a:lvl1pPr>
          </a:lstStyle>
          <a:p>
            <a:r>
              <a:rPr lang="de-DE" altLang="de-DE"/>
              <a:t>Seite </a:t>
            </a:r>
            <a:fld id="{DBBB8E33-67E2-4B74-94B8-2A23D5EC5C01}" type="slidenum">
              <a:rPr lang="de-DE" altLang="de-DE"/>
              <a:pPr/>
              <a:t>‹Nr.›</a:t>
            </a:fld>
            <a:endParaRPr lang="de-DE" altLang="de-DE"/>
          </a:p>
        </p:txBody>
      </p:sp>
    </p:spTree>
    <p:extLst>
      <p:ext uri="{BB962C8B-B14F-4D97-AF65-F5344CB8AC3E}">
        <p14:creationId xmlns:p14="http://schemas.microsoft.com/office/powerpoint/2010/main" val="8084508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3" name="Foliennummernplatzhalter 2"/>
          <p:cNvSpPr>
            <a:spLocks noGrp="1"/>
          </p:cNvSpPr>
          <p:nvPr>
            <p:ph type="sldNum" sz="quarter" idx="11"/>
          </p:nvPr>
        </p:nvSpPr>
        <p:spPr/>
        <p:txBody>
          <a:bodyPr/>
          <a:lstStyle>
            <a:lvl1pPr>
              <a:defRPr/>
            </a:lvl1pPr>
          </a:lstStyle>
          <a:p>
            <a:r>
              <a:rPr lang="de-DE" altLang="de-DE"/>
              <a:t>Seite </a:t>
            </a:r>
            <a:fld id="{22F44BD1-53FC-4D06-9C0B-1A01DCDE23E8}" type="slidenum">
              <a:rPr lang="de-DE" altLang="de-DE"/>
              <a:pPr/>
              <a:t>‹Nr.›</a:t>
            </a:fld>
            <a:endParaRPr lang="de-DE" altLang="de-DE"/>
          </a:p>
        </p:txBody>
      </p:sp>
    </p:spTree>
    <p:extLst>
      <p:ext uri="{BB962C8B-B14F-4D97-AF65-F5344CB8AC3E}">
        <p14:creationId xmlns:p14="http://schemas.microsoft.com/office/powerpoint/2010/main" val="30018300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a:t>Titelmasterformat durch Klicken bearbeiten</a:t>
            </a:r>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Fußzeilenplatzhalter 4"/>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6" name="Foliennummernplatzhalter 5"/>
          <p:cNvSpPr>
            <a:spLocks noGrp="1"/>
          </p:cNvSpPr>
          <p:nvPr>
            <p:ph type="sldNum" sz="quarter" idx="11"/>
          </p:nvPr>
        </p:nvSpPr>
        <p:spPr/>
        <p:txBody>
          <a:bodyPr/>
          <a:lstStyle>
            <a:lvl1pPr>
              <a:defRPr/>
            </a:lvl1pPr>
          </a:lstStyle>
          <a:p>
            <a:r>
              <a:rPr lang="de-DE" altLang="de-DE"/>
              <a:t>Seite </a:t>
            </a:r>
            <a:fld id="{9E6866A3-ADC3-4B94-A033-4AA0E3FC7ADE}" type="slidenum">
              <a:rPr lang="de-DE" altLang="de-DE"/>
              <a:pPr/>
              <a:t>‹Nr.›</a:t>
            </a:fld>
            <a:endParaRPr lang="de-DE" altLang="de-DE"/>
          </a:p>
        </p:txBody>
      </p:sp>
    </p:spTree>
    <p:extLst>
      <p:ext uri="{BB962C8B-B14F-4D97-AF65-F5344CB8AC3E}">
        <p14:creationId xmlns:p14="http://schemas.microsoft.com/office/powerpoint/2010/main" val="14508689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a:t>Titelmasterformat durch Klicken bearbeiten</a:t>
            </a:r>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Fußzeilenplatzhalter 4"/>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6" name="Foliennummernplatzhalter 5"/>
          <p:cNvSpPr>
            <a:spLocks noGrp="1"/>
          </p:cNvSpPr>
          <p:nvPr>
            <p:ph type="sldNum" sz="quarter" idx="11"/>
          </p:nvPr>
        </p:nvSpPr>
        <p:spPr/>
        <p:txBody>
          <a:bodyPr/>
          <a:lstStyle>
            <a:lvl1pPr>
              <a:defRPr/>
            </a:lvl1pPr>
          </a:lstStyle>
          <a:p>
            <a:r>
              <a:rPr lang="de-DE" altLang="de-DE"/>
              <a:t>Seite </a:t>
            </a:r>
            <a:fld id="{009E7480-52A6-4B1D-A808-2BF0E2594493}" type="slidenum">
              <a:rPr lang="de-DE" altLang="de-DE"/>
              <a:pPr/>
              <a:t>‹Nr.›</a:t>
            </a:fld>
            <a:endParaRPr lang="de-DE" altLang="de-DE"/>
          </a:p>
        </p:txBody>
      </p:sp>
    </p:spTree>
    <p:extLst>
      <p:ext uri="{BB962C8B-B14F-4D97-AF65-F5344CB8AC3E}">
        <p14:creationId xmlns:p14="http://schemas.microsoft.com/office/powerpoint/2010/main" val="9118193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5" name="Foliennummernplatzhalter 4"/>
          <p:cNvSpPr>
            <a:spLocks noGrp="1"/>
          </p:cNvSpPr>
          <p:nvPr>
            <p:ph type="sldNum" sz="quarter" idx="11"/>
          </p:nvPr>
        </p:nvSpPr>
        <p:spPr/>
        <p:txBody>
          <a:bodyPr/>
          <a:lstStyle>
            <a:lvl1pPr>
              <a:defRPr/>
            </a:lvl1pPr>
          </a:lstStyle>
          <a:p>
            <a:r>
              <a:rPr lang="de-DE" altLang="de-DE"/>
              <a:t>Seite </a:t>
            </a:r>
            <a:fld id="{6D9A572B-0F78-4C5E-A04C-9059F3D305D9}" type="slidenum">
              <a:rPr lang="de-DE" altLang="de-DE"/>
              <a:pPr/>
              <a:t>‹Nr.›</a:t>
            </a:fld>
            <a:endParaRPr lang="de-DE" altLang="de-DE"/>
          </a:p>
        </p:txBody>
      </p:sp>
    </p:spTree>
    <p:extLst>
      <p:ext uri="{BB962C8B-B14F-4D97-AF65-F5344CB8AC3E}">
        <p14:creationId xmlns:p14="http://schemas.microsoft.com/office/powerpoint/2010/main" val="35912487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86538" y="1717675"/>
            <a:ext cx="2014537" cy="4273550"/>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539750" y="1717675"/>
            <a:ext cx="5894388" cy="4273550"/>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p:cNvSpPr>
            <a:spLocks noGrp="1"/>
          </p:cNvSpPr>
          <p:nvPr>
            <p:ph type="ftr" sz="quarter" idx="10"/>
          </p:nvPr>
        </p:nvSpPr>
        <p:spPr/>
        <p:txBody>
          <a:bodyPr/>
          <a:lstStyle>
            <a:lvl1pPr>
              <a:defRPr/>
            </a:lvl1pPr>
          </a:lstStyle>
          <a:p>
            <a:r>
              <a:rPr lang="en-US" altLang="de-DE"/>
              <a:t>Competence to act professionally | S. Wolf | Summer School 2021</a:t>
            </a:r>
            <a:endParaRPr lang="de-DE" altLang="de-DE" b="0"/>
          </a:p>
        </p:txBody>
      </p:sp>
      <p:sp>
        <p:nvSpPr>
          <p:cNvPr id="5" name="Foliennummernplatzhalter 4"/>
          <p:cNvSpPr>
            <a:spLocks noGrp="1"/>
          </p:cNvSpPr>
          <p:nvPr>
            <p:ph type="sldNum" sz="quarter" idx="11"/>
          </p:nvPr>
        </p:nvSpPr>
        <p:spPr/>
        <p:txBody>
          <a:bodyPr/>
          <a:lstStyle>
            <a:lvl1pPr>
              <a:defRPr/>
            </a:lvl1pPr>
          </a:lstStyle>
          <a:p>
            <a:r>
              <a:rPr lang="de-DE" altLang="de-DE"/>
              <a:t>Seite </a:t>
            </a:r>
            <a:fld id="{1D2E358C-9EBC-493D-9008-5D5E24FEFF39}" type="slidenum">
              <a:rPr lang="de-DE" altLang="de-DE"/>
              <a:pPr/>
              <a:t>‹Nr.›</a:t>
            </a:fld>
            <a:endParaRPr lang="de-DE" altLang="de-DE"/>
          </a:p>
        </p:txBody>
      </p:sp>
    </p:spTree>
    <p:extLst>
      <p:ext uri="{BB962C8B-B14F-4D97-AF65-F5344CB8AC3E}">
        <p14:creationId xmlns:p14="http://schemas.microsoft.com/office/powerpoint/2010/main" val="1785632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tags" Target="../tags/tag5.xml"/><Relationship Id="rId3" Type="http://schemas.openxmlformats.org/officeDocument/2006/relationships/slideLayout" Target="../slideLayouts/slideLayout3.xml"/><Relationship Id="rId21"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4.xml"/><Relationship Id="rId2" Type="http://schemas.openxmlformats.org/officeDocument/2006/relationships/slideLayout" Target="../slideLayouts/slideLayout2.xml"/><Relationship Id="rId16" Type="http://schemas.openxmlformats.org/officeDocument/2006/relationships/tags" Target="../tags/tag3.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tags" Target="../tags/tag6.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1.xml"/><Relationship Id="rId22"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ags" Target="../tags/tag12.xml"/><Relationship Id="rId18" Type="http://schemas.openxmlformats.org/officeDocument/2006/relationships/tags" Target="../tags/tag17.xml"/><Relationship Id="rId3" Type="http://schemas.openxmlformats.org/officeDocument/2006/relationships/slideLayout" Target="../slideLayouts/slideLayout37.xml"/><Relationship Id="rId21" Type="http://schemas.openxmlformats.org/officeDocument/2006/relationships/image" Target="../media/image2.jpeg"/><Relationship Id="rId7" Type="http://schemas.openxmlformats.org/officeDocument/2006/relationships/slideLayout" Target="../slideLayouts/slideLayout41.xml"/><Relationship Id="rId12" Type="http://schemas.openxmlformats.org/officeDocument/2006/relationships/theme" Target="../theme/theme4.xml"/><Relationship Id="rId17" Type="http://schemas.openxmlformats.org/officeDocument/2006/relationships/tags" Target="../tags/tag16.xml"/><Relationship Id="rId2" Type="http://schemas.openxmlformats.org/officeDocument/2006/relationships/slideLayout" Target="../slideLayouts/slideLayout36.xml"/><Relationship Id="rId16" Type="http://schemas.openxmlformats.org/officeDocument/2006/relationships/tags" Target="../tags/tag15.xml"/><Relationship Id="rId20" Type="http://schemas.openxmlformats.org/officeDocument/2006/relationships/oleObject" Target="../embeddings/oleObject1.bin"/><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tags" Target="../tags/tag14.xml"/><Relationship Id="rId10" Type="http://schemas.openxmlformats.org/officeDocument/2006/relationships/slideLayout" Target="../slideLayouts/slideLayout44.xml"/><Relationship Id="rId19" Type="http://schemas.openxmlformats.org/officeDocument/2006/relationships/image" Target="../media/image1.jpe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tags" Target="../tags/tag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4"/>
            </p:custDataLst>
          </p:nvPr>
        </p:nvSpPr>
        <p:spPr bwMode="auto">
          <a:xfrm>
            <a:off x="539750" y="1717675"/>
            <a:ext cx="8061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de-DE" altLang="de-DE"/>
              <a:t>Add title by clicking</a:t>
            </a:r>
          </a:p>
        </p:txBody>
      </p:sp>
      <p:sp>
        <p:nvSpPr>
          <p:cNvPr id="1027" name="Rectangle 3"/>
          <p:cNvSpPr>
            <a:spLocks noGrp="1" noChangeArrowheads="1"/>
          </p:cNvSpPr>
          <p:nvPr>
            <p:ph type="body" idx="1"/>
            <p:custDataLst>
              <p:tags r:id="rId15"/>
            </p:custDataLst>
          </p:nvPr>
        </p:nvSpPr>
        <p:spPr bwMode="auto">
          <a:xfrm>
            <a:off x="539750" y="2349500"/>
            <a:ext cx="8061325" cy="364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e-DE" altLang="de-DE"/>
              <a:t>Add text by clicking</a:t>
            </a:r>
          </a:p>
          <a:p>
            <a:pPr lvl="1"/>
            <a:r>
              <a:rPr lang="de-DE" altLang="de-DE"/>
              <a:t>Xxx</a:t>
            </a:r>
          </a:p>
        </p:txBody>
      </p:sp>
      <p:pic>
        <p:nvPicPr>
          <p:cNvPr id="1031" name="Picture 7" descr="TU_Logo_lang_RGB_rot_PPT-2"/>
          <p:cNvPicPr>
            <a:picLocks noChangeAspect="1" noChangeArrowheads="1"/>
          </p:cNvPicPr>
          <p:nvPr>
            <p:custDataLst>
              <p:tags r:id="rId16"/>
            </p:custDataLst>
          </p:nvPr>
        </p:nvPicPr>
        <p:blipFill>
          <a:blip r:embed="rId20" cstate="print">
            <a:extLst>
              <a:ext uri="{28A0092B-C50C-407E-A947-70E740481C1C}">
                <a14:useLocalDpi xmlns:a14="http://schemas.microsoft.com/office/drawing/2010/main" val="0"/>
              </a:ext>
            </a:extLst>
          </a:blip>
          <a:srcRect/>
          <a:stretch>
            <a:fillRect/>
          </a:stretch>
        </p:blipFill>
        <p:spPr bwMode="auto">
          <a:xfrm>
            <a:off x="7232650" y="539750"/>
            <a:ext cx="1368425" cy="762000"/>
          </a:xfrm>
          <a:prstGeom prst="rect">
            <a:avLst/>
          </a:prstGeom>
          <a:noFill/>
          <a:extLst>
            <a:ext uri="{909E8E84-426E-40DD-AFC4-6F175D3DCCD1}">
              <a14:hiddenFill xmlns:a14="http://schemas.microsoft.com/office/drawing/2010/main">
                <a:solidFill>
                  <a:srgbClr val="FFFFFF"/>
                </a:solidFill>
              </a14:hiddenFill>
            </a:ext>
          </a:extLst>
        </p:spPr>
      </p:pic>
      <p:sp>
        <p:nvSpPr>
          <p:cNvPr id="1037" name="Rectangle 13"/>
          <p:cNvSpPr>
            <a:spLocks noGrp="1" noChangeArrowheads="1"/>
          </p:cNvSpPr>
          <p:nvPr>
            <p:ph type="ftr" sz="quarter" idx="3"/>
            <p:custDataLst>
              <p:tags r:id="rId17"/>
            </p:custDataLst>
          </p:nvPr>
        </p:nvSpPr>
        <p:spPr bwMode="auto">
          <a:xfrm>
            <a:off x="539750" y="6372225"/>
            <a:ext cx="6624638"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1">
                <a:solidFill>
                  <a:schemeClr val="accent1"/>
                </a:solidFill>
              </a:defRPr>
            </a:lvl1pPr>
          </a:lstStyle>
          <a:p>
            <a:r>
              <a:rPr lang="en-US" altLang="de-DE"/>
              <a:t>Professional competence | S. Wolf | Summer School 2021</a:t>
            </a:r>
            <a:endParaRPr lang="de-DE" altLang="de-DE" b="0" dirty="0"/>
          </a:p>
        </p:txBody>
      </p:sp>
      <p:sp>
        <p:nvSpPr>
          <p:cNvPr id="1038" name="Rectangle 14"/>
          <p:cNvSpPr>
            <a:spLocks noGrp="1" noChangeArrowheads="1"/>
          </p:cNvSpPr>
          <p:nvPr>
            <p:ph type="sldNum" sz="quarter" idx="4"/>
            <p:custDataLst>
              <p:tags r:id="rId18"/>
            </p:custDataLst>
          </p:nvPr>
        </p:nvSpPr>
        <p:spPr bwMode="auto">
          <a:xfrm>
            <a:off x="539750" y="6557963"/>
            <a:ext cx="6624638"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a:solidFill>
                  <a:schemeClr val="accent1"/>
                </a:solidFill>
              </a:defRPr>
            </a:lvl1pPr>
          </a:lstStyle>
          <a:p>
            <a:r>
              <a:rPr lang="de-DE" altLang="de-DE"/>
              <a:t>Page</a:t>
            </a:r>
            <a:fld id="{3AA3D065-281A-4F4F-A845-510F12A7072D}" type="slidenum">
              <a:rPr lang="de-DE" altLang="de-DE"/>
              <a:t>‹Nr.›</a:t>
            </a:fld>
            <a:endParaRPr lang="de-DE" altLang="de-DE"/>
          </a:p>
        </p:txBody>
      </p:sp>
      <p:graphicFrame>
        <p:nvGraphicFramePr>
          <p:cNvPr id="1042" name="Rectangle 18" hidden="1"/>
          <p:cNvGraphicFramePr>
            <a:graphicFrameLocks/>
          </p:cNvGraphicFramePr>
          <p:nvPr>
            <p:custDataLst>
              <p:tags r:id="rId19"/>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r:id="rId21" imgW="0" imgH="0" progId="TCLayout.ActiveDocument.1">
                  <p:embed/>
                </p:oleObj>
              </mc:Choice>
              <mc:Fallback>
                <p:oleObj r:id="rId21" imgW="0" imgH="0" progId="TCLayout.ActiveDocument.1">
                  <p:embed/>
                  <p:pic>
                    <p:nvPicPr>
                      <p:cNvPr id="1042" name="Rectangle 1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047" name="Picture 23" descr="TU_130227_PPT_Bild-Aussicht_Streifen"/>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0" y="539750"/>
            <a:ext cx="6950075"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105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96" r:id="rId12"/>
  </p:sldLayoutIdLst>
  <p:hf hdr="0" dt="0"/>
  <p:txStyles>
    <p:title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p:titleStyle>
    <p:body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3884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210302"/>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3"/>
            </p:custDataLst>
          </p:nvPr>
        </p:nvSpPr>
        <p:spPr bwMode="auto">
          <a:xfrm>
            <a:off x="539750" y="1717675"/>
            <a:ext cx="8061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de-DE" altLang="de-DE"/>
              <a:t>Titel durch Klicken hinzufügen</a:t>
            </a:r>
          </a:p>
        </p:txBody>
      </p:sp>
      <p:sp>
        <p:nvSpPr>
          <p:cNvPr id="1027" name="Rectangle 3"/>
          <p:cNvSpPr>
            <a:spLocks noGrp="1" noChangeArrowheads="1"/>
          </p:cNvSpPr>
          <p:nvPr>
            <p:ph type="body" idx="1"/>
            <p:custDataLst>
              <p:tags r:id="rId14"/>
            </p:custDataLst>
          </p:nvPr>
        </p:nvSpPr>
        <p:spPr bwMode="auto">
          <a:xfrm>
            <a:off x="539750" y="2349500"/>
            <a:ext cx="8061325" cy="364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e-DE" altLang="de-DE"/>
              <a:t>Text durck Klicken hinzufügen</a:t>
            </a:r>
          </a:p>
          <a:p>
            <a:pPr lvl="1"/>
            <a:r>
              <a:rPr lang="de-DE" altLang="de-DE"/>
              <a:t>Xxx</a:t>
            </a:r>
          </a:p>
        </p:txBody>
      </p:sp>
      <p:pic>
        <p:nvPicPr>
          <p:cNvPr id="1031" name="Picture 7" descr="TU_Logo_lang_RGB_rot_PPT-2"/>
          <p:cNvPicPr>
            <a:picLocks noChangeAspect="1" noChangeArrowheads="1"/>
          </p:cNvPicPr>
          <p:nvPr>
            <p:custDataLst>
              <p:tags r:id="rId15"/>
            </p:custDataLst>
          </p:nvPr>
        </p:nvPicPr>
        <p:blipFill>
          <a:blip r:embed="rId19" cstate="print">
            <a:extLst>
              <a:ext uri="{28A0092B-C50C-407E-A947-70E740481C1C}">
                <a14:useLocalDpi xmlns:a14="http://schemas.microsoft.com/office/drawing/2010/main" val="0"/>
              </a:ext>
            </a:extLst>
          </a:blip>
          <a:srcRect/>
          <a:stretch>
            <a:fillRect/>
          </a:stretch>
        </p:blipFill>
        <p:spPr bwMode="auto">
          <a:xfrm>
            <a:off x="7232650" y="539750"/>
            <a:ext cx="1368425" cy="762000"/>
          </a:xfrm>
          <a:prstGeom prst="rect">
            <a:avLst/>
          </a:prstGeom>
          <a:noFill/>
          <a:extLst>
            <a:ext uri="{909E8E84-426E-40DD-AFC4-6F175D3DCCD1}">
              <a14:hiddenFill xmlns:a14="http://schemas.microsoft.com/office/drawing/2010/main">
                <a:solidFill>
                  <a:srgbClr val="FFFFFF"/>
                </a:solidFill>
              </a14:hiddenFill>
            </a:ext>
          </a:extLst>
        </p:spPr>
      </p:pic>
      <p:sp>
        <p:nvSpPr>
          <p:cNvPr id="1037" name="Rectangle 13"/>
          <p:cNvSpPr>
            <a:spLocks noGrp="1" noChangeArrowheads="1"/>
          </p:cNvSpPr>
          <p:nvPr>
            <p:ph type="ftr" sz="quarter" idx="3"/>
            <p:custDataLst>
              <p:tags r:id="rId16"/>
            </p:custDataLst>
          </p:nvPr>
        </p:nvSpPr>
        <p:spPr bwMode="auto">
          <a:xfrm>
            <a:off x="539750" y="6372225"/>
            <a:ext cx="6624638"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1">
                <a:solidFill>
                  <a:schemeClr val="accent1"/>
                </a:solidFill>
              </a:defRPr>
            </a:lvl1pPr>
          </a:lstStyle>
          <a:p>
            <a:r>
              <a:rPr lang="en-US" altLang="de-DE"/>
              <a:t>Professionelle Handlungskompetenz | S. Wolf | Summer School 2021</a:t>
            </a:r>
            <a:endParaRPr lang="de-DE" altLang="de-DE" b="0" dirty="0"/>
          </a:p>
        </p:txBody>
      </p:sp>
      <p:sp>
        <p:nvSpPr>
          <p:cNvPr id="1038" name="Rectangle 14"/>
          <p:cNvSpPr>
            <a:spLocks noGrp="1" noChangeArrowheads="1"/>
          </p:cNvSpPr>
          <p:nvPr>
            <p:ph type="sldNum" sz="quarter" idx="4"/>
            <p:custDataLst>
              <p:tags r:id="rId17"/>
            </p:custDataLst>
          </p:nvPr>
        </p:nvSpPr>
        <p:spPr bwMode="auto">
          <a:xfrm>
            <a:off x="539750" y="6557963"/>
            <a:ext cx="6624638"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a:solidFill>
                  <a:schemeClr val="accent1"/>
                </a:solidFill>
              </a:defRPr>
            </a:lvl1pPr>
          </a:lstStyle>
          <a:p>
            <a:fld id="{3AA3D065-281A-4F4F-A845-510F12A7072D}" type="slidenum">
              <a:rPr lang="de-DE" altLang="de-DE"/>
              <a:t>‹Nr.›</a:t>
            </a:fld>
            <a:r>
              <a:rPr lang="de-DE" altLang="de-DE"/>
              <a:t>Seite </a:t>
            </a:r>
            <a:fld id="{3AA3D065-281A-4F4F-A845-510F12A7072D}" type="slidenum">
              <a:t>‹Nr.›</a:t>
            </a:fld>
            <a:endParaRPr lang="de-DE" altLang="de-DE"/>
          </a:p>
        </p:txBody>
      </p:sp>
      <p:graphicFrame>
        <p:nvGraphicFramePr>
          <p:cNvPr id="1042" name="Rectangle 18" hidden="1"/>
          <p:cNvGraphicFramePr>
            <a:graphicFrameLocks/>
          </p:cNvGraphicFramePr>
          <p:nvPr>
            <p:custDataLst>
              <p:tags r:id="rId18"/>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r:id="rId20" imgW="0" imgH="0" progId="TCLayout.ActiveDocument.1">
                  <p:embed/>
                </p:oleObj>
              </mc:Choice>
              <mc:Fallback>
                <p:oleObj r:id="rId20" imgW="0" imgH="0" progId="TCLayout.ActiveDocument.1">
                  <p:embed/>
                  <p:pic>
                    <p:nvPicPr>
                      <p:cNvPr id="1042" name="Rectangle 1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047" name="Picture 23" descr="TU_130227_PPT_Bild-Aussicht_Streifen"/>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0" y="539750"/>
            <a:ext cx="6950075"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74738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p:titleStyle>
    <p:body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2" Type="http://schemas.openxmlformats.org/officeDocument/2006/relationships/hyperlink" Target="ToT_Project%20Learning%20and%20LWA.pptx#-1,17,PowerPoint-Pr&#228;sentation" TargetMode="External"/><Relationship Id="rId1" Type="http://schemas.openxmlformats.org/officeDocument/2006/relationships/slideLayout" Target="../slideLayouts/slideLayout41.xml"/></Relationships>
</file>

<file path=ppt/slides/_rels/slide1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hyperlink" Target="Material/Lernsituation_Elektroniker_Elektronikerin_Energieversorgung%20en_New.pdf" TargetMode="External"/><Relationship Id="rId1" Type="http://schemas.openxmlformats.org/officeDocument/2006/relationships/slideLayout" Target="../slideLayouts/slideLayout41.xml"/><Relationship Id="rId4" Type="http://schemas.openxmlformats.org/officeDocument/2006/relationships/hyperlink" Target="ToT_Project%20Learning%20and%20LWA.pptx#-1,18,PowerPoint-Pr&#228;sentation"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mailto:s.wolf@tu-berlin.de" TargetMode="External"/><Relationship Id="rId1" Type="http://schemas.openxmlformats.org/officeDocument/2006/relationships/slideLayout" Target="../slideLayouts/slideLayout1.xml"/><Relationship Id="rId5" Type="http://schemas.openxmlformats.org/officeDocument/2006/relationships/hyperlink" Target="ToT_Project%20Learning%20and%20LWA.pptx#-1,16,Example* of a complete workflow" TargetMode="Externa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9251A77-60F3-6957-516E-BA3D7BE3A524}"/>
              </a:ext>
            </a:extLst>
          </p:cNvPr>
          <p:cNvSpPr>
            <a:spLocks noGrp="1"/>
          </p:cNvSpPr>
          <p:nvPr>
            <p:ph type="ctrTitle"/>
          </p:nvPr>
        </p:nvSpPr>
        <p:spPr>
          <a:xfrm>
            <a:off x="539750" y="5023513"/>
            <a:ext cx="8061325" cy="358560"/>
          </a:xfrm>
        </p:spPr>
        <p:txBody>
          <a:bodyPr/>
          <a:lstStyle/>
          <a:p>
            <a:r>
              <a:rPr lang="en-GB" dirty="0"/>
              <a:t>Project Learning and Learn- and Work-Assignments </a:t>
            </a:r>
          </a:p>
        </p:txBody>
      </p:sp>
      <p:sp>
        <p:nvSpPr>
          <p:cNvPr id="5" name="Untertitel 4">
            <a:extLst>
              <a:ext uri="{FF2B5EF4-FFF2-40B4-BE49-F238E27FC236}">
                <a16:creationId xmlns:a16="http://schemas.microsoft.com/office/drawing/2014/main" id="{928AE7F7-5CB5-C35C-54BE-E78AD31DCD42}"/>
              </a:ext>
            </a:extLst>
          </p:cNvPr>
          <p:cNvSpPr>
            <a:spLocks noGrp="1"/>
          </p:cNvSpPr>
          <p:nvPr>
            <p:ph type="subTitle" idx="1"/>
          </p:nvPr>
        </p:nvSpPr>
        <p:spPr>
          <a:xfrm>
            <a:off x="539750" y="5686397"/>
            <a:ext cx="8061325" cy="252441"/>
          </a:xfrm>
        </p:spPr>
        <p:txBody>
          <a:bodyPr/>
          <a:lstStyle/>
          <a:p>
            <a:r>
              <a:rPr lang="en-GB" dirty="0"/>
              <a:t>Workshop: Training of Trainers, within the ProREG-Project at KNUST, March 2024</a:t>
            </a:r>
          </a:p>
        </p:txBody>
      </p:sp>
      <p:pic>
        <p:nvPicPr>
          <p:cNvPr id="6" name="Picture 1">
            <a:extLst>
              <a:ext uri="{FF2B5EF4-FFF2-40B4-BE49-F238E27FC236}">
                <a16:creationId xmlns:a16="http://schemas.microsoft.com/office/drawing/2014/main" id="{32B3F867-C60E-441A-52B6-79D03DA7E9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382" y="365442"/>
            <a:ext cx="836295" cy="1107440"/>
          </a:xfrm>
          <a:prstGeom prst="rect">
            <a:avLst/>
          </a:prstGeom>
        </p:spPr>
      </p:pic>
      <p:sp>
        <p:nvSpPr>
          <p:cNvPr id="7" name="Untertitel 4">
            <a:extLst>
              <a:ext uri="{FF2B5EF4-FFF2-40B4-BE49-F238E27FC236}">
                <a16:creationId xmlns:a16="http://schemas.microsoft.com/office/drawing/2014/main" id="{D5FBA353-08A0-62DD-59C9-1964F0540B1B}"/>
              </a:ext>
            </a:extLst>
          </p:cNvPr>
          <p:cNvSpPr txBox="1">
            <a:spLocks/>
          </p:cNvSpPr>
          <p:nvPr/>
        </p:nvSpPr>
        <p:spPr bwMode="auto">
          <a:xfrm>
            <a:off x="539750" y="6418927"/>
            <a:ext cx="8061325" cy="252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0" indent="0" algn="l" rtl="0" eaLnBrk="1" fontAlgn="base" hangingPunct="1">
              <a:lnSpc>
                <a:spcPts val="2200"/>
              </a:lnSpc>
              <a:spcBef>
                <a:spcPct val="0"/>
              </a:spcBef>
              <a:spcAft>
                <a:spcPct val="0"/>
              </a:spcAft>
              <a:defRPr sz="1400" kern="1200">
                <a:solidFill>
                  <a:schemeClr val="accent1"/>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914400"/>
            <a:r>
              <a:rPr lang="en-GB" dirty="0"/>
              <a:t>PD Dr. Stefan Wolf | s.wolf@tu-berlin.de</a:t>
            </a:r>
          </a:p>
        </p:txBody>
      </p:sp>
    </p:spTree>
    <p:extLst>
      <p:ext uri="{BB962C8B-B14F-4D97-AF65-F5344CB8AC3E}">
        <p14:creationId xmlns:p14="http://schemas.microsoft.com/office/powerpoint/2010/main" val="479111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4">
            <a:extLst>
              <a:ext uri="{FF2B5EF4-FFF2-40B4-BE49-F238E27FC236}">
                <a16:creationId xmlns:a16="http://schemas.microsoft.com/office/drawing/2014/main" id="{F337DC94-91A7-3640-5AC6-0E84E12636A3}"/>
              </a:ext>
            </a:extLst>
          </p:cNvPr>
          <p:cNvSpPr txBox="1">
            <a:spLocks/>
          </p:cNvSpPr>
          <p:nvPr/>
        </p:nvSpPr>
        <p:spPr>
          <a:xfrm>
            <a:off x="579942" y="6445381"/>
            <a:ext cx="8133337" cy="294695"/>
          </a:xfrm>
          <a:prstGeom prst="rect">
            <a:avLst/>
          </a:prstGeom>
        </p:spPr>
        <p:txBody>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00000"/>
              </a:lnSpc>
            </a:pPr>
            <a:r>
              <a:rPr lang="en-GB" sz="1000" dirty="0"/>
              <a:t>Workshop: Training of Trainers, within the ProREG-Project at KNUST, March 2024 | PD Dr. Stefan Wolf</a:t>
            </a:r>
          </a:p>
        </p:txBody>
      </p:sp>
      <p:sp>
        <p:nvSpPr>
          <p:cNvPr id="3" name="Inhaltsplatzhalter 2">
            <a:extLst>
              <a:ext uri="{FF2B5EF4-FFF2-40B4-BE49-F238E27FC236}">
                <a16:creationId xmlns:a16="http://schemas.microsoft.com/office/drawing/2014/main" id="{5E3DC96C-AC45-45F0-8183-02A3B677E68D}"/>
              </a:ext>
            </a:extLst>
          </p:cNvPr>
          <p:cNvSpPr>
            <a:spLocks noGrp="1"/>
          </p:cNvSpPr>
          <p:nvPr>
            <p:ph idx="1"/>
          </p:nvPr>
        </p:nvSpPr>
        <p:spPr>
          <a:prstGeom prst="rect">
            <a:avLst/>
          </a:prstGeom>
        </p:spPr>
        <p:txBody>
          <a:bodyPr/>
          <a:lstStyle/>
          <a:p>
            <a:r>
              <a:rPr lang="de-DE" dirty="0"/>
              <a:t>Test</a:t>
            </a:r>
          </a:p>
        </p:txBody>
      </p:sp>
      <p:sp>
        <p:nvSpPr>
          <p:cNvPr id="5" name="Textfeld 4">
            <a:extLst>
              <a:ext uri="{FF2B5EF4-FFF2-40B4-BE49-F238E27FC236}">
                <a16:creationId xmlns:a16="http://schemas.microsoft.com/office/drawing/2014/main" id="{1C757B54-1FF1-58DE-5C08-22AB641BB3EB}"/>
              </a:ext>
            </a:extLst>
          </p:cNvPr>
          <p:cNvSpPr txBox="1"/>
          <p:nvPr/>
        </p:nvSpPr>
        <p:spPr>
          <a:xfrm>
            <a:off x="5510880" y="1400175"/>
            <a:ext cx="3090195" cy="4708981"/>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Professional competence is the prerequisite for the </a:t>
            </a:r>
            <a:r>
              <a:rPr kumimoji="0" lang="en-US" sz="2000" b="0" i="0" u="sng" strike="noStrike" kern="1200" cap="none" spc="0" normalizeH="0" baseline="0" noProof="0" dirty="0">
                <a:ln>
                  <a:noFill/>
                </a:ln>
                <a:solidFill>
                  <a:prstClr val="black"/>
                </a:solidFill>
                <a:effectLst/>
                <a:uLnTx/>
                <a:uFillTx/>
                <a:latin typeface="Calibri" panose="020F0502020204030204"/>
                <a:ea typeface="+mn-ea"/>
                <a:cs typeface="+mn-cs"/>
              </a:rPr>
              <a:t>ability to act professionally</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as the goal of vocational training</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It is constituted by the combination of occupation-related competence with social, personal and methodological competence</a:t>
            </a:r>
          </a:p>
        </p:txBody>
      </p:sp>
      <p:grpSp>
        <p:nvGrpSpPr>
          <p:cNvPr id="19" name="Gruppieren 18">
            <a:extLst>
              <a:ext uri="{FF2B5EF4-FFF2-40B4-BE49-F238E27FC236}">
                <a16:creationId xmlns:a16="http://schemas.microsoft.com/office/drawing/2014/main" id="{6381E837-16D8-F2B9-766D-74BE415C0850}"/>
              </a:ext>
            </a:extLst>
          </p:cNvPr>
          <p:cNvGrpSpPr/>
          <p:nvPr/>
        </p:nvGrpSpPr>
        <p:grpSpPr>
          <a:xfrm>
            <a:off x="21343" y="1125008"/>
            <a:ext cx="5403812" cy="5732992"/>
            <a:chOff x="21343" y="1125008"/>
            <a:chExt cx="5403812" cy="5732992"/>
          </a:xfrm>
        </p:grpSpPr>
        <p:pic>
          <p:nvPicPr>
            <p:cNvPr id="6" name="Grafik 5">
              <a:extLst>
                <a:ext uri="{FF2B5EF4-FFF2-40B4-BE49-F238E27FC236}">
                  <a16:creationId xmlns:a16="http://schemas.microsoft.com/office/drawing/2014/main" id="{8BD48881-C18C-860C-C132-7A5BD5F3C2AC}"/>
                </a:ext>
              </a:extLst>
            </p:cNvPr>
            <p:cNvPicPr>
              <a:picLocks noChangeAspect="1"/>
            </p:cNvPicPr>
            <p:nvPr/>
          </p:nvPicPr>
          <p:blipFill>
            <a:blip r:embed="rId3"/>
            <a:stretch>
              <a:fillRect/>
            </a:stretch>
          </p:blipFill>
          <p:spPr>
            <a:xfrm>
              <a:off x="21343" y="1125008"/>
              <a:ext cx="5403812" cy="5732992"/>
            </a:xfrm>
            <a:prstGeom prst="rect">
              <a:avLst/>
            </a:prstGeom>
            <a:noFill/>
          </p:spPr>
        </p:pic>
        <p:sp>
          <p:nvSpPr>
            <p:cNvPr id="7" name="Trapezoid 6">
              <a:extLst>
                <a:ext uri="{FF2B5EF4-FFF2-40B4-BE49-F238E27FC236}">
                  <a16:creationId xmlns:a16="http://schemas.microsoft.com/office/drawing/2014/main" id="{AD6221A9-10FE-568F-A39E-F6F3DFB14229}"/>
                </a:ext>
              </a:extLst>
            </p:cNvPr>
            <p:cNvSpPr/>
            <p:nvPr/>
          </p:nvSpPr>
          <p:spPr>
            <a:xfrm>
              <a:off x="683913" y="2180590"/>
              <a:ext cx="4223634" cy="1687847"/>
            </a:xfrm>
            <a:prstGeom prst="trapezoid">
              <a:avLst>
                <a:gd name="adj" fmla="val 192945"/>
              </a:avLst>
            </a:prstGeom>
            <a:solidFill>
              <a:srgbClr val="4F81BD">
                <a:alpha val="30196"/>
              </a:srgbClr>
            </a:solidFill>
            <a:ln w="6350" cap="flat" cmpd="sng" algn="ctr">
              <a:solidFill>
                <a:sysClr val="window" lastClr="FFFFFF"/>
              </a:solidFill>
              <a:prstDash val="solid"/>
            </a:ln>
            <a:effectLst>
              <a:outerShdw blurRad="50800" dist="38100" algn="l" rotWithShape="0">
                <a:srgbClr val="1F497D">
                  <a:lumMod val="60000"/>
                  <a:lumOff val="40000"/>
                </a:srgbClr>
              </a:outerShdw>
            </a:effectLst>
          </p:spPr>
          <p:txBody>
            <a:bodyPr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white"/>
                  </a:solidFill>
                  <a:effectLst/>
                  <a:uLnTx/>
                  <a:uFillTx/>
                  <a:latin typeface="Calibri"/>
                  <a:ea typeface="+mn-ea"/>
                  <a:cs typeface="+mn-cs"/>
                </a:rPr>
                <a:t>Professional </a:t>
              </a:r>
              <a:r>
                <a:rPr kumimoji="0" lang="en-GB" sz="1800" b="0" i="0" u="none" strike="noStrike" kern="0" cap="none" spc="0" normalizeH="0" baseline="0" noProof="0" dirty="0">
                  <a:ln>
                    <a:noFill/>
                  </a:ln>
                  <a:solidFill>
                    <a:prstClr val="white"/>
                  </a:solidFill>
                  <a:effectLst/>
                  <a:uLnTx/>
                  <a:uFillTx/>
                  <a:latin typeface="Calibri"/>
                  <a:ea typeface="+mn-ea"/>
                  <a:cs typeface="+mn-cs"/>
                </a:rPr>
                <a:t>Competence</a:t>
              </a:r>
            </a:p>
          </p:txBody>
        </p:sp>
        <p:sp>
          <p:nvSpPr>
            <p:cNvPr id="8" name="Rechteck 7">
              <a:extLst>
                <a:ext uri="{FF2B5EF4-FFF2-40B4-BE49-F238E27FC236}">
                  <a16:creationId xmlns:a16="http://schemas.microsoft.com/office/drawing/2014/main" id="{F5303043-C8F7-A50A-0B84-C3DAC0A78289}"/>
                </a:ext>
              </a:extLst>
            </p:cNvPr>
            <p:cNvSpPr/>
            <p:nvPr/>
          </p:nvSpPr>
          <p:spPr>
            <a:xfrm>
              <a:off x="206007" y="1219200"/>
              <a:ext cx="4978400" cy="361950"/>
            </a:xfrm>
            <a:prstGeom prst="rect">
              <a:avLst/>
            </a:prstGeom>
            <a:solidFill>
              <a:srgbClr val="8291B7"/>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a:ln>
                    <a:noFill/>
                  </a:ln>
                  <a:solidFill>
                    <a:prstClr val="black"/>
                  </a:solidFill>
                  <a:effectLst/>
                  <a:uLnTx/>
                  <a:uFillTx/>
                  <a:latin typeface="Calibri"/>
                  <a:ea typeface="+mn-ea"/>
                  <a:cs typeface="+mn-cs"/>
                </a:rPr>
                <a:t>Ability to Act </a:t>
              </a:r>
              <a:r>
                <a:rPr kumimoji="0" lang="en-GB" sz="2400" b="0" i="0" u="none" strike="noStrike" kern="0" cap="none" spc="0" normalizeH="0" baseline="0" dirty="0">
                  <a:ln>
                    <a:noFill/>
                  </a:ln>
                  <a:solidFill>
                    <a:prstClr val="black"/>
                  </a:solidFill>
                  <a:effectLst/>
                  <a:uLnTx/>
                  <a:uFillTx/>
                  <a:latin typeface="Calibri"/>
                  <a:ea typeface="+mn-ea"/>
                  <a:cs typeface="+mn-cs"/>
                </a:rPr>
                <a:t>Professionally</a:t>
              </a:r>
              <a:r>
                <a:rPr kumimoji="0" lang="en-GB" sz="2400" b="0" i="0" u="none" strike="noStrike" kern="0" cap="none" spc="0" normalizeH="0" baseline="0" noProof="0" dirty="0">
                  <a:ln>
                    <a:noFill/>
                  </a:ln>
                  <a:solidFill>
                    <a:prstClr val="black"/>
                  </a:solidFill>
                  <a:effectLst/>
                  <a:uLnTx/>
                  <a:uFillTx/>
                  <a:latin typeface="Calibri"/>
                  <a:ea typeface="+mn-ea"/>
                  <a:cs typeface="+mn-cs"/>
                </a:rPr>
                <a:t> </a:t>
              </a:r>
            </a:p>
          </p:txBody>
        </p:sp>
        <p:sp>
          <p:nvSpPr>
            <p:cNvPr id="10" name="Textfeld 9">
              <a:extLst>
                <a:ext uri="{FF2B5EF4-FFF2-40B4-BE49-F238E27FC236}">
                  <a16:creationId xmlns:a16="http://schemas.microsoft.com/office/drawing/2014/main" id="{43B8E0A7-B0A8-9E83-3E9A-D35427A11D67}"/>
                </a:ext>
              </a:extLst>
            </p:cNvPr>
            <p:cNvSpPr txBox="1"/>
            <p:nvPr/>
          </p:nvSpPr>
          <p:spPr>
            <a:xfrm>
              <a:off x="649850" y="5059215"/>
              <a:ext cx="1063030" cy="577081"/>
            </a:xfrm>
            <a:prstGeom prst="rect">
              <a:avLst/>
            </a:prstGeom>
            <a:solidFill>
              <a:srgbClr val="ABD473"/>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occupation-related competence </a:t>
              </a:r>
            </a:p>
          </p:txBody>
        </p:sp>
        <p:sp>
          <p:nvSpPr>
            <p:cNvPr id="11" name="Textfeld 10">
              <a:extLst>
                <a:ext uri="{FF2B5EF4-FFF2-40B4-BE49-F238E27FC236}">
                  <a16:creationId xmlns:a16="http://schemas.microsoft.com/office/drawing/2014/main" id="{7C641C97-ED8F-0402-57CD-C7D1E93041E0}"/>
                </a:ext>
              </a:extLst>
            </p:cNvPr>
            <p:cNvSpPr txBox="1"/>
            <p:nvPr/>
          </p:nvSpPr>
          <p:spPr>
            <a:xfrm>
              <a:off x="628650" y="5732992"/>
              <a:ext cx="1118293" cy="577081"/>
            </a:xfrm>
            <a:prstGeom prst="rect">
              <a:avLst/>
            </a:prstGeom>
            <a:solidFill>
              <a:srgbClr val="BFDC92"/>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Specific knowledge and skills</a:t>
              </a:r>
            </a:p>
          </p:txBody>
        </p:sp>
        <p:sp>
          <p:nvSpPr>
            <p:cNvPr id="14" name="Textfeld 13">
              <a:extLst>
                <a:ext uri="{FF2B5EF4-FFF2-40B4-BE49-F238E27FC236}">
                  <a16:creationId xmlns:a16="http://schemas.microsoft.com/office/drawing/2014/main" id="{C93E8BBB-4F44-7003-805D-90D92C979BA4}"/>
                </a:ext>
              </a:extLst>
            </p:cNvPr>
            <p:cNvSpPr txBox="1"/>
            <p:nvPr/>
          </p:nvSpPr>
          <p:spPr>
            <a:xfrm>
              <a:off x="2630972" y="5462826"/>
              <a:ext cx="648072" cy="369332"/>
            </a:xfrm>
            <a:prstGeom prst="rect">
              <a:avLst/>
            </a:prstGeom>
            <a:solidFill>
              <a:srgbClr val="FDBD6E"/>
            </a:solidFill>
          </p:spPr>
          <p:txBody>
            <a:bodyPr wrap="square" lIns="0" r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Social competence</a:t>
              </a:r>
            </a:p>
          </p:txBody>
        </p:sp>
        <p:sp>
          <p:nvSpPr>
            <p:cNvPr id="15" name="Textfeld 14">
              <a:extLst>
                <a:ext uri="{FF2B5EF4-FFF2-40B4-BE49-F238E27FC236}">
                  <a16:creationId xmlns:a16="http://schemas.microsoft.com/office/drawing/2014/main" id="{7D2F32C2-984F-F92E-0EC9-B32C0E7E0B99}"/>
                </a:ext>
              </a:extLst>
            </p:cNvPr>
            <p:cNvSpPr txBox="1"/>
            <p:nvPr/>
          </p:nvSpPr>
          <p:spPr>
            <a:xfrm>
              <a:off x="3529098" y="5324327"/>
              <a:ext cx="601539" cy="784830"/>
            </a:xfrm>
            <a:prstGeom prst="rect">
              <a:avLst/>
            </a:prstGeom>
            <a:solidFill>
              <a:srgbClr val="FDBD6E"/>
            </a:solidFill>
          </p:spPr>
          <p:txBody>
            <a:bodyPr wrap="square" lIns="0" r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General </a:t>
              </a:r>
              <a:r>
                <a:rPr kumimoji="0" lang="en-GB" sz="900" b="0" i="0" u="none" strike="noStrike" kern="1200" cap="none" spc="-10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Methodological</a:t>
              </a:r>
              <a:r>
                <a:rPr kumimoji="0" lang="en-GB"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900" b="0" i="0" u="none" strike="noStrike" kern="1200" cap="none" spc="-10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Competence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10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Textfeld 15">
              <a:extLst>
                <a:ext uri="{FF2B5EF4-FFF2-40B4-BE49-F238E27FC236}">
                  <a16:creationId xmlns:a16="http://schemas.microsoft.com/office/drawing/2014/main" id="{1DA3482C-D63E-8211-5EE2-0BE4B1353D7E}"/>
                </a:ext>
              </a:extLst>
            </p:cNvPr>
            <p:cNvSpPr txBox="1"/>
            <p:nvPr/>
          </p:nvSpPr>
          <p:spPr>
            <a:xfrm>
              <a:off x="4345046" y="5324327"/>
              <a:ext cx="680508" cy="784830"/>
            </a:xfrm>
            <a:prstGeom prst="rect">
              <a:avLst/>
            </a:prstGeom>
            <a:solidFill>
              <a:srgbClr val="FDBD6E"/>
            </a:solidFill>
          </p:spPr>
          <p:txBody>
            <a:bodyPr wrap="square" lIns="0" r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Personal competence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10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10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Rechteck 21">
              <a:extLst>
                <a:ext uri="{FF2B5EF4-FFF2-40B4-BE49-F238E27FC236}">
                  <a16:creationId xmlns:a16="http://schemas.microsoft.com/office/drawing/2014/main" id="{3284E1AB-D62C-79B8-A07B-F2E4BFBFFFBA}"/>
                </a:ext>
              </a:extLst>
            </p:cNvPr>
            <p:cNvSpPr/>
            <p:nvPr/>
          </p:nvSpPr>
          <p:spPr>
            <a:xfrm>
              <a:off x="395536" y="6391098"/>
              <a:ext cx="1584176" cy="405524"/>
            </a:xfrm>
            <a:prstGeom prst="rect">
              <a:avLst/>
            </a:prstGeom>
            <a:solidFill>
              <a:schemeClr val="bg1">
                <a:lumMod val="65000"/>
              </a:schemeClr>
            </a:solid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Arial"/>
                  <a:ea typeface="+mn-ea"/>
                  <a:cs typeface="+mn-cs"/>
                </a:rPr>
                <a:t>occupation-specific </a:t>
              </a:r>
            </a:p>
          </p:txBody>
        </p:sp>
        <p:sp>
          <p:nvSpPr>
            <p:cNvPr id="23" name="Rechteck 22">
              <a:extLst>
                <a:ext uri="{FF2B5EF4-FFF2-40B4-BE49-F238E27FC236}">
                  <a16:creationId xmlns:a16="http://schemas.microsoft.com/office/drawing/2014/main" id="{B2D8B6CA-5DA1-1098-FAA7-02FBAED9AA71}"/>
                </a:ext>
              </a:extLst>
            </p:cNvPr>
            <p:cNvSpPr/>
            <p:nvPr/>
          </p:nvSpPr>
          <p:spPr>
            <a:xfrm>
              <a:off x="2630972" y="6400446"/>
              <a:ext cx="2394582" cy="405524"/>
            </a:xfrm>
            <a:prstGeom prst="rect">
              <a:avLst/>
            </a:prstGeom>
            <a:solidFill>
              <a:schemeClr val="bg1">
                <a:lumMod val="65000"/>
              </a:schemeClr>
            </a:solid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Arial"/>
                  <a:ea typeface="+mn-ea"/>
                  <a:cs typeface="+mn-cs"/>
                </a:rPr>
                <a:t>Supra-disciplinary / transversal </a:t>
              </a:r>
            </a:p>
          </p:txBody>
        </p:sp>
      </p:grpSp>
      <p:sp>
        <p:nvSpPr>
          <p:cNvPr id="4" name="Textfeld 3">
            <a:extLst>
              <a:ext uri="{FF2B5EF4-FFF2-40B4-BE49-F238E27FC236}">
                <a16:creationId xmlns:a16="http://schemas.microsoft.com/office/drawing/2014/main" id="{2D70D0B1-7AB1-6217-C53D-6ED287CFF613}"/>
              </a:ext>
            </a:extLst>
          </p:cNvPr>
          <p:cNvSpPr txBox="1"/>
          <p:nvPr/>
        </p:nvSpPr>
        <p:spPr>
          <a:xfrm>
            <a:off x="5912792" y="6021532"/>
            <a:ext cx="2377671" cy="461665"/>
          </a:xfrm>
          <a:prstGeom prst="rect">
            <a:avLst/>
          </a:prstGeom>
          <a:noFill/>
        </p:spPr>
        <p:txBody>
          <a:bodyPr wrap="square">
            <a:spAutoFit/>
          </a:bodyPr>
          <a:lstStyle/>
          <a:p>
            <a:pPr algn="ctr"/>
            <a:r>
              <a:rPr lang="en-US" sz="1200" dirty="0">
                <a:solidFill>
                  <a:srgbClr val="C00000"/>
                </a:solidFill>
              </a:rPr>
              <a:t>*In contrast to a competence, the </a:t>
            </a:r>
            <a:r>
              <a:rPr lang="en-US" sz="1200" u="sng" dirty="0">
                <a:solidFill>
                  <a:srgbClr val="C00000"/>
                </a:solidFill>
              </a:rPr>
              <a:t>ability to act </a:t>
            </a:r>
            <a:r>
              <a:rPr lang="en-US" sz="1200" dirty="0">
                <a:solidFill>
                  <a:srgbClr val="C00000"/>
                </a:solidFill>
              </a:rPr>
              <a:t>is open to assessment</a:t>
            </a:r>
          </a:p>
        </p:txBody>
      </p:sp>
      <p:sp>
        <p:nvSpPr>
          <p:cNvPr id="18" name="Textfeld 17">
            <a:extLst>
              <a:ext uri="{FF2B5EF4-FFF2-40B4-BE49-F238E27FC236}">
                <a16:creationId xmlns:a16="http://schemas.microsoft.com/office/drawing/2014/main" id="{B9E95E43-F73E-0A1C-2515-668CD31C25C5}"/>
              </a:ext>
            </a:extLst>
          </p:cNvPr>
          <p:cNvSpPr txBox="1"/>
          <p:nvPr/>
        </p:nvSpPr>
        <p:spPr>
          <a:xfrm>
            <a:off x="538618" y="186325"/>
            <a:ext cx="835386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dirty="0">
                <a:solidFill>
                  <a:srgbClr val="C50E1F"/>
                </a:solidFill>
                <a:latin typeface="Arial"/>
                <a:cs typeface="Arial"/>
              </a:rPr>
              <a:t>Summary of competences in professional education and training</a:t>
            </a:r>
          </a:p>
        </p:txBody>
      </p:sp>
      <p:sp>
        <p:nvSpPr>
          <p:cNvPr id="9" name="Textfeld 8">
            <a:extLst>
              <a:ext uri="{FF2B5EF4-FFF2-40B4-BE49-F238E27FC236}">
                <a16:creationId xmlns:a16="http://schemas.microsoft.com/office/drawing/2014/main" id="{04F2BA8B-F180-1339-8A1B-CA6486225BAE}"/>
              </a:ext>
            </a:extLst>
          </p:cNvPr>
          <p:cNvSpPr txBox="1"/>
          <p:nvPr/>
        </p:nvSpPr>
        <p:spPr>
          <a:xfrm>
            <a:off x="6456801" y="6642556"/>
            <a:ext cx="2843808" cy="215444"/>
          </a:xfrm>
          <a:prstGeom prst="rect">
            <a:avLst/>
          </a:prstGeom>
          <a:noFill/>
        </p:spPr>
        <p:txBody>
          <a:bodyPr wrap="square" lIns="0" rIns="0" rtlCol="0">
            <a:spAutoFit/>
          </a:bodyPr>
          <a:lstStyle/>
          <a:p>
            <a:r>
              <a:rPr lang="de-DE" sz="800" dirty="0"/>
              <a:t>Dr H.-J. Lindemann &amp; PD Dr Stefan Wolf | CC-BY-NC 4.0</a:t>
            </a:r>
          </a:p>
        </p:txBody>
      </p:sp>
    </p:spTree>
    <p:extLst>
      <p:ext uri="{BB962C8B-B14F-4D97-AF65-F5344CB8AC3E}">
        <p14:creationId xmlns:p14="http://schemas.microsoft.com/office/powerpoint/2010/main" val="2068723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9FFAB4-FA49-3BFE-9E67-12137C40C370}"/>
              </a:ext>
            </a:extLst>
          </p:cNvPr>
          <p:cNvSpPr>
            <a:spLocks noGrp="1"/>
          </p:cNvSpPr>
          <p:nvPr>
            <p:ph type="title"/>
          </p:nvPr>
        </p:nvSpPr>
        <p:spPr>
          <a:xfrm>
            <a:off x="472040" y="10827"/>
            <a:ext cx="7886700" cy="464710"/>
          </a:xfrm>
        </p:spPr>
        <p:txBody>
          <a:bodyPr>
            <a:normAutofit/>
          </a:bodyPr>
          <a:lstStyle/>
          <a:p>
            <a:r>
              <a:rPr lang="en-GB" altLang="de-DE" dirty="0">
                <a:latin typeface="+mn-lt"/>
                <a:ea typeface="Tahoma" panose="020B0604030504040204" pitchFamily="34" charset="0"/>
                <a:cs typeface="Tahoma" panose="020B0604030504040204" pitchFamily="34" charset="0"/>
              </a:rPr>
              <a:t>Action- and problem-oriented learning</a:t>
            </a:r>
            <a:endParaRPr lang="en-GB" dirty="0">
              <a:latin typeface="+mn-lt"/>
              <a:ea typeface="Tahoma" panose="020B0604030504040204" pitchFamily="34" charset="0"/>
              <a:cs typeface="Tahoma" panose="020B0604030504040204" pitchFamily="34" charset="0"/>
            </a:endParaRPr>
          </a:p>
        </p:txBody>
      </p:sp>
      <p:pic>
        <p:nvPicPr>
          <p:cNvPr id="5" name="Grafik 4">
            <a:extLst>
              <a:ext uri="{FF2B5EF4-FFF2-40B4-BE49-F238E27FC236}">
                <a16:creationId xmlns:a16="http://schemas.microsoft.com/office/drawing/2014/main" id="{8467AAE5-8F7B-B30D-8F89-44379B7A21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58" y="4122396"/>
            <a:ext cx="1768353" cy="2357804"/>
          </a:xfrm>
          <a:prstGeom prst="rect">
            <a:avLst/>
          </a:prstGeom>
        </p:spPr>
      </p:pic>
      <p:pic>
        <p:nvPicPr>
          <p:cNvPr id="9" name="Grafik 8">
            <a:extLst>
              <a:ext uri="{FF2B5EF4-FFF2-40B4-BE49-F238E27FC236}">
                <a16:creationId xmlns:a16="http://schemas.microsoft.com/office/drawing/2014/main" id="{4CAA5C7D-B0A7-7C0E-13F4-0ACCE50A9F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8544" y="4070648"/>
            <a:ext cx="1768353" cy="2357804"/>
          </a:xfrm>
          <a:prstGeom prst="rect">
            <a:avLst/>
          </a:prstGeom>
        </p:spPr>
      </p:pic>
      <p:pic>
        <p:nvPicPr>
          <p:cNvPr id="11" name="Grafik 10">
            <a:extLst>
              <a:ext uri="{FF2B5EF4-FFF2-40B4-BE49-F238E27FC236}">
                <a16:creationId xmlns:a16="http://schemas.microsoft.com/office/drawing/2014/main" id="{A6B02551-8ADD-4227-8BD9-5BFD749C84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357" y="1607222"/>
            <a:ext cx="1251255" cy="1668341"/>
          </a:xfrm>
          <a:prstGeom prst="rect">
            <a:avLst/>
          </a:prstGeom>
        </p:spPr>
      </p:pic>
      <p:pic>
        <p:nvPicPr>
          <p:cNvPr id="13" name="Grafik 12">
            <a:extLst>
              <a:ext uri="{FF2B5EF4-FFF2-40B4-BE49-F238E27FC236}">
                <a16:creationId xmlns:a16="http://schemas.microsoft.com/office/drawing/2014/main" id="{99F75C6D-8FA6-BD9E-063B-C450C12CFC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18544" y="1422791"/>
            <a:ext cx="1768353" cy="2357804"/>
          </a:xfrm>
          <a:prstGeom prst="rect">
            <a:avLst/>
          </a:prstGeom>
        </p:spPr>
      </p:pic>
      <p:sp>
        <p:nvSpPr>
          <p:cNvPr id="3" name="Inhaltsplatzhalter 2">
            <a:extLst>
              <a:ext uri="{FF2B5EF4-FFF2-40B4-BE49-F238E27FC236}">
                <a16:creationId xmlns:a16="http://schemas.microsoft.com/office/drawing/2014/main" id="{BD5CB12D-1018-42F6-026A-01E11DFF4C6E}"/>
              </a:ext>
            </a:extLst>
          </p:cNvPr>
          <p:cNvSpPr>
            <a:spLocks noGrp="1"/>
          </p:cNvSpPr>
          <p:nvPr>
            <p:ph idx="1"/>
          </p:nvPr>
        </p:nvSpPr>
        <p:spPr>
          <a:xfrm>
            <a:off x="1922685" y="1364023"/>
            <a:ext cx="5367255" cy="2470396"/>
          </a:xfrm>
        </p:spPr>
        <p:txBody>
          <a:bodyPr>
            <a:noAutofit/>
          </a:bodyPr>
          <a:lstStyle/>
          <a:p>
            <a:pPr marL="0" indent="0" eaLnBrk="1" hangingPunct="1">
              <a:spcAft>
                <a:spcPct val="20000"/>
              </a:spcAft>
              <a:buClr>
                <a:srgbClr val="C00000"/>
              </a:buClr>
              <a:buFont typeface="Wingdings" panose="05000000000000000000" pitchFamily="2" charset="2"/>
              <a:buChar char="Ø"/>
            </a:pPr>
            <a:r>
              <a:rPr lang="en-GB" altLang="de-DE" sz="1600" dirty="0">
                <a:ea typeface="Tahoma" panose="020B0604030504040204" pitchFamily="34" charset="0"/>
                <a:cs typeface="Tahoma" panose="020B0604030504040204" pitchFamily="34" charset="0"/>
              </a:rPr>
              <a:t> Teaching should be designed as an active construction process by the learners. </a:t>
            </a:r>
          </a:p>
          <a:p>
            <a:pPr marL="0" indent="0" eaLnBrk="1" hangingPunct="1">
              <a:spcAft>
                <a:spcPct val="20000"/>
              </a:spcAft>
              <a:buClr>
                <a:srgbClr val="C00000"/>
              </a:buClr>
              <a:buFont typeface="Wingdings" panose="05000000000000000000" pitchFamily="2" charset="2"/>
              <a:buChar char="Ø"/>
            </a:pPr>
            <a:r>
              <a:rPr lang="en-GB" altLang="de-DE" sz="1600" dirty="0">
                <a:ea typeface="Tahoma" panose="020B0604030504040204" pitchFamily="34" charset="0"/>
                <a:cs typeface="Tahoma" panose="020B0604030504040204" pitchFamily="34" charset="0"/>
              </a:rPr>
              <a:t> In this understanding, concepts, theories, models, strategies or techniques are to be introduced as solutions to specific problems of action or orientation. </a:t>
            </a:r>
          </a:p>
          <a:p>
            <a:pPr marL="0" indent="0" eaLnBrk="1" hangingPunct="1">
              <a:spcAft>
                <a:spcPct val="20000"/>
              </a:spcAft>
              <a:buClr>
                <a:srgbClr val="C00000"/>
              </a:buClr>
              <a:buFont typeface="Wingdings" panose="05000000000000000000" pitchFamily="2" charset="2"/>
              <a:buChar char="Ø"/>
            </a:pPr>
            <a:r>
              <a:rPr lang="en-GB" altLang="de-DE" sz="1600" dirty="0">
                <a:ea typeface="Tahoma" panose="020B0604030504040204" pitchFamily="34" charset="0"/>
                <a:cs typeface="Tahoma" panose="020B0604030504040204" pitchFamily="34" charset="0"/>
              </a:rPr>
              <a:t> Practically relevant action or orientation problems (also e.g. in the form of concrete work tasks) should be the starting point of the learning process. </a:t>
            </a:r>
          </a:p>
          <a:p>
            <a:pPr eaLnBrk="1" hangingPunct="1">
              <a:spcAft>
                <a:spcPct val="20000"/>
              </a:spcAft>
              <a:buFontTx/>
              <a:buNone/>
            </a:pPr>
            <a:endParaRPr lang="en-GB" altLang="de-DE" sz="1600" dirty="0">
              <a:ea typeface="Tahoma" panose="020B0604030504040204" pitchFamily="34" charset="0"/>
              <a:cs typeface="Tahoma" panose="020B0604030504040204" pitchFamily="34" charset="0"/>
            </a:endParaRPr>
          </a:p>
        </p:txBody>
      </p:sp>
      <p:sp>
        <p:nvSpPr>
          <p:cNvPr id="7" name="Textfeld 6">
            <a:extLst>
              <a:ext uri="{FF2B5EF4-FFF2-40B4-BE49-F238E27FC236}">
                <a16:creationId xmlns:a16="http://schemas.microsoft.com/office/drawing/2014/main" id="{4CCABCA8-8B37-56CD-2E9C-E237BE5A182A}"/>
              </a:ext>
            </a:extLst>
          </p:cNvPr>
          <p:cNvSpPr txBox="1"/>
          <p:nvPr/>
        </p:nvSpPr>
        <p:spPr>
          <a:xfrm>
            <a:off x="1922685" y="3834058"/>
            <a:ext cx="5033828" cy="2862322"/>
          </a:xfrm>
          <a:prstGeom prst="rect">
            <a:avLst/>
          </a:prstGeom>
          <a:noFill/>
        </p:spPr>
        <p:txBody>
          <a:bodyPr wrap="square">
            <a:spAutoFit/>
          </a:bodyPr>
          <a:lstStyle/>
          <a:p>
            <a:pPr algn="ctr"/>
            <a:r>
              <a:rPr lang="en-US" b="1" i="1" dirty="0"/>
              <a:t>Situated learning</a:t>
            </a:r>
            <a:r>
              <a:rPr lang="en-US" dirty="0"/>
              <a:t>:</a:t>
            </a:r>
          </a:p>
          <a:p>
            <a:pPr marL="285750" indent="-285750">
              <a:buClr>
                <a:srgbClr val="C00000"/>
              </a:buClr>
              <a:buFont typeface="Wingdings" panose="05000000000000000000" pitchFamily="2" charset="2"/>
              <a:buChar char="Ø"/>
            </a:pPr>
            <a:r>
              <a:rPr lang="en-US" dirty="0"/>
              <a:t>The central didactic-curricular challenge is to (re)integrate learning objects into meaningful situational contexts, </a:t>
            </a:r>
          </a:p>
          <a:p>
            <a:pPr marL="285750" indent="-285750">
              <a:buClr>
                <a:srgbClr val="C00000"/>
              </a:buClr>
              <a:buFont typeface="Wingdings" panose="05000000000000000000" pitchFamily="2" charset="2"/>
              <a:buChar char="Ø"/>
            </a:pPr>
            <a:r>
              <a:rPr lang="en-US" dirty="0"/>
              <a:t>that they offer learners opportunities for problem-solving learning,</a:t>
            </a:r>
          </a:p>
          <a:p>
            <a:pPr marL="285750" indent="-285750">
              <a:buClr>
                <a:srgbClr val="C00000"/>
              </a:buClr>
              <a:buFont typeface="Wingdings" panose="05000000000000000000" pitchFamily="2" charset="2"/>
              <a:buChar char="Ø"/>
            </a:pPr>
            <a:r>
              <a:rPr lang="en-US" dirty="0"/>
              <a:t>that they become relevant for orientation and action in the course of this problem-solving action</a:t>
            </a:r>
          </a:p>
          <a:p>
            <a:pPr marL="285750" indent="-285750">
              <a:buClr>
                <a:srgbClr val="C00000"/>
              </a:buClr>
              <a:buFont typeface="Wingdings" panose="05000000000000000000" pitchFamily="2" charset="2"/>
              <a:buChar char="Ø"/>
            </a:pPr>
            <a:r>
              <a:rPr lang="en-US" dirty="0"/>
              <a:t>and can thus be appropriated by the learners </a:t>
            </a:r>
          </a:p>
        </p:txBody>
      </p:sp>
      <p:sp>
        <p:nvSpPr>
          <p:cNvPr id="6" name="Untertitel 4">
            <a:extLst>
              <a:ext uri="{FF2B5EF4-FFF2-40B4-BE49-F238E27FC236}">
                <a16:creationId xmlns:a16="http://schemas.microsoft.com/office/drawing/2014/main" id="{26A2F571-F90C-1824-F0DD-64753E3A465D}"/>
              </a:ext>
            </a:extLst>
          </p:cNvPr>
          <p:cNvSpPr txBox="1">
            <a:spLocks/>
          </p:cNvSpPr>
          <p:nvPr/>
        </p:nvSpPr>
        <p:spPr>
          <a:xfrm>
            <a:off x="0" y="6673537"/>
            <a:ext cx="8133337" cy="294695"/>
          </a:xfrm>
          <a:prstGeom prst="rect">
            <a:avLst/>
          </a:prstGeom>
        </p:spPr>
        <p:txBody>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00000"/>
              </a:lnSpc>
            </a:pPr>
            <a:r>
              <a:rPr lang="en-GB" sz="1000" dirty="0"/>
              <a:t>Workshop: Training of Trainers, within the ProREG-Project at KNUST, March 2024 | PD Dr. Stefan Wolf</a:t>
            </a:r>
          </a:p>
        </p:txBody>
      </p:sp>
      <p:sp>
        <p:nvSpPr>
          <p:cNvPr id="8" name="Textfeld 7">
            <a:extLst>
              <a:ext uri="{FF2B5EF4-FFF2-40B4-BE49-F238E27FC236}">
                <a16:creationId xmlns:a16="http://schemas.microsoft.com/office/drawing/2014/main" id="{07D82F6B-05D0-4E15-D7DD-1B5807A71C71}"/>
              </a:ext>
            </a:extLst>
          </p:cNvPr>
          <p:cNvSpPr txBox="1"/>
          <p:nvPr/>
        </p:nvSpPr>
        <p:spPr>
          <a:xfrm>
            <a:off x="6456801" y="6642556"/>
            <a:ext cx="2843808" cy="215444"/>
          </a:xfrm>
          <a:prstGeom prst="rect">
            <a:avLst/>
          </a:prstGeom>
          <a:noFill/>
        </p:spPr>
        <p:txBody>
          <a:bodyPr wrap="square" lIns="0" rIns="0" rtlCol="0">
            <a:spAutoFit/>
          </a:bodyPr>
          <a:lstStyle/>
          <a:p>
            <a:r>
              <a:rPr lang="de-DE" sz="800" dirty="0"/>
              <a:t>Dr H.-J. Lindemann &amp; PD Dr Stefan Wolf | CC-BY-NC 4.0</a:t>
            </a:r>
          </a:p>
        </p:txBody>
      </p:sp>
    </p:spTree>
    <p:extLst>
      <p:ext uri="{BB962C8B-B14F-4D97-AF65-F5344CB8AC3E}">
        <p14:creationId xmlns:p14="http://schemas.microsoft.com/office/powerpoint/2010/main" val="3781815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9D225-153A-74C3-2FD1-453DC3208886}"/>
              </a:ext>
            </a:extLst>
          </p:cNvPr>
          <p:cNvSpPr>
            <a:spLocks noGrp="1"/>
          </p:cNvSpPr>
          <p:nvPr>
            <p:ph type="title"/>
          </p:nvPr>
        </p:nvSpPr>
        <p:spPr>
          <a:xfrm>
            <a:off x="536332" y="42007"/>
            <a:ext cx="8260373" cy="458116"/>
          </a:xfrm>
        </p:spPr>
        <p:txBody>
          <a:bodyPr>
            <a:noAutofit/>
          </a:bodyPr>
          <a:lstStyle/>
          <a:p>
            <a:r>
              <a:rPr lang="de-DE" dirty="0">
                <a:ea typeface="Tahoma" panose="020B0604030504040204" pitchFamily="34" charset="0"/>
                <a:cs typeface="Tahoma" panose="020B0604030504040204" pitchFamily="34" charset="0"/>
              </a:rPr>
              <a:t>Holistic learning - complexity of operational tasks</a:t>
            </a:r>
          </a:p>
        </p:txBody>
      </p:sp>
      <p:sp>
        <p:nvSpPr>
          <p:cNvPr id="3" name="Inhaltsplatzhalter 2">
            <a:extLst>
              <a:ext uri="{FF2B5EF4-FFF2-40B4-BE49-F238E27FC236}">
                <a16:creationId xmlns:a16="http://schemas.microsoft.com/office/drawing/2014/main" id="{479A7CD9-DA6B-B53F-F67E-CB54DF39E189}"/>
              </a:ext>
            </a:extLst>
          </p:cNvPr>
          <p:cNvSpPr>
            <a:spLocks noGrp="1"/>
          </p:cNvSpPr>
          <p:nvPr>
            <p:ph idx="1"/>
          </p:nvPr>
        </p:nvSpPr>
        <p:spPr>
          <a:xfrm>
            <a:off x="536332" y="1514340"/>
            <a:ext cx="7495442" cy="3603427"/>
          </a:xfrm>
        </p:spPr>
        <p:txBody>
          <a:bodyPr>
            <a:noAutofit/>
          </a:bodyPr>
          <a:lstStyle/>
          <a:p>
            <a:pPr marL="285750" indent="-285750">
              <a:lnSpc>
                <a:spcPct val="114000"/>
              </a:lnSpc>
              <a:spcAft>
                <a:spcPts val="600"/>
              </a:spcAft>
              <a:buClr>
                <a:srgbClr val="C00000"/>
              </a:buClr>
              <a:buFont typeface="Wingdings" panose="05000000000000000000" pitchFamily="2" charset="2"/>
              <a:buChar char="Ø"/>
            </a:pPr>
            <a:r>
              <a:rPr lang="en-GB" altLang="de-DE" sz="1800" u="sng" dirty="0">
                <a:ea typeface="Tahoma" panose="020B0604030504040204" pitchFamily="34" charset="0"/>
                <a:cs typeface="Tahoma" panose="020B0604030504040204" pitchFamily="34" charset="0"/>
              </a:rPr>
              <a:t>Complex teaching-learning situations</a:t>
            </a:r>
            <a:r>
              <a:rPr lang="en-GB" altLang="de-DE" sz="1800" dirty="0">
                <a:ea typeface="Tahoma" panose="020B0604030504040204" pitchFamily="34" charset="0"/>
                <a:cs typeface="Tahoma" panose="020B0604030504040204" pitchFamily="34" charset="0"/>
              </a:rPr>
              <a:t> as starting points for situated, problem-solving learning</a:t>
            </a:r>
          </a:p>
          <a:p>
            <a:pPr marL="400050" indent="-400050">
              <a:lnSpc>
                <a:spcPct val="114000"/>
              </a:lnSpc>
              <a:spcAft>
                <a:spcPts val="600"/>
              </a:spcAft>
              <a:buClr>
                <a:srgbClr val="C00000"/>
              </a:buClr>
              <a:buFont typeface="Wingdings" panose="05000000000000000000" pitchFamily="2" charset="2"/>
              <a:buChar char="Ø"/>
            </a:pPr>
            <a:r>
              <a:rPr lang="en-GB" altLang="de-DE" sz="1800" dirty="0">
                <a:ea typeface="Tahoma" panose="020B0604030504040204" pitchFamily="34" charset="0"/>
                <a:cs typeface="Tahoma" panose="020B0604030504040204" pitchFamily="34" charset="0"/>
              </a:rPr>
              <a:t>Representation of the meaning of the subject content and the essential structural relationships of the respective learning object</a:t>
            </a:r>
          </a:p>
          <a:p>
            <a:pPr marL="400050" indent="-400050">
              <a:lnSpc>
                <a:spcPct val="114000"/>
              </a:lnSpc>
              <a:spcAft>
                <a:spcPts val="600"/>
              </a:spcAft>
              <a:buClr>
                <a:srgbClr val="C00000"/>
              </a:buClr>
              <a:buFont typeface="Wingdings" panose="05000000000000000000" pitchFamily="2" charset="2"/>
              <a:buChar char="Ø"/>
            </a:pPr>
            <a:r>
              <a:rPr lang="en-GB" altLang="de-DE" sz="1800" dirty="0">
                <a:ea typeface="Tahoma" panose="020B0604030504040204" pitchFamily="34" charset="0"/>
                <a:cs typeface="Tahoma" panose="020B0604030504040204" pitchFamily="34" charset="0"/>
              </a:rPr>
              <a:t>Didactic management - recourse to operational problems, allocation and integration of factual content (systematics) </a:t>
            </a:r>
          </a:p>
          <a:p>
            <a:pPr marL="400050" indent="-400050">
              <a:lnSpc>
                <a:spcPct val="114000"/>
              </a:lnSpc>
              <a:spcAft>
                <a:spcPts val="600"/>
              </a:spcAft>
              <a:buClr>
                <a:srgbClr val="C00000"/>
              </a:buClr>
              <a:buFont typeface="Wingdings" panose="05000000000000000000" pitchFamily="2" charset="2"/>
              <a:buChar char="Ø"/>
            </a:pPr>
            <a:r>
              <a:rPr lang="en-GB" altLang="de-DE" sz="1800" dirty="0">
                <a:ea typeface="Tahoma" panose="020B0604030504040204" pitchFamily="34" charset="0"/>
                <a:cs typeface="Tahoma" panose="020B0604030504040204" pitchFamily="34" charset="0"/>
              </a:rPr>
              <a:t>Student-appropriate progression in complexity of situation and task</a:t>
            </a:r>
          </a:p>
          <a:p>
            <a:pPr marL="400050" indent="-400050">
              <a:lnSpc>
                <a:spcPct val="114000"/>
              </a:lnSpc>
              <a:spcAft>
                <a:spcPts val="600"/>
              </a:spcAft>
              <a:buClr>
                <a:srgbClr val="C00000"/>
              </a:buClr>
              <a:buFont typeface="Wingdings" panose="05000000000000000000" pitchFamily="2" charset="2"/>
              <a:buChar char="Ø"/>
            </a:pPr>
            <a:r>
              <a:rPr lang="en-GB" altLang="de-DE" sz="1800" dirty="0">
                <a:ea typeface="Tahoma" panose="020B0604030504040204" pitchFamily="34" charset="0"/>
                <a:cs typeface="Tahoma" panose="020B0604030504040204" pitchFamily="34" charset="0"/>
              </a:rPr>
              <a:t>Disruptions in operational processes as a design element of operational learning </a:t>
            </a:r>
            <a:endParaRPr lang="en-GB" altLang="de-DE" sz="1800" u="sng" dirty="0">
              <a:ea typeface="Tahoma" panose="020B0604030504040204" pitchFamily="34" charset="0"/>
              <a:cs typeface="Tahoma" panose="020B0604030504040204" pitchFamily="34" charset="0"/>
            </a:endParaRPr>
          </a:p>
          <a:p>
            <a:pPr marL="0" indent="0" algn="ctr">
              <a:lnSpc>
                <a:spcPct val="114000"/>
              </a:lnSpc>
              <a:spcAft>
                <a:spcPts val="600"/>
              </a:spcAft>
            </a:pPr>
            <a:r>
              <a:rPr lang="en-GB" altLang="de-DE" sz="1800" u="sng" dirty="0">
                <a:ea typeface="Tahoma" panose="020B0604030504040204" pitchFamily="34" charset="0"/>
                <a:cs typeface="Tahoma" panose="020B0604030504040204" pitchFamily="34" charset="0"/>
              </a:rPr>
              <a:t>Core concepts</a:t>
            </a:r>
            <a:r>
              <a:rPr lang="en-GB" altLang="de-DE" sz="1800" dirty="0">
                <a:ea typeface="Tahoma" panose="020B0604030504040204" pitchFamily="34" charset="0"/>
                <a:cs typeface="Tahoma" panose="020B0604030504040204" pitchFamily="34" charset="0"/>
              </a:rPr>
              <a:t> should refer to:</a:t>
            </a:r>
          </a:p>
          <a:p>
            <a:pPr marL="400050" indent="-400050">
              <a:lnSpc>
                <a:spcPct val="114000"/>
              </a:lnSpc>
              <a:spcAft>
                <a:spcPts val="600"/>
              </a:spcAft>
              <a:buClr>
                <a:srgbClr val="C00000"/>
              </a:buClr>
              <a:buFont typeface="Wingdings" panose="05000000000000000000" pitchFamily="2" charset="2"/>
              <a:buChar char="§"/>
            </a:pPr>
            <a:r>
              <a:rPr lang="en-GB" altLang="de-DE" sz="1800" dirty="0">
                <a:ea typeface="Tahoma" panose="020B0604030504040204" pitchFamily="34" charset="0"/>
                <a:cs typeface="Tahoma" panose="020B0604030504040204" pitchFamily="34" charset="0"/>
              </a:rPr>
              <a:t>Which concepts (terms, models, procedures, attitudes) should the learners acquire and </a:t>
            </a:r>
          </a:p>
          <a:p>
            <a:pPr marL="400050" indent="-400050">
              <a:lnSpc>
                <a:spcPct val="114000"/>
              </a:lnSpc>
              <a:spcAft>
                <a:spcPts val="600"/>
              </a:spcAft>
              <a:buClr>
                <a:srgbClr val="C00000"/>
              </a:buClr>
              <a:buFont typeface="Wingdings" panose="05000000000000000000" pitchFamily="2" charset="2"/>
              <a:buChar char="§"/>
            </a:pPr>
            <a:r>
              <a:rPr lang="en-GB" altLang="de-DE" sz="1800" dirty="0">
                <a:ea typeface="Tahoma" panose="020B0604030504040204" pitchFamily="34" charset="0"/>
                <a:cs typeface="Tahoma" panose="020B0604030504040204" pitchFamily="34" charset="0"/>
              </a:rPr>
              <a:t>How these concepts are to be represented situationally by which problems or tasks, operational processes?</a:t>
            </a:r>
          </a:p>
          <a:p>
            <a:pPr marL="0" indent="0">
              <a:lnSpc>
                <a:spcPct val="114000"/>
              </a:lnSpc>
              <a:spcAft>
                <a:spcPts val="600"/>
              </a:spcAft>
            </a:pPr>
            <a:endParaRPr lang="en-GB" altLang="de-DE" sz="1800" dirty="0">
              <a:ea typeface="Tahoma" panose="020B0604030504040204" pitchFamily="34" charset="0"/>
              <a:cs typeface="Tahoma" panose="020B0604030504040204" pitchFamily="34" charset="0"/>
            </a:endParaRPr>
          </a:p>
          <a:p>
            <a:pPr>
              <a:lnSpc>
                <a:spcPct val="114000"/>
              </a:lnSpc>
              <a:spcAft>
                <a:spcPts val="600"/>
              </a:spcAft>
            </a:pPr>
            <a:endParaRPr lang="en-GB" sz="1800" dirty="0"/>
          </a:p>
        </p:txBody>
      </p:sp>
      <p:sp>
        <p:nvSpPr>
          <p:cNvPr id="5" name="Untertitel 4">
            <a:extLst>
              <a:ext uri="{FF2B5EF4-FFF2-40B4-BE49-F238E27FC236}">
                <a16:creationId xmlns:a16="http://schemas.microsoft.com/office/drawing/2014/main" id="{063CA516-68A5-D074-B816-3AEB64F12AC7}"/>
              </a:ext>
            </a:extLst>
          </p:cNvPr>
          <p:cNvSpPr txBox="1">
            <a:spLocks/>
          </p:cNvSpPr>
          <p:nvPr/>
        </p:nvSpPr>
        <p:spPr>
          <a:xfrm>
            <a:off x="440713" y="6585777"/>
            <a:ext cx="8133337" cy="294695"/>
          </a:xfrm>
          <a:prstGeom prst="rect">
            <a:avLst/>
          </a:prstGeom>
        </p:spPr>
        <p:txBody>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00000"/>
              </a:lnSpc>
            </a:pPr>
            <a:r>
              <a:rPr lang="en-GB" sz="1000" dirty="0"/>
              <a:t>Workshop: Training of Trainers, within the ProREG-Project at KNUST, March 2024 | PD Dr. Stefan Wolf</a:t>
            </a:r>
          </a:p>
        </p:txBody>
      </p:sp>
      <p:sp>
        <p:nvSpPr>
          <p:cNvPr id="6" name="Textfeld 5">
            <a:extLst>
              <a:ext uri="{FF2B5EF4-FFF2-40B4-BE49-F238E27FC236}">
                <a16:creationId xmlns:a16="http://schemas.microsoft.com/office/drawing/2014/main" id="{ABE5B5D7-CE79-80CF-513D-67A70C399167}"/>
              </a:ext>
            </a:extLst>
          </p:cNvPr>
          <p:cNvSpPr txBox="1"/>
          <p:nvPr/>
        </p:nvSpPr>
        <p:spPr>
          <a:xfrm>
            <a:off x="6456801" y="6642556"/>
            <a:ext cx="2843808" cy="215444"/>
          </a:xfrm>
          <a:prstGeom prst="rect">
            <a:avLst/>
          </a:prstGeom>
          <a:noFill/>
        </p:spPr>
        <p:txBody>
          <a:bodyPr wrap="square" lIns="0" rIns="0" rtlCol="0">
            <a:spAutoFit/>
          </a:bodyPr>
          <a:lstStyle/>
          <a:p>
            <a:r>
              <a:rPr lang="de-DE" sz="800" dirty="0"/>
              <a:t>Dr H.-J. Lindemann &amp; PD Dr Stefan Wolf | CC-BY-NC 4.0</a:t>
            </a:r>
          </a:p>
        </p:txBody>
      </p:sp>
    </p:spTree>
    <p:extLst>
      <p:ext uri="{BB962C8B-B14F-4D97-AF65-F5344CB8AC3E}">
        <p14:creationId xmlns:p14="http://schemas.microsoft.com/office/powerpoint/2010/main" val="2365672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C36FE-1FAD-D816-F296-AB5C46C298CE}"/>
              </a:ext>
            </a:extLst>
          </p:cNvPr>
          <p:cNvSpPr>
            <a:spLocks noGrp="1"/>
          </p:cNvSpPr>
          <p:nvPr>
            <p:ph type="title"/>
          </p:nvPr>
        </p:nvSpPr>
        <p:spPr>
          <a:xfrm>
            <a:off x="540727" y="62013"/>
            <a:ext cx="7886700" cy="431739"/>
          </a:xfrm>
        </p:spPr>
        <p:txBody>
          <a:bodyPr>
            <a:normAutofit/>
          </a:bodyPr>
          <a:lstStyle/>
          <a:p>
            <a:r>
              <a:rPr lang="en-GB" dirty="0">
                <a:ea typeface="Tahoma" panose="020B0604030504040204" pitchFamily="34" charset="0"/>
                <a:cs typeface="Tahoma" panose="020B0604030504040204" pitchFamily="34" charset="0"/>
              </a:rPr>
              <a:t>Learning within projects</a:t>
            </a:r>
          </a:p>
        </p:txBody>
      </p:sp>
      <p:sp>
        <p:nvSpPr>
          <p:cNvPr id="4" name="Textfeld 3">
            <a:extLst>
              <a:ext uri="{FF2B5EF4-FFF2-40B4-BE49-F238E27FC236}">
                <a16:creationId xmlns:a16="http://schemas.microsoft.com/office/drawing/2014/main" id="{43781481-A206-52C1-AC1F-6F38AA0B4BEF}"/>
              </a:ext>
            </a:extLst>
          </p:cNvPr>
          <p:cNvSpPr txBox="1"/>
          <p:nvPr/>
        </p:nvSpPr>
        <p:spPr>
          <a:xfrm>
            <a:off x="1117354" y="1953365"/>
            <a:ext cx="2454518" cy="369332"/>
          </a:xfrm>
          <a:prstGeom prst="rect">
            <a:avLst/>
          </a:prstGeom>
          <a:noFill/>
        </p:spPr>
        <p:txBody>
          <a:bodyPr wrap="none" rtlCol="0">
            <a:spAutoFit/>
          </a:bodyPr>
          <a:lstStyle/>
          <a:p>
            <a:r>
              <a:rPr lang="de-DE" b="1" dirty="0">
                <a:ea typeface="Tahoma" panose="020B0604030504040204" pitchFamily="34" charset="0"/>
                <a:cs typeface="Tahoma" panose="020B0604030504040204" pitchFamily="34" charset="0"/>
              </a:rPr>
              <a:t>Educational projects</a:t>
            </a:r>
          </a:p>
        </p:txBody>
      </p:sp>
      <p:sp>
        <p:nvSpPr>
          <p:cNvPr id="5" name="Untertitel 2">
            <a:extLst>
              <a:ext uri="{FF2B5EF4-FFF2-40B4-BE49-F238E27FC236}">
                <a16:creationId xmlns:a16="http://schemas.microsoft.com/office/drawing/2014/main" id="{0F98A083-2002-6599-8E72-D510B5C95433}"/>
              </a:ext>
            </a:extLst>
          </p:cNvPr>
          <p:cNvSpPr txBox="1">
            <a:spLocks/>
          </p:cNvSpPr>
          <p:nvPr/>
        </p:nvSpPr>
        <p:spPr>
          <a:xfrm>
            <a:off x="221610" y="2274173"/>
            <a:ext cx="4299871" cy="4470158"/>
          </a:xfrm>
          <a:prstGeom prst="rect">
            <a:avLst/>
          </a:prstGeom>
        </p:spPr>
        <p:txBody>
          <a:bodyPr lIns="36000" rIns="3600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C00000"/>
              </a:buClr>
            </a:pPr>
            <a:r>
              <a:rPr lang="en-GB" sz="1600" dirty="0">
                <a:ea typeface="Tahoma" panose="020B0604030504040204" pitchFamily="34" charset="0"/>
                <a:cs typeface="Tahoma" panose="020B0604030504040204" pitchFamily="34" charset="0"/>
              </a:rPr>
              <a:t>Participant-orientation - open design (goals - content)</a:t>
            </a:r>
            <a:br>
              <a:rPr lang="en-GB" sz="1600" dirty="0">
                <a:ea typeface="Tahoma" panose="020B0604030504040204" pitchFamily="34" charset="0"/>
                <a:cs typeface="Tahoma" panose="020B0604030504040204" pitchFamily="34" charset="0"/>
              </a:rPr>
            </a:br>
            <a:r>
              <a:rPr lang="en-GB" sz="1600" dirty="0">
                <a:ea typeface="Tahoma" panose="020B0604030504040204" pitchFamily="34" charset="0"/>
                <a:cs typeface="Tahoma" panose="020B0604030504040204" pitchFamily="34" charset="0"/>
              </a:rPr>
              <a:t>Projects at school: negotiation between </a:t>
            </a:r>
            <a:br>
              <a:rPr lang="en-GB" sz="1600" dirty="0">
                <a:ea typeface="Tahoma" panose="020B0604030504040204" pitchFamily="34" charset="0"/>
                <a:cs typeface="Tahoma" panose="020B0604030504040204" pitchFamily="34" charset="0"/>
              </a:rPr>
            </a:br>
            <a:r>
              <a:rPr lang="en-GB" sz="1600" dirty="0">
                <a:ea typeface="Tahoma" panose="020B0604030504040204" pitchFamily="34" charset="0"/>
                <a:cs typeface="Tahoma" panose="020B0604030504040204" pitchFamily="34" charset="0"/>
              </a:rPr>
              <a:t>teachers and learners</a:t>
            </a:r>
          </a:p>
          <a:p>
            <a:pPr>
              <a:buClr>
                <a:srgbClr val="C00000"/>
              </a:buClr>
            </a:pPr>
            <a:r>
              <a:rPr lang="en-GB" sz="1600" dirty="0">
                <a:ea typeface="Tahoma" panose="020B0604030504040204" pitchFamily="34" charset="0"/>
                <a:cs typeface="Tahoma" panose="020B0604030504040204" pitchFamily="34" charset="0"/>
              </a:rPr>
              <a:t>Holistic learning: </a:t>
            </a:r>
            <a:br>
              <a:rPr lang="en-GB" sz="1600" dirty="0">
                <a:ea typeface="Tahoma" panose="020B0604030504040204" pitchFamily="34" charset="0"/>
                <a:cs typeface="Tahoma" panose="020B0604030504040204" pitchFamily="34" charset="0"/>
              </a:rPr>
            </a:br>
            <a:r>
              <a:rPr lang="en-GB" sz="1600" dirty="0">
                <a:ea typeface="Tahoma" panose="020B0604030504040204" pitchFamily="34" charset="0"/>
                <a:cs typeface="Tahoma" panose="020B0604030504040204" pitchFamily="34" charset="0"/>
              </a:rPr>
              <a:t>cognitive, psychomotor, affective skills</a:t>
            </a:r>
          </a:p>
          <a:p>
            <a:pPr>
              <a:buClr>
                <a:srgbClr val="C00000"/>
              </a:buClr>
            </a:pPr>
            <a:r>
              <a:rPr lang="en-GB" sz="1600" dirty="0">
                <a:ea typeface="Tahoma" panose="020B0604030504040204" pitchFamily="34" charset="0"/>
                <a:cs typeface="Tahoma" panose="020B0604030504040204" pitchFamily="34" charset="0"/>
              </a:rPr>
              <a:t>Reference to real (work) situations</a:t>
            </a:r>
          </a:p>
          <a:p>
            <a:pPr>
              <a:buClr>
                <a:srgbClr val="C00000"/>
              </a:buClr>
            </a:pPr>
            <a:r>
              <a:rPr lang="en-GB" sz="1600" dirty="0">
                <a:ea typeface="Tahoma" panose="020B0604030504040204" pitchFamily="34" charset="0"/>
                <a:cs typeface="Tahoma" panose="020B0604030504040204" pitchFamily="34" charset="0"/>
              </a:rPr>
              <a:t>Problem content - practical significance</a:t>
            </a:r>
          </a:p>
          <a:p>
            <a:pPr>
              <a:buClr>
                <a:srgbClr val="C00000"/>
              </a:buClr>
            </a:pPr>
            <a:r>
              <a:rPr lang="en-GB" sz="1600" dirty="0">
                <a:ea typeface="Tahoma" panose="020B0604030504040204" pitchFamily="34" charset="0"/>
                <a:cs typeface="Tahoma" panose="020B0604030504040204" pitchFamily="34" charset="0"/>
              </a:rPr>
              <a:t>Product orientation: process - product - process</a:t>
            </a:r>
          </a:p>
          <a:p>
            <a:pPr>
              <a:buClr>
                <a:srgbClr val="C00000"/>
              </a:buClr>
            </a:pPr>
            <a:r>
              <a:rPr lang="en-GB" sz="1600" dirty="0">
                <a:ea typeface="Tahoma" panose="020B0604030504040204" pitchFamily="34" charset="0"/>
                <a:cs typeface="Tahoma" panose="020B0604030504040204" pitchFamily="34" charset="0"/>
              </a:rPr>
              <a:t>Action orientation: planning - implementation - monitoring and evaluation</a:t>
            </a:r>
          </a:p>
          <a:p>
            <a:pPr>
              <a:buClr>
                <a:srgbClr val="C00000"/>
              </a:buClr>
            </a:pPr>
            <a:r>
              <a:rPr lang="en-GB" sz="1600" dirty="0">
                <a:ea typeface="Tahoma" panose="020B0604030504040204" pitchFamily="34" charset="0"/>
                <a:cs typeface="Tahoma" panose="020B0604030504040204" pitchFamily="34" charset="0"/>
              </a:rPr>
              <a:t>Self-control - starts with the goals</a:t>
            </a:r>
          </a:p>
          <a:p>
            <a:pPr>
              <a:buClr>
                <a:srgbClr val="C00000"/>
              </a:buClr>
            </a:pPr>
            <a:r>
              <a:rPr lang="en-GB" sz="1600" dirty="0">
                <a:ea typeface="Tahoma" panose="020B0604030504040204" pitchFamily="34" charset="0"/>
                <a:cs typeface="Tahoma" panose="020B0604030504040204" pitchFamily="34" charset="0"/>
              </a:rPr>
              <a:t>Teamwork: learners work together on the project task</a:t>
            </a:r>
          </a:p>
          <a:p>
            <a:pPr>
              <a:buClr>
                <a:srgbClr val="C00000"/>
              </a:buClr>
            </a:pPr>
            <a:r>
              <a:rPr lang="en-GB" sz="1600" dirty="0">
                <a:ea typeface="Tahoma" panose="020B0604030504040204" pitchFamily="34" charset="0"/>
                <a:cs typeface="Tahoma" panose="020B0604030504040204" pitchFamily="34" charset="0"/>
              </a:rPr>
              <a:t>Interdisciplinary character</a:t>
            </a:r>
          </a:p>
        </p:txBody>
      </p:sp>
      <p:sp>
        <p:nvSpPr>
          <p:cNvPr id="6" name="Textfeld 5">
            <a:extLst>
              <a:ext uri="{FF2B5EF4-FFF2-40B4-BE49-F238E27FC236}">
                <a16:creationId xmlns:a16="http://schemas.microsoft.com/office/drawing/2014/main" id="{6C403EA1-FDEA-184D-879E-F2F372B4EBA2}"/>
              </a:ext>
            </a:extLst>
          </p:cNvPr>
          <p:cNvSpPr txBox="1"/>
          <p:nvPr/>
        </p:nvSpPr>
        <p:spPr>
          <a:xfrm>
            <a:off x="5574072" y="1953365"/>
            <a:ext cx="2492990" cy="369332"/>
          </a:xfrm>
          <a:prstGeom prst="rect">
            <a:avLst/>
          </a:prstGeom>
          <a:noFill/>
        </p:spPr>
        <p:txBody>
          <a:bodyPr wrap="none" rtlCol="0">
            <a:spAutoFit/>
          </a:bodyPr>
          <a:lstStyle/>
          <a:p>
            <a:r>
              <a:rPr lang="en-GB" b="1" dirty="0">
                <a:ea typeface="Tahoma" panose="020B0604030504040204" pitchFamily="34" charset="0"/>
                <a:cs typeface="Tahoma" panose="020B0604030504040204" pitchFamily="34" charset="0"/>
              </a:rPr>
              <a:t>Operational projects </a:t>
            </a:r>
          </a:p>
        </p:txBody>
      </p:sp>
      <p:sp>
        <p:nvSpPr>
          <p:cNvPr id="7" name="Textfeld 6">
            <a:extLst>
              <a:ext uri="{FF2B5EF4-FFF2-40B4-BE49-F238E27FC236}">
                <a16:creationId xmlns:a16="http://schemas.microsoft.com/office/drawing/2014/main" id="{6B61B33A-EABA-A314-228C-D64F3BC26B68}"/>
              </a:ext>
            </a:extLst>
          </p:cNvPr>
          <p:cNvSpPr txBox="1"/>
          <p:nvPr/>
        </p:nvSpPr>
        <p:spPr>
          <a:xfrm>
            <a:off x="4843337" y="2274172"/>
            <a:ext cx="4008325" cy="4278094"/>
          </a:xfrm>
          <a:prstGeom prst="rect">
            <a:avLst/>
          </a:prstGeom>
          <a:noFill/>
        </p:spPr>
        <p:txBody>
          <a:bodyPr wrap="square" rtlCol="0">
            <a:spAutoFit/>
          </a:bodyPr>
          <a:lstStyle/>
          <a:p>
            <a:pPr marL="257175" indent="-257175">
              <a:buClr>
                <a:srgbClr val="C00000"/>
              </a:buClr>
              <a:buAutoNum type="arabicPeriod"/>
            </a:pPr>
            <a:r>
              <a:rPr lang="en-GB" sz="1600" dirty="0">
                <a:ea typeface="Tahoma" panose="020B0604030504040204" pitchFamily="34" charset="0"/>
                <a:cs typeface="Tahoma" panose="020B0604030504040204" pitchFamily="34" charset="0"/>
              </a:rPr>
              <a:t>Form a project team (different professional profiles)</a:t>
            </a:r>
          </a:p>
          <a:p>
            <a:pPr marL="257175" indent="-257175">
              <a:buClr>
                <a:srgbClr val="C00000"/>
              </a:buClr>
              <a:buAutoNum type="arabicPeriod"/>
            </a:pPr>
            <a:r>
              <a:rPr lang="en-GB" sz="1600" dirty="0">
                <a:ea typeface="Tahoma" panose="020B0604030504040204" pitchFamily="34" charset="0"/>
                <a:cs typeface="Tahoma" panose="020B0604030504040204" pitchFamily="34" charset="0"/>
              </a:rPr>
              <a:t>Team leader, team roles</a:t>
            </a:r>
          </a:p>
          <a:p>
            <a:pPr marL="257175" indent="-257175">
              <a:buClr>
                <a:srgbClr val="C00000"/>
              </a:buClr>
              <a:buAutoNum type="arabicPeriod"/>
            </a:pPr>
            <a:r>
              <a:rPr lang="en-GB" sz="1600" dirty="0">
                <a:ea typeface="Tahoma" panose="020B0604030504040204" pitchFamily="34" charset="0"/>
                <a:cs typeface="Tahoma" panose="020B0604030504040204" pitchFamily="34" charset="0"/>
              </a:rPr>
              <a:t>Client, project order (specifications)</a:t>
            </a:r>
          </a:p>
          <a:p>
            <a:pPr marL="257175" indent="-257175">
              <a:buClr>
                <a:srgbClr val="C00000"/>
              </a:buClr>
              <a:buAutoNum type="arabicPeriod"/>
            </a:pPr>
            <a:r>
              <a:rPr lang="en-GB" sz="1600" dirty="0">
                <a:ea typeface="Tahoma" panose="020B0604030504040204" pitchFamily="34" charset="0"/>
                <a:cs typeface="Tahoma" panose="020B0604030504040204" pitchFamily="34" charset="0"/>
              </a:rPr>
              <a:t>The client's concern: What does he want to achieve? What is his problem?</a:t>
            </a:r>
          </a:p>
          <a:p>
            <a:pPr marL="257175" indent="-257175">
              <a:buClr>
                <a:srgbClr val="C00000"/>
              </a:buClr>
              <a:buAutoNum type="arabicPeriod"/>
            </a:pPr>
            <a:r>
              <a:rPr lang="en-GB" sz="1600" dirty="0">
                <a:ea typeface="Tahoma" panose="020B0604030504040204" pitchFamily="34" charset="0"/>
                <a:cs typeface="Tahoma" panose="020B0604030504040204" pitchFamily="34" charset="0"/>
              </a:rPr>
              <a:t>Project profile (P.-Name ...)</a:t>
            </a:r>
          </a:p>
          <a:p>
            <a:pPr marL="257175" indent="-257175">
              <a:buClr>
                <a:srgbClr val="C00000"/>
              </a:buClr>
              <a:buAutoNum type="arabicPeriod"/>
            </a:pPr>
            <a:r>
              <a:rPr lang="en-GB" sz="1600" dirty="0">
                <a:ea typeface="Tahoma" panose="020B0604030504040204" pitchFamily="34" charset="0"/>
                <a:cs typeface="Tahoma" panose="020B0604030504040204" pitchFamily="34" charset="0"/>
              </a:rPr>
              <a:t>Clarify stakeholders / parties involved</a:t>
            </a:r>
          </a:p>
          <a:p>
            <a:pPr marL="257175" indent="-257175">
              <a:buClr>
                <a:srgbClr val="C00000"/>
              </a:buClr>
              <a:buAutoNum type="arabicPeriod"/>
            </a:pPr>
            <a:r>
              <a:rPr lang="en-GB" sz="1600" dirty="0">
                <a:ea typeface="Tahoma" panose="020B0604030504040204" pitchFamily="34" charset="0"/>
                <a:cs typeface="Tahoma" panose="020B0604030504040204" pitchFamily="34" charset="0"/>
              </a:rPr>
              <a:t>Target, target matrix</a:t>
            </a:r>
          </a:p>
          <a:p>
            <a:pPr marL="257175" indent="-257175">
              <a:buClr>
                <a:srgbClr val="C00000"/>
              </a:buClr>
              <a:buAutoNum type="arabicPeriod"/>
            </a:pPr>
            <a:r>
              <a:rPr lang="en-GB" sz="1600" dirty="0">
                <a:ea typeface="Tahoma" panose="020B0604030504040204" pitchFamily="34" charset="0"/>
                <a:cs typeface="Tahoma" panose="020B0604030504040204" pitchFamily="34" charset="0"/>
              </a:rPr>
              <a:t>Phase planning, phase plan</a:t>
            </a:r>
          </a:p>
          <a:p>
            <a:pPr marL="257175" indent="-257175">
              <a:buClr>
                <a:srgbClr val="C00000"/>
              </a:buClr>
              <a:buAutoNum type="arabicPeriod"/>
            </a:pPr>
            <a:r>
              <a:rPr lang="en-GB" sz="1600" dirty="0">
                <a:ea typeface="Tahoma" panose="020B0604030504040204" pitchFamily="34" charset="0"/>
                <a:cs typeface="Tahoma" panose="020B0604030504040204" pitchFamily="34" charset="0"/>
              </a:rPr>
              <a:t>Project order - Project contract</a:t>
            </a:r>
          </a:p>
          <a:p>
            <a:pPr marL="257175" indent="-257175">
              <a:buClr>
                <a:srgbClr val="C00000"/>
              </a:buClr>
              <a:buAutoNum type="arabicPeriod"/>
            </a:pPr>
            <a:r>
              <a:rPr lang="en-GB" sz="1600" dirty="0">
                <a:ea typeface="Tahoma" panose="020B0604030504040204" pitchFamily="34" charset="0"/>
                <a:cs typeface="Tahoma" panose="020B0604030504040204" pitchFamily="34" charset="0"/>
              </a:rPr>
              <a:t> Work breakdown structure</a:t>
            </a:r>
          </a:p>
          <a:p>
            <a:pPr marL="257175" indent="-257175">
              <a:buClr>
                <a:srgbClr val="C00000"/>
              </a:buClr>
              <a:buAutoNum type="arabicPeriod"/>
            </a:pPr>
            <a:r>
              <a:rPr lang="en-GB" sz="1600" dirty="0">
                <a:ea typeface="Tahoma" panose="020B0604030504040204" pitchFamily="34" charset="0"/>
                <a:cs typeface="Tahoma" panose="020B0604030504040204" pitchFamily="34" charset="0"/>
              </a:rPr>
              <a:t> Subtasks, work packages</a:t>
            </a:r>
          </a:p>
          <a:p>
            <a:pPr marL="257175" indent="-257175">
              <a:buClr>
                <a:srgbClr val="C00000"/>
              </a:buClr>
              <a:buAutoNum type="arabicPeriod"/>
            </a:pPr>
            <a:r>
              <a:rPr lang="en-GB" sz="1600" dirty="0">
                <a:ea typeface="Tahoma" panose="020B0604030504040204" pitchFamily="34" charset="0"/>
                <a:cs typeface="Tahoma" panose="020B0604030504040204" pitchFamily="34" charset="0"/>
              </a:rPr>
              <a:t> Project schedule / milestones</a:t>
            </a:r>
          </a:p>
          <a:p>
            <a:pPr marL="257175" indent="-257175">
              <a:buClr>
                <a:srgbClr val="C00000"/>
              </a:buClr>
              <a:buAutoNum type="arabicPeriod"/>
            </a:pPr>
            <a:r>
              <a:rPr lang="en-GB" sz="1600" dirty="0">
                <a:ea typeface="Tahoma" panose="020B0604030504040204" pitchFamily="34" charset="0"/>
                <a:cs typeface="Tahoma" panose="020B0604030504040204" pitchFamily="34" charset="0"/>
              </a:rPr>
              <a:t> Risk analysis</a:t>
            </a:r>
          </a:p>
          <a:p>
            <a:pPr marL="257175" indent="-257175">
              <a:buClr>
                <a:srgbClr val="C00000"/>
              </a:buClr>
              <a:buAutoNum type="arabicPeriod"/>
            </a:pPr>
            <a:r>
              <a:rPr lang="en-GB" sz="1600" dirty="0">
                <a:ea typeface="Tahoma" panose="020B0604030504040204" pitchFamily="34" charset="0"/>
                <a:cs typeface="Tahoma" panose="020B0604030504040204" pitchFamily="34" charset="0"/>
              </a:rPr>
              <a:t> Project realisation - control</a:t>
            </a:r>
          </a:p>
          <a:p>
            <a:pPr marL="257175" indent="-257175">
              <a:buClr>
                <a:srgbClr val="C00000"/>
              </a:buClr>
              <a:buAutoNum type="arabicPeriod"/>
            </a:pPr>
            <a:r>
              <a:rPr lang="en-GB" sz="1600" dirty="0">
                <a:ea typeface="Tahoma" panose="020B0604030504040204" pitchFamily="34" charset="0"/>
                <a:cs typeface="Tahoma" panose="020B0604030504040204" pitchFamily="34" charset="0"/>
              </a:rPr>
              <a:t> Project completion</a:t>
            </a:r>
          </a:p>
        </p:txBody>
      </p:sp>
      <p:sp>
        <p:nvSpPr>
          <p:cNvPr id="9" name="Textfeld 8">
            <a:extLst>
              <a:ext uri="{FF2B5EF4-FFF2-40B4-BE49-F238E27FC236}">
                <a16:creationId xmlns:a16="http://schemas.microsoft.com/office/drawing/2014/main" id="{81F9799B-0315-3D2D-0DDE-A58C41A25BBF}"/>
              </a:ext>
            </a:extLst>
          </p:cNvPr>
          <p:cNvSpPr txBox="1"/>
          <p:nvPr/>
        </p:nvSpPr>
        <p:spPr>
          <a:xfrm>
            <a:off x="499717" y="1439051"/>
            <a:ext cx="8326435" cy="408623"/>
          </a:xfrm>
          <a:prstGeom prst="roundRect">
            <a:avLst/>
          </a:prstGeom>
          <a:solidFill>
            <a:schemeClr val="bg2">
              <a:lumMod val="60000"/>
              <a:lumOff val="40000"/>
            </a:schemeClr>
          </a:solidFill>
        </p:spPr>
        <p:txBody>
          <a:bodyPr wrap="square" lIns="36000" rIns="36000">
            <a:spAutoFit/>
          </a:bodyPr>
          <a:lstStyle/>
          <a:p>
            <a:r>
              <a:rPr lang="en-GB" dirty="0">
                <a:solidFill>
                  <a:srgbClr val="C00000"/>
                </a:solidFill>
              </a:rPr>
              <a:t>We need to separate strictly between Educational Projects and Operational ones </a:t>
            </a:r>
          </a:p>
        </p:txBody>
      </p:sp>
      <p:cxnSp>
        <p:nvCxnSpPr>
          <p:cNvPr id="11" name="Gerader Verbinder 10">
            <a:extLst>
              <a:ext uri="{FF2B5EF4-FFF2-40B4-BE49-F238E27FC236}">
                <a16:creationId xmlns:a16="http://schemas.microsoft.com/office/drawing/2014/main" id="{F0EEDF84-A996-6896-34A2-B651EC63977F}"/>
              </a:ext>
            </a:extLst>
          </p:cNvPr>
          <p:cNvCxnSpPr/>
          <p:nvPr/>
        </p:nvCxnSpPr>
        <p:spPr bwMode="auto">
          <a:xfrm>
            <a:off x="4662935" y="1784244"/>
            <a:ext cx="0" cy="4722647"/>
          </a:xfrm>
          <a:prstGeom prst="line">
            <a:avLst/>
          </a:prstGeom>
          <a:solidFill>
            <a:schemeClr val="tx2"/>
          </a:solidFill>
          <a:ln w="635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Untertitel 4">
            <a:extLst>
              <a:ext uri="{FF2B5EF4-FFF2-40B4-BE49-F238E27FC236}">
                <a16:creationId xmlns:a16="http://schemas.microsoft.com/office/drawing/2014/main" id="{72F2896C-04AF-A931-7A1D-8443B1133152}"/>
              </a:ext>
            </a:extLst>
          </p:cNvPr>
          <p:cNvSpPr txBox="1">
            <a:spLocks/>
          </p:cNvSpPr>
          <p:nvPr/>
        </p:nvSpPr>
        <p:spPr>
          <a:xfrm>
            <a:off x="0" y="6598302"/>
            <a:ext cx="6010606" cy="282170"/>
          </a:xfrm>
          <a:prstGeom prst="rect">
            <a:avLst/>
          </a:prstGeom>
        </p:spPr>
        <p:txBody>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00000"/>
              </a:lnSpc>
            </a:pPr>
            <a:r>
              <a:rPr lang="en-GB" sz="1000" dirty="0"/>
              <a:t>Workshop: Training of Trainers, within the ProREG-Project at KNUST, March 2024 | PD Dr. Stefan Wolf</a:t>
            </a:r>
          </a:p>
        </p:txBody>
      </p:sp>
      <p:sp>
        <p:nvSpPr>
          <p:cNvPr id="12" name="Textfeld 11">
            <a:extLst>
              <a:ext uri="{FF2B5EF4-FFF2-40B4-BE49-F238E27FC236}">
                <a16:creationId xmlns:a16="http://schemas.microsoft.com/office/drawing/2014/main" id="{C701EF4E-F2A3-2550-7539-E92B36B78F9D}"/>
              </a:ext>
            </a:extLst>
          </p:cNvPr>
          <p:cNvSpPr txBox="1"/>
          <p:nvPr/>
        </p:nvSpPr>
        <p:spPr>
          <a:xfrm>
            <a:off x="6456801" y="6642556"/>
            <a:ext cx="2843808" cy="215444"/>
          </a:xfrm>
          <a:prstGeom prst="rect">
            <a:avLst/>
          </a:prstGeom>
          <a:noFill/>
        </p:spPr>
        <p:txBody>
          <a:bodyPr wrap="square" lIns="0" rIns="0" rtlCol="0">
            <a:spAutoFit/>
          </a:bodyPr>
          <a:lstStyle/>
          <a:p>
            <a:r>
              <a:rPr lang="de-DE" sz="800" dirty="0"/>
              <a:t>Dr H.-J. Lindemann &amp; PD Dr Stefan Wolf | CC-BY-NC 4.0</a:t>
            </a:r>
          </a:p>
        </p:txBody>
      </p:sp>
    </p:spTree>
    <p:extLst>
      <p:ext uri="{BB962C8B-B14F-4D97-AF65-F5344CB8AC3E}">
        <p14:creationId xmlns:p14="http://schemas.microsoft.com/office/powerpoint/2010/main" val="2144707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pieren 20">
            <a:extLst>
              <a:ext uri="{FF2B5EF4-FFF2-40B4-BE49-F238E27FC236}">
                <a16:creationId xmlns:a16="http://schemas.microsoft.com/office/drawing/2014/main" id="{4E1F619E-1BAE-F385-BC5C-E51714B4C007}"/>
              </a:ext>
            </a:extLst>
          </p:cNvPr>
          <p:cNvGrpSpPr/>
          <p:nvPr/>
        </p:nvGrpSpPr>
        <p:grpSpPr>
          <a:xfrm>
            <a:off x="3737" y="1190406"/>
            <a:ext cx="8929066" cy="5074263"/>
            <a:chOff x="317608" y="1519022"/>
            <a:chExt cx="8448634" cy="4178280"/>
          </a:xfrm>
        </p:grpSpPr>
        <p:grpSp>
          <p:nvGrpSpPr>
            <p:cNvPr id="20" name="Group 17">
              <a:extLst>
                <a:ext uri="{FF2B5EF4-FFF2-40B4-BE49-F238E27FC236}">
                  <a16:creationId xmlns:a16="http://schemas.microsoft.com/office/drawing/2014/main" id="{34D7A603-883F-68B0-88CA-6161199C417C}"/>
                </a:ext>
              </a:extLst>
            </p:cNvPr>
            <p:cNvGrpSpPr>
              <a:grpSpLocks/>
            </p:cNvGrpSpPr>
            <p:nvPr/>
          </p:nvGrpSpPr>
          <p:grpSpPr bwMode="auto">
            <a:xfrm>
              <a:off x="4784792" y="4506735"/>
              <a:ext cx="3981450" cy="1190567"/>
              <a:chOff x="1249" y="3356"/>
              <a:chExt cx="3344" cy="771"/>
            </a:xfrm>
          </p:grpSpPr>
          <p:sp>
            <p:nvSpPr>
              <p:cNvPr id="22" name="Oval 18">
                <a:extLst>
                  <a:ext uri="{FF2B5EF4-FFF2-40B4-BE49-F238E27FC236}">
                    <a16:creationId xmlns:a16="http://schemas.microsoft.com/office/drawing/2014/main" id="{9C73F682-B070-F2D5-DB7F-B12FEA626205}"/>
                  </a:ext>
                </a:extLst>
              </p:cNvPr>
              <p:cNvSpPr>
                <a:spLocks noChangeArrowheads="1"/>
              </p:cNvSpPr>
              <p:nvPr/>
            </p:nvSpPr>
            <p:spPr bwMode="auto">
              <a:xfrm>
                <a:off x="1249" y="3356"/>
                <a:ext cx="3344" cy="771"/>
              </a:xfrm>
              <a:prstGeom prst="ellipse">
                <a:avLst/>
              </a:prstGeom>
              <a:solidFill>
                <a:srgbClr val="D2F4F4"/>
              </a:solidFill>
              <a:ln w="9525">
                <a:solidFill>
                  <a:schemeClr val="tx1"/>
                </a:solidFill>
                <a:round/>
                <a:headEnd/>
                <a:tailEnd/>
              </a:ln>
            </p:spPr>
            <p:txBody>
              <a:bodyPr wrap="none" anchor="ctr"/>
              <a:lstStyle/>
              <a:p>
                <a:pPr algn="ctr" defTabSz="685800" eaLnBrk="0" hangingPunct="0"/>
                <a:endParaRPr lang="de-DE" sz="1500">
                  <a:solidFill>
                    <a:prstClr val="black"/>
                  </a:solidFill>
                  <a:cs typeface="Arial" charset="0"/>
                </a:endParaRPr>
              </a:p>
            </p:txBody>
          </p:sp>
          <p:sp>
            <p:nvSpPr>
              <p:cNvPr id="23" name="Text Box 19">
                <a:extLst>
                  <a:ext uri="{FF2B5EF4-FFF2-40B4-BE49-F238E27FC236}">
                    <a16:creationId xmlns:a16="http://schemas.microsoft.com/office/drawing/2014/main" id="{11F50706-2B30-CAE3-EB68-EAA2456750C8}"/>
                  </a:ext>
                </a:extLst>
              </p:cNvPr>
              <p:cNvSpPr txBox="1">
                <a:spLocks noChangeArrowheads="1"/>
              </p:cNvSpPr>
              <p:nvPr/>
            </p:nvSpPr>
            <p:spPr bwMode="auto">
              <a:xfrm>
                <a:off x="1616" y="3449"/>
                <a:ext cx="2679"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b="1" i="1">
                    <a:solidFill>
                      <a:schemeClr val="tx1"/>
                    </a:solidFill>
                    <a:latin typeface="Arial" charset="0"/>
                  </a:defRPr>
                </a:lvl1pPr>
                <a:lvl2pPr marL="742950" indent="-285750" eaLnBrk="0" hangingPunct="0">
                  <a:defRPr sz="1400" b="1" i="1">
                    <a:solidFill>
                      <a:schemeClr val="tx1"/>
                    </a:solidFill>
                    <a:latin typeface="Arial" charset="0"/>
                  </a:defRPr>
                </a:lvl2pPr>
                <a:lvl3pPr marL="1143000" indent="-228600" eaLnBrk="0" hangingPunct="0">
                  <a:defRPr sz="1400" b="1" i="1">
                    <a:solidFill>
                      <a:schemeClr val="tx1"/>
                    </a:solidFill>
                    <a:latin typeface="Arial" charset="0"/>
                  </a:defRPr>
                </a:lvl3pPr>
                <a:lvl4pPr marL="1600200" indent="-228600" eaLnBrk="0" hangingPunct="0">
                  <a:defRPr sz="1400" b="1" i="1">
                    <a:solidFill>
                      <a:schemeClr val="tx1"/>
                    </a:solidFill>
                    <a:latin typeface="Arial" charset="0"/>
                  </a:defRPr>
                </a:lvl4pPr>
                <a:lvl5pPr marL="2057400" indent="-228600" eaLnBrk="0" hangingPunct="0">
                  <a:defRPr sz="1400" b="1" i="1">
                    <a:solidFill>
                      <a:schemeClr val="tx1"/>
                    </a:solidFill>
                    <a:latin typeface="Arial" charset="0"/>
                  </a:defRPr>
                </a:lvl5pPr>
                <a:lvl6pPr marL="2514600" indent="-228600" eaLnBrk="0" fontAlgn="base" hangingPunct="0">
                  <a:spcBef>
                    <a:spcPct val="0"/>
                  </a:spcBef>
                  <a:spcAft>
                    <a:spcPct val="0"/>
                  </a:spcAft>
                  <a:defRPr sz="1400" b="1" i="1">
                    <a:solidFill>
                      <a:schemeClr val="tx1"/>
                    </a:solidFill>
                    <a:latin typeface="Arial" charset="0"/>
                  </a:defRPr>
                </a:lvl6pPr>
                <a:lvl7pPr marL="2971800" indent="-228600" eaLnBrk="0" fontAlgn="base" hangingPunct="0">
                  <a:spcBef>
                    <a:spcPct val="0"/>
                  </a:spcBef>
                  <a:spcAft>
                    <a:spcPct val="0"/>
                  </a:spcAft>
                  <a:defRPr sz="1400" b="1" i="1">
                    <a:solidFill>
                      <a:schemeClr val="tx1"/>
                    </a:solidFill>
                    <a:latin typeface="Arial" charset="0"/>
                  </a:defRPr>
                </a:lvl7pPr>
                <a:lvl8pPr marL="3429000" indent="-228600" eaLnBrk="0" fontAlgn="base" hangingPunct="0">
                  <a:spcBef>
                    <a:spcPct val="0"/>
                  </a:spcBef>
                  <a:spcAft>
                    <a:spcPct val="0"/>
                  </a:spcAft>
                  <a:defRPr sz="1400" b="1" i="1">
                    <a:solidFill>
                      <a:schemeClr val="tx1"/>
                    </a:solidFill>
                    <a:latin typeface="Arial" charset="0"/>
                  </a:defRPr>
                </a:lvl8pPr>
                <a:lvl9pPr marL="3886200" indent="-228600" eaLnBrk="0" fontAlgn="base" hangingPunct="0">
                  <a:spcBef>
                    <a:spcPct val="0"/>
                  </a:spcBef>
                  <a:spcAft>
                    <a:spcPct val="0"/>
                  </a:spcAft>
                  <a:defRPr sz="1400" b="1" i="1">
                    <a:solidFill>
                      <a:schemeClr val="tx1"/>
                    </a:solidFill>
                    <a:latin typeface="Arial" charset="0"/>
                  </a:defRPr>
                </a:lvl9pPr>
              </a:lstStyle>
              <a:p>
                <a:pPr algn="ctr" defTabSz="685800">
                  <a:spcBef>
                    <a:spcPct val="50000"/>
                  </a:spcBef>
                </a:pPr>
                <a:r>
                  <a:rPr lang="de-DE" sz="1200" i="0" dirty="0">
                    <a:solidFill>
                      <a:prstClr val="black"/>
                    </a:solidFill>
                    <a:latin typeface="+mn-lt"/>
                    <a:ea typeface="Tahoma" panose="020B0604030504040204" pitchFamily="34" charset="0"/>
                    <a:cs typeface="Tahoma" panose="020B0604030504040204" pitchFamily="34" charset="0"/>
                  </a:rPr>
                  <a:t>Teaching: Lecturing, teaching dialogue </a:t>
                </a:r>
                <a:br>
                  <a:rPr lang="de-DE" sz="1200" i="0" dirty="0">
                    <a:solidFill>
                      <a:prstClr val="black"/>
                    </a:solidFill>
                    <a:latin typeface="+mn-lt"/>
                    <a:ea typeface="Tahoma" panose="020B0604030504040204" pitchFamily="34" charset="0"/>
                    <a:cs typeface="Tahoma" panose="020B0604030504040204" pitchFamily="34" charset="0"/>
                  </a:rPr>
                </a:br>
                <a:r>
                  <a:rPr lang="de-DE" sz="1200" i="0" dirty="0">
                    <a:solidFill>
                      <a:prstClr val="black"/>
                    </a:solidFill>
                    <a:latin typeface="+mn-lt"/>
                    <a:ea typeface="Tahoma" panose="020B0604030504040204" pitchFamily="34" charset="0"/>
                    <a:cs typeface="Tahoma" panose="020B0604030504040204" pitchFamily="34" charset="0"/>
                  </a:rPr>
                  <a:t>Accompanying, moderating, ...</a:t>
                </a:r>
              </a:p>
            </p:txBody>
          </p:sp>
          <p:sp>
            <p:nvSpPr>
              <p:cNvPr id="24" name="Text Box 20">
                <a:extLst>
                  <a:ext uri="{FF2B5EF4-FFF2-40B4-BE49-F238E27FC236}">
                    <a16:creationId xmlns:a16="http://schemas.microsoft.com/office/drawing/2014/main" id="{771DAB50-3661-083F-7FFC-0DB0040354B3}"/>
                  </a:ext>
                </a:extLst>
              </p:cNvPr>
              <p:cNvSpPr txBox="1">
                <a:spLocks noChangeArrowheads="1"/>
              </p:cNvSpPr>
              <p:nvPr/>
            </p:nvSpPr>
            <p:spPr bwMode="auto">
              <a:xfrm>
                <a:off x="1658" y="3765"/>
                <a:ext cx="2467"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b="1" i="1">
                    <a:solidFill>
                      <a:schemeClr val="tx1"/>
                    </a:solidFill>
                    <a:latin typeface="Arial" charset="0"/>
                  </a:defRPr>
                </a:lvl1pPr>
                <a:lvl2pPr marL="742950" indent="-285750" eaLnBrk="0" hangingPunct="0">
                  <a:defRPr sz="1400" b="1" i="1">
                    <a:solidFill>
                      <a:schemeClr val="tx1"/>
                    </a:solidFill>
                    <a:latin typeface="Arial" charset="0"/>
                  </a:defRPr>
                </a:lvl2pPr>
                <a:lvl3pPr marL="1143000" indent="-228600" eaLnBrk="0" hangingPunct="0">
                  <a:defRPr sz="1400" b="1" i="1">
                    <a:solidFill>
                      <a:schemeClr val="tx1"/>
                    </a:solidFill>
                    <a:latin typeface="Arial" charset="0"/>
                  </a:defRPr>
                </a:lvl3pPr>
                <a:lvl4pPr marL="1600200" indent="-228600" eaLnBrk="0" hangingPunct="0">
                  <a:defRPr sz="1400" b="1" i="1">
                    <a:solidFill>
                      <a:schemeClr val="tx1"/>
                    </a:solidFill>
                    <a:latin typeface="Arial" charset="0"/>
                  </a:defRPr>
                </a:lvl4pPr>
                <a:lvl5pPr marL="2057400" indent="-228600" eaLnBrk="0" hangingPunct="0">
                  <a:defRPr sz="1400" b="1" i="1">
                    <a:solidFill>
                      <a:schemeClr val="tx1"/>
                    </a:solidFill>
                    <a:latin typeface="Arial" charset="0"/>
                  </a:defRPr>
                </a:lvl5pPr>
                <a:lvl6pPr marL="2514600" indent="-228600" eaLnBrk="0" fontAlgn="base" hangingPunct="0">
                  <a:spcBef>
                    <a:spcPct val="0"/>
                  </a:spcBef>
                  <a:spcAft>
                    <a:spcPct val="0"/>
                  </a:spcAft>
                  <a:defRPr sz="1400" b="1" i="1">
                    <a:solidFill>
                      <a:schemeClr val="tx1"/>
                    </a:solidFill>
                    <a:latin typeface="Arial" charset="0"/>
                  </a:defRPr>
                </a:lvl6pPr>
                <a:lvl7pPr marL="2971800" indent="-228600" eaLnBrk="0" fontAlgn="base" hangingPunct="0">
                  <a:spcBef>
                    <a:spcPct val="0"/>
                  </a:spcBef>
                  <a:spcAft>
                    <a:spcPct val="0"/>
                  </a:spcAft>
                  <a:defRPr sz="1400" b="1" i="1">
                    <a:solidFill>
                      <a:schemeClr val="tx1"/>
                    </a:solidFill>
                    <a:latin typeface="Arial" charset="0"/>
                  </a:defRPr>
                </a:lvl7pPr>
                <a:lvl8pPr marL="3429000" indent="-228600" eaLnBrk="0" fontAlgn="base" hangingPunct="0">
                  <a:spcBef>
                    <a:spcPct val="0"/>
                  </a:spcBef>
                  <a:spcAft>
                    <a:spcPct val="0"/>
                  </a:spcAft>
                  <a:defRPr sz="1400" b="1" i="1">
                    <a:solidFill>
                      <a:schemeClr val="tx1"/>
                    </a:solidFill>
                    <a:latin typeface="Arial" charset="0"/>
                  </a:defRPr>
                </a:lvl8pPr>
                <a:lvl9pPr marL="3886200" indent="-228600" eaLnBrk="0" fontAlgn="base" hangingPunct="0">
                  <a:spcBef>
                    <a:spcPct val="0"/>
                  </a:spcBef>
                  <a:spcAft>
                    <a:spcPct val="0"/>
                  </a:spcAft>
                  <a:defRPr sz="1400" b="1" i="1">
                    <a:solidFill>
                      <a:schemeClr val="tx1"/>
                    </a:solidFill>
                    <a:latin typeface="Arial" charset="0"/>
                  </a:defRPr>
                </a:lvl9pPr>
              </a:lstStyle>
              <a:p>
                <a:pPr algn="ctr" defTabSz="685800">
                  <a:spcBef>
                    <a:spcPct val="50000"/>
                  </a:spcBef>
                </a:pPr>
                <a:r>
                  <a:rPr lang="de-DE" sz="1600" b="0" i="0" dirty="0">
                    <a:solidFill>
                      <a:prstClr val="black"/>
                    </a:solidFill>
                    <a:latin typeface="+mn-lt"/>
                    <a:ea typeface="Tahoma" panose="020B0604030504040204" pitchFamily="34" charset="0"/>
                    <a:cs typeface="Tahoma" panose="020B0604030504040204" pitchFamily="34" charset="0"/>
                  </a:rPr>
                  <a:t> Active and reactive </a:t>
                </a:r>
                <a:br>
                  <a:rPr lang="de-DE" sz="1600" b="0" i="0" dirty="0">
                    <a:solidFill>
                      <a:prstClr val="black"/>
                    </a:solidFill>
                    <a:latin typeface="+mn-lt"/>
                    <a:ea typeface="Tahoma" panose="020B0604030504040204" pitchFamily="34" charset="0"/>
                    <a:cs typeface="Tahoma" panose="020B0604030504040204" pitchFamily="34" charset="0"/>
                  </a:rPr>
                </a:br>
                <a:r>
                  <a:rPr lang="de-DE" sz="1600" b="0" i="0" dirty="0">
                    <a:solidFill>
                      <a:prstClr val="black"/>
                    </a:solidFill>
                    <a:latin typeface="+mn-lt"/>
                    <a:ea typeface="Tahoma" panose="020B0604030504040204" pitchFamily="34" charset="0"/>
                    <a:cs typeface="Tahoma" panose="020B0604030504040204" pitchFamily="34" charset="0"/>
                  </a:rPr>
                  <a:t>Role of the teacher</a:t>
                </a:r>
              </a:p>
            </p:txBody>
          </p:sp>
          <p:sp>
            <p:nvSpPr>
              <p:cNvPr id="25" name="Line 21">
                <a:extLst>
                  <a:ext uri="{FF2B5EF4-FFF2-40B4-BE49-F238E27FC236}">
                    <a16:creationId xmlns:a16="http://schemas.microsoft.com/office/drawing/2014/main" id="{6E699962-B022-888B-2383-2206584D07BA}"/>
                  </a:ext>
                </a:extLst>
              </p:cNvPr>
              <p:cNvSpPr>
                <a:spLocks noChangeShapeType="1"/>
              </p:cNvSpPr>
              <p:nvPr/>
            </p:nvSpPr>
            <p:spPr bwMode="auto">
              <a:xfrm>
                <a:off x="1584" y="3765"/>
                <a:ext cx="261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defTabSz="685800"/>
                <a:endParaRPr lang="de-DE" sz="1350">
                  <a:solidFill>
                    <a:prstClr val="black"/>
                  </a:solidFill>
                </a:endParaRPr>
              </a:p>
            </p:txBody>
          </p:sp>
        </p:grpSp>
        <p:grpSp>
          <p:nvGrpSpPr>
            <p:cNvPr id="7" name="Group 3">
              <a:extLst>
                <a:ext uri="{FF2B5EF4-FFF2-40B4-BE49-F238E27FC236}">
                  <a16:creationId xmlns:a16="http://schemas.microsoft.com/office/drawing/2014/main" id="{21D55F29-A0F0-2534-E15D-B75EA7BE8724}"/>
                </a:ext>
              </a:extLst>
            </p:cNvPr>
            <p:cNvGrpSpPr>
              <a:grpSpLocks/>
            </p:cNvGrpSpPr>
            <p:nvPr/>
          </p:nvGrpSpPr>
          <p:grpSpPr bwMode="auto">
            <a:xfrm>
              <a:off x="317608" y="1519022"/>
              <a:ext cx="5488457" cy="2420469"/>
              <a:chOff x="1058" y="794"/>
              <a:chExt cx="4656" cy="2086"/>
            </a:xfrm>
          </p:grpSpPr>
          <p:grpSp>
            <p:nvGrpSpPr>
              <p:cNvPr id="9" name="Group 5">
                <a:extLst>
                  <a:ext uri="{FF2B5EF4-FFF2-40B4-BE49-F238E27FC236}">
                    <a16:creationId xmlns:a16="http://schemas.microsoft.com/office/drawing/2014/main" id="{79BB1D8C-1C95-3561-A713-D6434457256F}"/>
                  </a:ext>
                </a:extLst>
              </p:cNvPr>
              <p:cNvGrpSpPr>
                <a:grpSpLocks/>
              </p:cNvGrpSpPr>
              <p:nvPr/>
            </p:nvGrpSpPr>
            <p:grpSpPr bwMode="auto">
              <a:xfrm>
                <a:off x="1058" y="794"/>
                <a:ext cx="3723" cy="1027"/>
                <a:chOff x="1058" y="1022"/>
                <a:chExt cx="3723" cy="1027"/>
              </a:xfrm>
            </p:grpSpPr>
            <p:sp>
              <p:nvSpPr>
                <p:cNvPr id="10" name="Oval 6">
                  <a:extLst>
                    <a:ext uri="{FF2B5EF4-FFF2-40B4-BE49-F238E27FC236}">
                      <a16:creationId xmlns:a16="http://schemas.microsoft.com/office/drawing/2014/main" id="{5A6D9167-2CDB-16C8-D19D-AD2B41E87FFE}"/>
                    </a:ext>
                  </a:extLst>
                </p:cNvPr>
                <p:cNvSpPr>
                  <a:spLocks noChangeArrowheads="1"/>
                </p:cNvSpPr>
                <p:nvPr/>
              </p:nvSpPr>
              <p:spPr bwMode="auto">
                <a:xfrm>
                  <a:off x="1192" y="1022"/>
                  <a:ext cx="3378" cy="1027"/>
                </a:xfrm>
                <a:prstGeom prst="ellipse">
                  <a:avLst/>
                </a:prstGeom>
                <a:solidFill>
                  <a:srgbClr val="DBED2B"/>
                </a:solidFill>
                <a:ln w="9525">
                  <a:solidFill>
                    <a:schemeClr val="tx1"/>
                  </a:solidFill>
                  <a:round/>
                  <a:headEnd/>
                  <a:tailEnd/>
                </a:ln>
              </p:spPr>
              <p:txBody>
                <a:bodyPr wrap="none" anchor="ctr"/>
                <a:lstStyle/>
                <a:p>
                  <a:pPr algn="ctr" defTabSz="685800" eaLnBrk="0" hangingPunct="0"/>
                  <a:endParaRPr lang="de-DE" sz="1500">
                    <a:solidFill>
                      <a:prstClr val="black"/>
                    </a:solidFill>
                    <a:cs typeface="Arial" charset="0"/>
                  </a:endParaRPr>
                </a:p>
              </p:txBody>
            </p:sp>
            <p:sp>
              <p:nvSpPr>
                <p:cNvPr id="11" name="Text Box 7">
                  <a:extLst>
                    <a:ext uri="{FF2B5EF4-FFF2-40B4-BE49-F238E27FC236}">
                      <a16:creationId xmlns:a16="http://schemas.microsoft.com/office/drawing/2014/main" id="{3D3B0CD7-6EA1-D6E1-1806-A61265D244D2}"/>
                    </a:ext>
                  </a:extLst>
                </p:cNvPr>
                <p:cNvSpPr txBox="1">
                  <a:spLocks noChangeArrowheads="1"/>
                </p:cNvSpPr>
                <p:nvPr/>
              </p:nvSpPr>
              <p:spPr bwMode="auto">
                <a:xfrm>
                  <a:off x="1058" y="1151"/>
                  <a:ext cx="3723" cy="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b="1" i="1">
                      <a:solidFill>
                        <a:schemeClr val="tx1"/>
                      </a:solidFill>
                      <a:latin typeface="Arial" charset="0"/>
                    </a:defRPr>
                  </a:lvl1pPr>
                  <a:lvl2pPr marL="742950" indent="-285750" eaLnBrk="0" hangingPunct="0">
                    <a:defRPr sz="1400" b="1" i="1">
                      <a:solidFill>
                        <a:schemeClr val="tx1"/>
                      </a:solidFill>
                      <a:latin typeface="Arial" charset="0"/>
                    </a:defRPr>
                  </a:lvl2pPr>
                  <a:lvl3pPr marL="1143000" indent="-228600" eaLnBrk="0" hangingPunct="0">
                    <a:defRPr sz="1400" b="1" i="1">
                      <a:solidFill>
                        <a:schemeClr val="tx1"/>
                      </a:solidFill>
                      <a:latin typeface="Arial" charset="0"/>
                    </a:defRPr>
                  </a:lvl3pPr>
                  <a:lvl4pPr marL="1600200" indent="-228600" eaLnBrk="0" hangingPunct="0">
                    <a:defRPr sz="1400" b="1" i="1">
                      <a:solidFill>
                        <a:schemeClr val="tx1"/>
                      </a:solidFill>
                      <a:latin typeface="Arial" charset="0"/>
                    </a:defRPr>
                  </a:lvl4pPr>
                  <a:lvl5pPr marL="2057400" indent="-228600" eaLnBrk="0" hangingPunct="0">
                    <a:defRPr sz="1400" b="1" i="1">
                      <a:solidFill>
                        <a:schemeClr val="tx1"/>
                      </a:solidFill>
                      <a:latin typeface="Arial" charset="0"/>
                    </a:defRPr>
                  </a:lvl5pPr>
                  <a:lvl6pPr marL="2514600" indent="-228600" eaLnBrk="0" fontAlgn="base" hangingPunct="0">
                    <a:spcBef>
                      <a:spcPct val="0"/>
                    </a:spcBef>
                    <a:spcAft>
                      <a:spcPct val="0"/>
                    </a:spcAft>
                    <a:defRPr sz="1400" b="1" i="1">
                      <a:solidFill>
                        <a:schemeClr val="tx1"/>
                      </a:solidFill>
                      <a:latin typeface="Arial" charset="0"/>
                    </a:defRPr>
                  </a:lvl6pPr>
                  <a:lvl7pPr marL="2971800" indent="-228600" eaLnBrk="0" fontAlgn="base" hangingPunct="0">
                    <a:spcBef>
                      <a:spcPct val="0"/>
                    </a:spcBef>
                    <a:spcAft>
                      <a:spcPct val="0"/>
                    </a:spcAft>
                    <a:defRPr sz="1400" b="1" i="1">
                      <a:solidFill>
                        <a:schemeClr val="tx1"/>
                      </a:solidFill>
                      <a:latin typeface="Arial" charset="0"/>
                    </a:defRPr>
                  </a:lvl7pPr>
                  <a:lvl8pPr marL="3429000" indent="-228600" eaLnBrk="0" fontAlgn="base" hangingPunct="0">
                    <a:spcBef>
                      <a:spcPct val="0"/>
                    </a:spcBef>
                    <a:spcAft>
                      <a:spcPct val="0"/>
                    </a:spcAft>
                    <a:defRPr sz="1400" b="1" i="1">
                      <a:solidFill>
                        <a:schemeClr val="tx1"/>
                      </a:solidFill>
                      <a:latin typeface="Arial" charset="0"/>
                    </a:defRPr>
                  </a:lvl8pPr>
                  <a:lvl9pPr marL="3886200" indent="-228600" eaLnBrk="0" fontAlgn="base" hangingPunct="0">
                    <a:spcBef>
                      <a:spcPct val="0"/>
                    </a:spcBef>
                    <a:spcAft>
                      <a:spcPct val="0"/>
                    </a:spcAft>
                    <a:defRPr sz="1400" b="1" i="1">
                      <a:solidFill>
                        <a:schemeClr val="tx1"/>
                      </a:solidFill>
                      <a:latin typeface="Arial" charset="0"/>
                    </a:defRPr>
                  </a:lvl9pPr>
                </a:lstStyle>
                <a:p>
                  <a:pPr algn="ctr" defTabSz="685800">
                    <a:lnSpc>
                      <a:spcPct val="75000"/>
                    </a:lnSpc>
                    <a:spcBef>
                      <a:spcPct val="50000"/>
                    </a:spcBef>
                  </a:pPr>
                  <a:r>
                    <a:rPr lang="de-DE" sz="1200" i="0" dirty="0">
                      <a:solidFill>
                        <a:prstClr val="black"/>
                      </a:solidFill>
                      <a:latin typeface="+mn-lt"/>
                      <a:cs typeface="Arial" charset="0"/>
                    </a:rPr>
                    <a:t>Learning as a constructive, social, </a:t>
                  </a:r>
                  <a:br>
                    <a:rPr lang="de-DE" sz="1200" i="0" dirty="0">
                      <a:solidFill>
                        <a:prstClr val="black"/>
                      </a:solidFill>
                      <a:latin typeface="+mn-lt"/>
                      <a:cs typeface="Arial" charset="0"/>
                    </a:rPr>
                  </a:br>
                  <a:r>
                    <a:rPr lang="de-DE" sz="1200" i="0" dirty="0" err="1">
                      <a:solidFill>
                        <a:prstClr val="black"/>
                      </a:solidFill>
                      <a:latin typeface="+mn-lt"/>
                      <a:cs typeface="Arial" charset="0"/>
                    </a:rPr>
                    <a:t>situated</a:t>
                  </a:r>
                  <a:r>
                    <a:rPr lang="de-DE" sz="1200" i="0" dirty="0">
                      <a:solidFill>
                        <a:prstClr val="black"/>
                      </a:solidFill>
                      <a:latin typeface="+mn-lt"/>
                      <a:cs typeface="Arial" charset="0"/>
                    </a:rPr>
                    <a:t> process</a:t>
                  </a:r>
                </a:p>
                <a:p>
                  <a:pPr algn="ctr" defTabSz="685800">
                    <a:lnSpc>
                      <a:spcPct val="75000"/>
                    </a:lnSpc>
                    <a:spcBef>
                      <a:spcPct val="50000"/>
                    </a:spcBef>
                  </a:pPr>
                  <a:r>
                    <a:rPr lang="de-DE" sz="1200" i="0" dirty="0">
                      <a:solidFill>
                        <a:prstClr val="black"/>
                      </a:solidFill>
                      <a:latin typeface="+mn-lt"/>
                      <a:cs typeface="Arial" charset="0"/>
                    </a:rPr>
                    <a:t>(project method, learning tasks, team method ...)</a:t>
                  </a:r>
                </a:p>
              </p:txBody>
            </p:sp>
            <p:sp>
              <p:nvSpPr>
                <p:cNvPr id="12" name="Text Box 8">
                  <a:extLst>
                    <a:ext uri="{FF2B5EF4-FFF2-40B4-BE49-F238E27FC236}">
                      <a16:creationId xmlns:a16="http://schemas.microsoft.com/office/drawing/2014/main" id="{4295CAEE-903A-CAD7-5E29-F2B724706B98}"/>
                    </a:ext>
                  </a:extLst>
                </p:cNvPr>
                <p:cNvSpPr txBox="1">
                  <a:spLocks noChangeArrowheads="1"/>
                </p:cNvSpPr>
                <p:nvPr/>
              </p:nvSpPr>
              <p:spPr bwMode="auto">
                <a:xfrm>
                  <a:off x="1643" y="1698"/>
                  <a:ext cx="2477"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b="1" i="1">
                      <a:solidFill>
                        <a:schemeClr val="tx1"/>
                      </a:solidFill>
                      <a:latin typeface="Arial" charset="0"/>
                    </a:defRPr>
                  </a:lvl1pPr>
                  <a:lvl2pPr marL="742950" indent="-285750" eaLnBrk="0" hangingPunct="0">
                    <a:defRPr sz="1400" b="1" i="1">
                      <a:solidFill>
                        <a:schemeClr val="tx1"/>
                      </a:solidFill>
                      <a:latin typeface="Arial" charset="0"/>
                    </a:defRPr>
                  </a:lvl2pPr>
                  <a:lvl3pPr marL="1143000" indent="-228600" eaLnBrk="0" hangingPunct="0">
                    <a:defRPr sz="1400" b="1" i="1">
                      <a:solidFill>
                        <a:schemeClr val="tx1"/>
                      </a:solidFill>
                      <a:latin typeface="Arial" charset="0"/>
                    </a:defRPr>
                  </a:lvl3pPr>
                  <a:lvl4pPr marL="1600200" indent="-228600" eaLnBrk="0" hangingPunct="0">
                    <a:defRPr sz="1400" b="1" i="1">
                      <a:solidFill>
                        <a:schemeClr val="tx1"/>
                      </a:solidFill>
                      <a:latin typeface="Arial" charset="0"/>
                    </a:defRPr>
                  </a:lvl4pPr>
                  <a:lvl5pPr marL="2057400" indent="-228600" eaLnBrk="0" hangingPunct="0">
                    <a:defRPr sz="1400" b="1" i="1">
                      <a:solidFill>
                        <a:schemeClr val="tx1"/>
                      </a:solidFill>
                      <a:latin typeface="Arial" charset="0"/>
                    </a:defRPr>
                  </a:lvl5pPr>
                  <a:lvl6pPr marL="2514600" indent="-228600" eaLnBrk="0" fontAlgn="base" hangingPunct="0">
                    <a:spcBef>
                      <a:spcPct val="0"/>
                    </a:spcBef>
                    <a:spcAft>
                      <a:spcPct val="0"/>
                    </a:spcAft>
                    <a:defRPr sz="1400" b="1" i="1">
                      <a:solidFill>
                        <a:schemeClr val="tx1"/>
                      </a:solidFill>
                      <a:latin typeface="Arial" charset="0"/>
                    </a:defRPr>
                  </a:lvl6pPr>
                  <a:lvl7pPr marL="2971800" indent="-228600" eaLnBrk="0" fontAlgn="base" hangingPunct="0">
                    <a:spcBef>
                      <a:spcPct val="0"/>
                    </a:spcBef>
                    <a:spcAft>
                      <a:spcPct val="0"/>
                    </a:spcAft>
                    <a:defRPr sz="1400" b="1" i="1">
                      <a:solidFill>
                        <a:schemeClr val="tx1"/>
                      </a:solidFill>
                      <a:latin typeface="Arial" charset="0"/>
                    </a:defRPr>
                  </a:lvl7pPr>
                  <a:lvl8pPr marL="3429000" indent="-228600" eaLnBrk="0" fontAlgn="base" hangingPunct="0">
                    <a:spcBef>
                      <a:spcPct val="0"/>
                    </a:spcBef>
                    <a:spcAft>
                      <a:spcPct val="0"/>
                    </a:spcAft>
                    <a:defRPr sz="1400" b="1" i="1">
                      <a:solidFill>
                        <a:schemeClr val="tx1"/>
                      </a:solidFill>
                      <a:latin typeface="Arial" charset="0"/>
                    </a:defRPr>
                  </a:lvl8pPr>
                  <a:lvl9pPr marL="3886200" indent="-228600" eaLnBrk="0" fontAlgn="base" hangingPunct="0">
                    <a:spcBef>
                      <a:spcPct val="0"/>
                    </a:spcBef>
                    <a:spcAft>
                      <a:spcPct val="0"/>
                    </a:spcAft>
                    <a:defRPr sz="1400" b="1" i="1">
                      <a:solidFill>
                        <a:schemeClr val="tx1"/>
                      </a:solidFill>
                      <a:latin typeface="Arial" charset="0"/>
                    </a:defRPr>
                  </a:lvl9pPr>
                </a:lstStyle>
                <a:p>
                  <a:pPr algn="ctr" defTabSz="685800">
                    <a:spcBef>
                      <a:spcPct val="50000"/>
                    </a:spcBef>
                  </a:pPr>
                  <a:r>
                    <a:rPr lang="en-GB" sz="1600" b="0" i="0" dirty="0">
                      <a:solidFill>
                        <a:prstClr val="black"/>
                      </a:solidFill>
                      <a:latin typeface="+mn-lt"/>
                      <a:cs typeface="Arial" charset="0"/>
                    </a:rPr>
                    <a:t>Active position of the learner</a:t>
                  </a:r>
                </a:p>
              </p:txBody>
            </p:sp>
            <p:sp>
              <p:nvSpPr>
                <p:cNvPr id="13" name="Line 9">
                  <a:extLst>
                    <a:ext uri="{FF2B5EF4-FFF2-40B4-BE49-F238E27FC236}">
                      <a16:creationId xmlns:a16="http://schemas.microsoft.com/office/drawing/2014/main" id="{97B78758-FC9D-4561-A2BB-13831277E505}"/>
                    </a:ext>
                  </a:extLst>
                </p:cNvPr>
                <p:cNvSpPr>
                  <a:spLocks noChangeShapeType="1"/>
                </p:cNvSpPr>
                <p:nvPr/>
              </p:nvSpPr>
              <p:spPr bwMode="auto">
                <a:xfrm>
                  <a:off x="1503" y="1630"/>
                  <a:ext cx="28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defTabSz="685800"/>
                  <a:endParaRPr lang="de-DE" sz="1350">
                    <a:solidFill>
                      <a:prstClr val="black"/>
                    </a:solidFill>
                  </a:endParaRPr>
                </a:p>
              </p:txBody>
            </p:sp>
          </p:grpSp>
          <p:sp>
            <p:nvSpPr>
              <p:cNvPr id="8" name="AutoShape 4">
                <a:extLst>
                  <a:ext uri="{FF2B5EF4-FFF2-40B4-BE49-F238E27FC236}">
                    <a16:creationId xmlns:a16="http://schemas.microsoft.com/office/drawing/2014/main" id="{E46B7B80-8693-732E-7041-75229282F4FA}"/>
                  </a:ext>
                </a:extLst>
              </p:cNvPr>
              <p:cNvSpPr>
                <a:spLocks noChangeArrowheads="1"/>
              </p:cNvSpPr>
              <p:nvPr/>
            </p:nvSpPr>
            <p:spPr bwMode="auto">
              <a:xfrm rot="7643072">
                <a:off x="3945" y="1112"/>
                <a:ext cx="429" cy="3108"/>
              </a:xfrm>
              <a:prstGeom prst="downArrow">
                <a:avLst>
                  <a:gd name="adj1" fmla="val 60843"/>
                  <a:gd name="adj2" fmla="val 40699"/>
                </a:avLst>
              </a:prstGeom>
              <a:solidFill>
                <a:srgbClr val="4472C4"/>
              </a:solidFill>
              <a:ln w="9525">
                <a:solidFill>
                  <a:schemeClr val="tx1"/>
                </a:solidFill>
                <a:miter lim="800000"/>
                <a:headEnd/>
                <a:tailEnd/>
              </a:ln>
            </p:spPr>
            <p:txBody>
              <a:bodyPr wrap="none" anchor="ctr"/>
              <a:lstStyle/>
              <a:p>
                <a:pPr defTabSz="685800"/>
                <a:endParaRPr lang="de-DE">
                  <a:solidFill>
                    <a:prstClr val="black"/>
                  </a:solidFill>
                </a:endParaRPr>
              </a:p>
            </p:txBody>
          </p:sp>
        </p:grpSp>
        <p:grpSp>
          <p:nvGrpSpPr>
            <p:cNvPr id="14" name="Group 10">
              <a:extLst>
                <a:ext uri="{FF2B5EF4-FFF2-40B4-BE49-F238E27FC236}">
                  <a16:creationId xmlns:a16="http://schemas.microsoft.com/office/drawing/2014/main" id="{77D1C354-0B09-5120-ABC8-0A980BE074DB}"/>
                </a:ext>
              </a:extLst>
            </p:cNvPr>
            <p:cNvGrpSpPr>
              <a:grpSpLocks/>
            </p:cNvGrpSpPr>
            <p:nvPr/>
          </p:nvGrpSpPr>
          <p:grpSpPr bwMode="auto">
            <a:xfrm>
              <a:off x="1879003" y="2971767"/>
              <a:ext cx="4708235" cy="1245022"/>
              <a:chOff x="1199" y="2307"/>
              <a:chExt cx="3344" cy="771"/>
            </a:xfrm>
            <a:solidFill>
              <a:srgbClr val="007033"/>
            </a:solidFill>
          </p:grpSpPr>
          <p:sp>
            <p:nvSpPr>
              <p:cNvPr id="15" name="Oval 11">
                <a:extLst>
                  <a:ext uri="{FF2B5EF4-FFF2-40B4-BE49-F238E27FC236}">
                    <a16:creationId xmlns:a16="http://schemas.microsoft.com/office/drawing/2014/main" id="{5A903B41-DE4A-95B3-FB6C-8089F0A8DD4C}"/>
                  </a:ext>
                </a:extLst>
              </p:cNvPr>
              <p:cNvSpPr>
                <a:spLocks noChangeArrowheads="1"/>
              </p:cNvSpPr>
              <p:nvPr/>
            </p:nvSpPr>
            <p:spPr bwMode="auto">
              <a:xfrm>
                <a:off x="1199" y="2307"/>
                <a:ext cx="3344" cy="771"/>
              </a:xfrm>
              <a:prstGeom prst="ellipse">
                <a:avLst/>
              </a:prstGeom>
              <a:grpFill/>
              <a:ln w="9525">
                <a:solidFill>
                  <a:schemeClr val="accent2"/>
                </a:solidFill>
                <a:round/>
                <a:headEnd/>
                <a:tailEnd/>
              </a:ln>
            </p:spPr>
            <p:txBody>
              <a:bodyPr wrap="none" anchor="ctr"/>
              <a:lstStyle/>
              <a:p>
                <a:pPr algn="ctr" defTabSz="685800" eaLnBrk="0" hangingPunct="0"/>
                <a:endParaRPr lang="de-DE" sz="1500" dirty="0">
                  <a:solidFill>
                    <a:prstClr val="black"/>
                  </a:solidFill>
                  <a:cs typeface="Arial" charset="0"/>
                </a:endParaRPr>
              </a:p>
            </p:txBody>
          </p:sp>
          <p:sp>
            <p:nvSpPr>
              <p:cNvPr id="17" name="Text Box 13">
                <a:extLst>
                  <a:ext uri="{FF2B5EF4-FFF2-40B4-BE49-F238E27FC236}">
                    <a16:creationId xmlns:a16="http://schemas.microsoft.com/office/drawing/2014/main" id="{CEEC6D0E-C24C-D860-6345-4F8E32E8AE75}"/>
                  </a:ext>
                </a:extLst>
              </p:cNvPr>
              <p:cNvSpPr txBox="1">
                <a:spLocks noChangeArrowheads="1"/>
              </p:cNvSpPr>
              <p:nvPr/>
            </p:nvSpPr>
            <p:spPr bwMode="auto">
              <a:xfrm>
                <a:off x="1649" y="2706"/>
                <a:ext cx="2614" cy="153"/>
              </a:xfrm>
              <a:prstGeom prst="rect">
                <a:avLst/>
              </a:prstGeom>
              <a:grpFill/>
              <a:ln w="9525">
                <a:noFill/>
                <a:miter lim="800000"/>
                <a:headEnd/>
                <a:tailEnd/>
              </a:ln>
            </p:spPr>
            <p:txBody>
              <a:bodyPr wrap="square" lIns="36000" rIns="36000">
                <a:spAutoFit/>
              </a:bodyPr>
              <a:lstStyle>
                <a:lvl1pPr eaLnBrk="0" hangingPunct="0">
                  <a:defRPr sz="1400" b="1" i="1">
                    <a:solidFill>
                      <a:schemeClr val="tx1"/>
                    </a:solidFill>
                    <a:latin typeface="Arial" charset="0"/>
                  </a:defRPr>
                </a:lvl1pPr>
                <a:lvl2pPr marL="742950" indent="-285750" eaLnBrk="0" hangingPunct="0">
                  <a:defRPr sz="1400" b="1" i="1">
                    <a:solidFill>
                      <a:schemeClr val="tx1"/>
                    </a:solidFill>
                    <a:latin typeface="Arial" charset="0"/>
                  </a:defRPr>
                </a:lvl2pPr>
                <a:lvl3pPr marL="1143000" indent="-228600" eaLnBrk="0" hangingPunct="0">
                  <a:defRPr sz="1400" b="1" i="1">
                    <a:solidFill>
                      <a:schemeClr val="tx1"/>
                    </a:solidFill>
                    <a:latin typeface="Arial" charset="0"/>
                  </a:defRPr>
                </a:lvl3pPr>
                <a:lvl4pPr marL="1600200" indent="-228600" eaLnBrk="0" hangingPunct="0">
                  <a:defRPr sz="1400" b="1" i="1">
                    <a:solidFill>
                      <a:schemeClr val="tx1"/>
                    </a:solidFill>
                    <a:latin typeface="Arial" charset="0"/>
                  </a:defRPr>
                </a:lvl4pPr>
                <a:lvl5pPr marL="2057400" indent="-228600" eaLnBrk="0" hangingPunct="0">
                  <a:defRPr sz="1400" b="1" i="1">
                    <a:solidFill>
                      <a:schemeClr val="tx1"/>
                    </a:solidFill>
                    <a:latin typeface="Arial" charset="0"/>
                  </a:defRPr>
                </a:lvl5pPr>
                <a:lvl6pPr marL="2514600" indent="-228600" eaLnBrk="0" fontAlgn="base" hangingPunct="0">
                  <a:spcBef>
                    <a:spcPct val="0"/>
                  </a:spcBef>
                  <a:spcAft>
                    <a:spcPct val="0"/>
                  </a:spcAft>
                  <a:defRPr sz="1400" b="1" i="1">
                    <a:solidFill>
                      <a:schemeClr val="tx1"/>
                    </a:solidFill>
                    <a:latin typeface="Arial" charset="0"/>
                  </a:defRPr>
                </a:lvl6pPr>
                <a:lvl7pPr marL="2971800" indent="-228600" eaLnBrk="0" fontAlgn="base" hangingPunct="0">
                  <a:spcBef>
                    <a:spcPct val="0"/>
                  </a:spcBef>
                  <a:spcAft>
                    <a:spcPct val="0"/>
                  </a:spcAft>
                  <a:defRPr sz="1400" b="1" i="1">
                    <a:solidFill>
                      <a:schemeClr val="tx1"/>
                    </a:solidFill>
                    <a:latin typeface="Arial" charset="0"/>
                  </a:defRPr>
                </a:lvl7pPr>
                <a:lvl8pPr marL="3429000" indent="-228600" eaLnBrk="0" fontAlgn="base" hangingPunct="0">
                  <a:spcBef>
                    <a:spcPct val="0"/>
                  </a:spcBef>
                  <a:spcAft>
                    <a:spcPct val="0"/>
                  </a:spcAft>
                  <a:defRPr sz="1400" b="1" i="1">
                    <a:solidFill>
                      <a:schemeClr val="tx1"/>
                    </a:solidFill>
                    <a:latin typeface="Arial" charset="0"/>
                  </a:defRPr>
                </a:lvl8pPr>
                <a:lvl9pPr marL="3886200" indent="-228600" eaLnBrk="0" fontAlgn="base" hangingPunct="0">
                  <a:spcBef>
                    <a:spcPct val="0"/>
                  </a:spcBef>
                  <a:spcAft>
                    <a:spcPct val="0"/>
                  </a:spcAft>
                  <a:defRPr sz="1400" b="1" i="1">
                    <a:solidFill>
                      <a:schemeClr val="tx1"/>
                    </a:solidFill>
                    <a:latin typeface="Arial" charset="0"/>
                  </a:defRPr>
                </a:lvl9pPr>
              </a:lstStyle>
              <a:p>
                <a:pPr algn="ctr" defTabSz="685800">
                  <a:spcBef>
                    <a:spcPct val="50000"/>
                  </a:spcBef>
                </a:pPr>
                <a:r>
                  <a:rPr lang="de-DE" sz="1350" i="0" dirty="0">
                    <a:solidFill>
                      <a:prstClr val="white"/>
                    </a:solidFill>
                    <a:latin typeface="+mn-lt"/>
                    <a:ea typeface="Tahoma" panose="020B0604030504040204" pitchFamily="34" charset="0"/>
                    <a:cs typeface="Tahoma" panose="020B0604030504040204" pitchFamily="34" charset="0"/>
                  </a:rPr>
                  <a:t>Designing situated learning environments</a:t>
                </a:r>
              </a:p>
            </p:txBody>
          </p:sp>
          <p:sp>
            <p:nvSpPr>
              <p:cNvPr id="16" name="Text Box 12">
                <a:extLst>
                  <a:ext uri="{FF2B5EF4-FFF2-40B4-BE49-F238E27FC236}">
                    <a16:creationId xmlns:a16="http://schemas.microsoft.com/office/drawing/2014/main" id="{76512428-9415-8E79-EF2C-00EBED794A02}"/>
                  </a:ext>
                </a:extLst>
              </p:cNvPr>
              <p:cNvSpPr txBox="1">
                <a:spLocks noChangeArrowheads="1"/>
              </p:cNvSpPr>
              <p:nvPr/>
            </p:nvSpPr>
            <p:spPr bwMode="auto">
              <a:xfrm>
                <a:off x="1834" y="2402"/>
                <a:ext cx="1896" cy="188"/>
              </a:xfrm>
              <a:prstGeom prst="rect">
                <a:avLst/>
              </a:prstGeom>
              <a:grpFill/>
              <a:ln w="9525">
                <a:noFill/>
                <a:miter lim="800000"/>
                <a:headEnd/>
                <a:tailEnd/>
              </a:ln>
            </p:spPr>
            <p:txBody>
              <a:bodyPr wrap="square">
                <a:spAutoFit/>
              </a:bodyPr>
              <a:lstStyle>
                <a:lvl1pPr eaLnBrk="0" hangingPunct="0">
                  <a:defRPr sz="1400" b="1" i="1">
                    <a:solidFill>
                      <a:schemeClr val="tx1"/>
                    </a:solidFill>
                    <a:latin typeface="Arial" charset="0"/>
                  </a:defRPr>
                </a:lvl1pPr>
                <a:lvl2pPr marL="742950" indent="-285750" eaLnBrk="0" hangingPunct="0">
                  <a:defRPr sz="1400" b="1" i="1">
                    <a:solidFill>
                      <a:schemeClr val="tx1"/>
                    </a:solidFill>
                    <a:latin typeface="Arial" charset="0"/>
                  </a:defRPr>
                </a:lvl2pPr>
                <a:lvl3pPr marL="1143000" indent="-228600" eaLnBrk="0" hangingPunct="0">
                  <a:defRPr sz="1400" b="1" i="1">
                    <a:solidFill>
                      <a:schemeClr val="tx1"/>
                    </a:solidFill>
                    <a:latin typeface="Arial" charset="0"/>
                  </a:defRPr>
                </a:lvl3pPr>
                <a:lvl4pPr marL="1600200" indent="-228600" eaLnBrk="0" hangingPunct="0">
                  <a:defRPr sz="1400" b="1" i="1">
                    <a:solidFill>
                      <a:schemeClr val="tx1"/>
                    </a:solidFill>
                    <a:latin typeface="Arial" charset="0"/>
                  </a:defRPr>
                </a:lvl4pPr>
                <a:lvl5pPr marL="2057400" indent="-228600" eaLnBrk="0" hangingPunct="0">
                  <a:defRPr sz="1400" b="1" i="1">
                    <a:solidFill>
                      <a:schemeClr val="tx1"/>
                    </a:solidFill>
                    <a:latin typeface="Arial" charset="0"/>
                  </a:defRPr>
                </a:lvl5pPr>
                <a:lvl6pPr marL="2514600" indent="-228600" eaLnBrk="0" fontAlgn="base" hangingPunct="0">
                  <a:spcBef>
                    <a:spcPct val="0"/>
                  </a:spcBef>
                  <a:spcAft>
                    <a:spcPct val="0"/>
                  </a:spcAft>
                  <a:defRPr sz="1400" b="1" i="1">
                    <a:solidFill>
                      <a:schemeClr val="tx1"/>
                    </a:solidFill>
                    <a:latin typeface="Arial" charset="0"/>
                  </a:defRPr>
                </a:lvl6pPr>
                <a:lvl7pPr marL="2971800" indent="-228600" eaLnBrk="0" fontAlgn="base" hangingPunct="0">
                  <a:spcBef>
                    <a:spcPct val="0"/>
                  </a:spcBef>
                  <a:spcAft>
                    <a:spcPct val="0"/>
                  </a:spcAft>
                  <a:defRPr sz="1400" b="1" i="1">
                    <a:solidFill>
                      <a:schemeClr val="tx1"/>
                    </a:solidFill>
                    <a:latin typeface="Arial" charset="0"/>
                  </a:defRPr>
                </a:lvl7pPr>
                <a:lvl8pPr marL="3429000" indent="-228600" eaLnBrk="0" fontAlgn="base" hangingPunct="0">
                  <a:spcBef>
                    <a:spcPct val="0"/>
                  </a:spcBef>
                  <a:spcAft>
                    <a:spcPct val="0"/>
                  </a:spcAft>
                  <a:defRPr sz="1400" b="1" i="1">
                    <a:solidFill>
                      <a:schemeClr val="tx1"/>
                    </a:solidFill>
                    <a:latin typeface="Arial" charset="0"/>
                  </a:defRPr>
                </a:lvl8pPr>
                <a:lvl9pPr marL="3886200" indent="-228600" eaLnBrk="0" fontAlgn="base" hangingPunct="0">
                  <a:spcBef>
                    <a:spcPct val="0"/>
                  </a:spcBef>
                  <a:spcAft>
                    <a:spcPct val="0"/>
                  </a:spcAft>
                  <a:defRPr sz="1400" b="1" i="1">
                    <a:solidFill>
                      <a:schemeClr val="tx1"/>
                    </a:solidFill>
                    <a:latin typeface="Arial" charset="0"/>
                  </a:defRPr>
                </a:lvl9pPr>
              </a:lstStyle>
              <a:p>
                <a:pPr algn="ctr" defTabSz="685800">
                  <a:spcBef>
                    <a:spcPct val="50000"/>
                  </a:spcBef>
                </a:pPr>
                <a:r>
                  <a:rPr lang="de-DE" sz="1800" i="0" dirty="0">
                    <a:solidFill>
                      <a:prstClr val="white"/>
                    </a:solidFill>
                    <a:latin typeface="+mn-lt"/>
                    <a:cs typeface="Arial" charset="0"/>
                  </a:rPr>
                  <a:t>Construction</a:t>
                </a:r>
              </a:p>
            </p:txBody>
          </p:sp>
          <p:sp>
            <p:nvSpPr>
              <p:cNvPr id="18" name="Line 14">
                <a:extLst>
                  <a:ext uri="{FF2B5EF4-FFF2-40B4-BE49-F238E27FC236}">
                    <a16:creationId xmlns:a16="http://schemas.microsoft.com/office/drawing/2014/main" id="{12C742AC-215F-D06F-E77F-7F6572600CFC}"/>
                  </a:ext>
                </a:extLst>
              </p:cNvPr>
              <p:cNvSpPr>
                <a:spLocks noChangeShapeType="1"/>
              </p:cNvSpPr>
              <p:nvPr/>
            </p:nvSpPr>
            <p:spPr bwMode="auto">
              <a:xfrm>
                <a:off x="1564" y="2631"/>
                <a:ext cx="2614" cy="0"/>
              </a:xfrm>
              <a:prstGeom prst="line">
                <a:avLst/>
              </a:prstGeom>
              <a:grpFill/>
              <a:ln w="9525">
                <a:solidFill>
                  <a:schemeClr val="bg2">
                    <a:lumMod val="90000"/>
                  </a:schemeClr>
                </a:solidFill>
                <a:round/>
                <a:headEnd/>
                <a:tailEnd/>
              </a:ln>
            </p:spPr>
            <p:txBody>
              <a:bodyPr wrap="none" anchor="ctr"/>
              <a:lstStyle/>
              <a:p>
                <a:pPr defTabSz="685800"/>
                <a:endParaRPr lang="de-DE" sz="1350">
                  <a:solidFill>
                    <a:prstClr val="black"/>
                  </a:solidFill>
                </a:endParaRPr>
              </a:p>
            </p:txBody>
          </p:sp>
        </p:grpSp>
        <p:sp>
          <p:nvSpPr>
            <p:cNvPr id="2" name="AutoShape 4">
              <a:extLst>
                <a:ext uri="{FF2B5EF4-FFF2-40B4-BE49-F238E27FC236}">
                  <a16:creationId xmlns:a16="http://schemas.microsoft.com/office/drawing/2014/main" id="{EED38AFB-9CEC-CB8B-FD6E-BDF49F1B1914}"/>
                </a:ext>
              </a:extLst>
            </p:cNvPr>
            <p:cNvSpPr>
              <a:spLocks noChangeArrowheads="1"/>
            </p:cNvSpPr>
            <p:nvPr/>
          </p:nvSpPr>
          <p:spPr bwMode="auto">
            <a:xfrm rot="18626057">
              <a:off x="5998622" y="3723554"/>
              <a:ext cx="497786" cy="1027437"/>
            </a:xfrm>
            <a:prstGeom prst="downArrow">
              <a:avLst>
                <a:gd name="adj1" fmla="val 60843"/>
                <a:gd name="adj2" fmla="val 40699"/>
              </a:avLst>
            </a:prstGeom>
            <a:solidFill>
              <a:srgbClr val="4472C4"/>
            </a:solidFill>
            <a:ln w="9525">
              <a:solidFill>
                <a:schemeClr val="tx1"/>
              </a:solidFill>
              <a:miter lim="800000"/>
              <a:headEnd/>
              <a:tailEnd/>
            </a:ln>
          </p:spPr>
          <p:txBody>
            <a:bodyPr wrap="none" anchor="ctr"/>
            <a:lstStyle/>
            <a:p>
              <a:pPr defTabSz="685800"/>
              <a:endParaRPr lang="de-DE">
                <a:solidFill>
                  <a:prstClr val="black"/>
                </a:solidFill>
              </a:endParaRPr>
            </a:p>
          </p:txBody>
        </p:sp>
      </p:grpSp>
      <p:sp>
        <p:nvSpPr>
          <p:cNvPr id="19" name="Titel 1">
            <a:extLst>
              <a:ext uri="{FF2B5EF4-FFF2-40B4-BE49-F238E27FC236}">
                <a16:creationId xmlns:a16="http://schemas.microsoft.com/office/drawing/2014/main" id="{04252E94-5D2B-BE2E-3C09-EA0E72EBD129}"/>
              </a:ext>
            </a:extLst>
          </p:cNvPr>
          <p:cNvSpPr txBox="1">
            <a:spLocks/>
          </p:cNvSpPr>
          <p:nvPr/>
        </p:nvSpPr>
        <p:spPr bwMode="auto">
          <a:xfrm>
            <a:off x="540727" y="62013"/>
            <a:ext cx="7886700" cy="431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norm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pPr defTabSz="914400"/>
            <a:r>
              <a:rPr lang="en-US" dirty="0">
                <a:latin typeface="Tahoma" panose="020B0604030504040204" pitchFamily="34" charset="0"/>
                <a:ea typeface="Tahoma" panose="020B0604030504040204" pitchFamily="34" charset="0"/>
                <a:cs typeface="Tahoma" panose="020B0604030504040204" pitchFamily="34" charset="0"/>
              </a:rPr>
              <a:t>Constructivist </a:t>
            </a:r>
            <a:r>
              <a:rPr lang="en-US" dirty="0">
                <a:ea typeface="Tahoma" panose="020B0604030504040204" pitchFamily="34" charset="0"/>
                <a:cs typeface="Tahoma" panose="020B0604030504040204" pitchFamily="34" charset="0"/>
              </a:rPr>
              <a:t>view</a:t>
            </a:r>
            <a:r>
              <a:rPr lang="en-US" dirty="0">
                <a:latin typeface="Tahoma" panose="020B0604030504040204" pitchFamily="34" charset="0"/>
                <a:ea typeface="Tahoma" panose="020B0604030504040204" pitchFamily="34" charset="0"/>
                <a:cs typeface="Tahoma" panose="020B0604030504040204" pitchFamily="34" charset="0"/>
              </a:rPr>
              <a:t> of teaching and learning</a:t>
            </a:r>
          </a:p>
        </p:txBody>
      </p:sp>
      <p:sp>
        <p:nvSpPr>
          <p:cNvPr id="26" name="Textfeld 25">
            <a:extLst>
              <a:ext uri="{FF2B5EF4-FFF2-40B4-BE49-F238E27FC236}">
                <a16:creationId xmlns:a16="http://schemas.microsoft.com/office/drawing/2014/main" id="{FEDC72E3-5121-2097-0AF5-D3D72E5108CF}"/>
              </a:ext>
            </a:extLst>
          </p:cNvPr>
          <p:cNvSpPr txBox="1"/>
          <p:nvPr/>
        </p:nvSpPr>
        <p:spPr>
          <a:xfrm>
            <a:off x="6325297" y="6665028"/>
            <a:ext cx="2843808" cy="215444"/>
          </a:xfrm>
          <a:prstGeom prst="rect">
            <a:avLst/>
          </a:prstGeom>
          <a:noFill/>
        </p:spPr>
        <p:txBody>
          <a:bodyPr wrap="square" lIns="0" rIns="0" rtlCol="0">
            <a:spAutoFit/>
          </a:bodyPr>
          <a:lstStyle/>
          <a:p>
            <a:r>
              <a:rPr lang="de-DE" sz="800" dirty="0"/>
              <a:t>© Dr. H.-J. Lindemann &amp; PD Dr. Stefan Wolf  | CC-BY-NC 4.0</a:t>
            </a:r>
          </a:p>
        </p:txBody>
      </p:sp>
      <p:sp>
        <p:nvSpPr>
          <p:cNvPr id="3" name="Untertitel 4">
            <a:extLst>
              <a:ext uri="{FF2B5EF4-FFF2-40B4-BE49-F238E27FC236}">
                <a16:creationId xmlns:a16="http://schemas.microsoft.com/office/drawing/2014/main" id="{58610CAC-21E3-14AF-2454-5FC9D2298254}"/>
              </a:ext>
            </a:extLst>
          </p:cNvPr>
          <p:cNvSpPr txBox="1">
            <a:spLocks/>
          </p:cNvSpPr>
          <p:nvPr/>
        </p:nvSpPr>
        <p:spPr>
          <a:xfrm>
            <a:off x="0" y="6598302"/>
            <a:ext cx="6010606" cy="282170"/>
          </a:xfrm>
          <a:prstGeom prst="rect">
            <a:avLst/>
          </a:prstGeom>
        </p:spPr>
        <p:txBody>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00000"/>
              </a:lnSpc>
            </a:pPr>
            <a:r>
              <a:rPr lang="en-GB" sz="1000" dirty="0"/>
              <a:t>Workshop: Training of Trainers, within the ProREG-Project at KNUST, March 2024 | PD Dr. Stefan Wolf</a:t>
            </a:r>
          </a:p>
        </p:txBody>
      </p:sp>
    </p:spTree>
    <p:extLst>
      <p:ext uri="{BB962C8B-B14F-4D97-AF65-F5344CB8AC3E}">
        <p14:creationId xmlns:p14="http://schemas.microsoft.com/office/powerpoint/2010/main" val="4066491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F83A89-CD49-23D6-8966-B231E8EF8FFE}"/>
              </a:ext>
            </a:extLst>
          </p:cNvPr>
          <p:cNvSpPr>
            <a:spLocks noGrp="1"/>
          </p:cNvSpPr>
          <p:nvPr>
            <p:ph type="title"/>
          </p:nvPr>
        </p:nvSpPr>
        <p:spPr>
          <a:xfrm>
            <a:off x="568026" y="54455"/>
            <a:ext cx="8346098" cy="411956"/>
          </a:xfrm>
        </p:spPr>
        <p:txBody>
          <a:bodyPr>
            <a:normAutofit/>
          </a:bodyPr>
          <a:lstStyle/>
          <a:p>
            <a:r>
              <a:rPr lang="de-DE" dirty="0">
                <a:latin typeface="+mn-lt"/>
                <a:ea typeface="Tahoma" panose="020B0604030504040204" pitchFamily="34" charset="0"/>
                <a:cs typeface="Tahoma" panose="020B0604030504040204" pitchFamily="34" charset="0"/>
              </a:rPr>
              <a:t>Construction of competences - instruction / teaching</a:t>
            </a:r>
          </a:p>
        </p:txBody>
      </p:sp>
      <p:sp>
        <p:nvSpPr>
          <p:cNvPr id="7" name="Text Box 22">
            <a:extLst>
              <a:ext uri="{FF2B5EF4-FFF2-40B4-BE49-F238E27FC236}">
                <a16:creationId xmlns:a16="http://schemas.microsoft.com/office/drawing/2014/main" id="{DF884D25-70A4-BEED-2D48-B3D064B49666}"/>
              </a:ext>
            </a:extLst>
          </p:cNvPr>
          <p:cNvSpPr txBox="1">
            <a:spLocks noChangeArrowheads="1"/>
          </p:cNvSpPr>
          <p:nvPr/>
        </p:nvSpPr>
        <p:spPr bwMode="auto">
          <a:xfrm>
            <a:off x="6206892" y="3429000"/>
            <a:ext cx="2583472" cy="2708434"/>
          </a:xfrm>
          <a:prstGeom prst="rect">
            <a:avLst/>
          </a:prstGeom>
          <a:solidFill>
            <a:srgbClr val="D2F4F4"/>
          </a:solidFill>
          <a:ln w="9525">
            <a:solidFill>
              <a:srgbClr val="2DC0E3"/>
            </a:solidFill>
            <a:miter lim="800000"/>
            <a:headEnd/>
            <a:tailEnd/>
          </a:ln>
          <a:effectLst/>
        </p:spPr>
        <p:txBody>
          <a:bodyPr wrap="square">
            <a:spAutoFit/>
          </a:bodyPr>
          <a:lstStyle/>
          <a:p>
            <a:pPr algn="ctr">
              <a:spcBef>
                <a:spcPct val="50000"/>
              </a:spcBef>
            </a:pPr>
            <a:r>
              <a:rPr lang="de-DE" altLang="de-DE" b="1" dirty="0">
                <a:ea typeface="Tahoma" panose="020B0604030504040204" pitchFamily="34" charset="0"/>
                <a:cs typeface="Tahoma" panose="020B0604030504040204" pitchFamily="34" charset="0"/>
              </a:rPr>
              <a:t>Construction</a:t>
            </a:r>
          </a:p>
          <a:p>
            <a:pPr algn="ctr">
              <a:spcBef>
                <a:spcPct val="50000"/>
              </a:spcBef>
            </a:pPr>
            <a:r>
              <a:rPr lang="de-DE" altLang="de-DE" sz="1600" dirty="0">
                <a:ea typeface="Tahoma" panose="020B0604030504040204" pitchFamily="34" charset="0"/>
                <a:cs typeface="Tahoma" panose="020B0604030504040204" pitchFamily="34" charset="0"/>
              </a:rPr>
              <a:t>Learning is an active, self-directed, constructive, </a:t>
            </a:r>
            <a:br>
              <a:rPr lang="de-DE" altLang="de-DE" sz="1600" dirty="0">
                <a:ea typeface="Tahoma" panose="020B0604030504040204" pitchFamily="34" charset="0"/>
                <a:cs typeface="Tahoma" panose="020B0604030504040204" pitchFamily="34" charset="0"/>
              </a:rPr>
            </a:br>
            <a:r>
              <a:rPr lang="de-DE" altLang="de-DE" sz="1600" dirty="0">
                <a:ea typeface="Tahoma" panose="020B0604030504040204" pitchFamily="34" charset="0"/>
                <a:cs typeface="Tahoma" panose="020B0604030504040204" pitchFamily="34" charset="0"/>
              </a:rPr>
              <a:t>social and </a:t>
            </a:r>
            <a:br>
              <a:rPr lang="de-DE" altLang="de-DE" sz="1600" dirty="0">
                <a:ea typeface="Tahoma" panose="020B0604030504040204" pitchFamily="34" charset="0"/>
                <a:cs typeface="Tahoma" panose="020B0604030504040204" pitchFamily="34" charset="0"/>
              </a:rPr>
            </a:br>
            <a:r>
              <a:rPr lang="de-DE" altLang="de-DE" sz="1600" dirty="0">
                <a:ea typeface="Tahoma" panose="020B0604030504040204" pitchFamily="34" charset="0"/>
                <a:cs typeface="Tahoma" panose="020B0604030504040204" pitchFamily="34" charset="0"/>
              </a:rPr>
              <a:t>situational process</a:t>
            </a:r>
          </a:p>
          <a:p>
            <a:pPr algn="ctr">
              <a:spcBef>
                <a:spcPct val="50000"/>
              </a:spcBef>
            </a:pPr>
            <a:r>
              <a:rPr lang="de-DE" altLang="de-DE" sz="1600" dirty="0">
                <a:ea typeface="Tahoma" panose="020B0604030504040204" pitchFamily="34" charset="0"/>
                <a:cs typeface="Tahoma" panose="020B0604030504040204" pitchFamily="34" charset="0"/>
              </a:rPr>
              <a:t>Learners:</a:t>
            </a:r>
          </a:p>
          <a:p>
            <a:pPr algn="ctr">
              <a:spcBef>
                <a:spcPct val="50000"/>
              </a:spcBef>
            </a:pPr>
            <a:r>
              <a:rPr lang="de-DE" altLang="de-DE" sz="1600" dirty="0">
                <a:ea typeface="Tahoma" panose="020B0604030504040204" pitchFamily="34" charset="0"/>
                <a:cs typeface="Tahoma" panose="020B0604030504040204" pitchFamily="34" charset="0"/>
              </a:rPr>
              <a:t>Individually and as a team,</a:t>
            </a:r>
            <a:br>
              <a:rPr lang="de-DE" altLang="de-DE" sz="1600" dirty="0">
                <a:ea typeface="Tahoma" panose="020B0604030504040204" pitchFamily="34" charset="0"/>
                <a:cs typeface="Tahoma" panose="020B0604030504040204" pitchFamily="34" charset="0"/>
              </a:rPr>
            </a:br>
            <a:r>
              <a:rPr lang="de-DE" altLang="de-DE" sz="1600" dirty="0">
                <a:ea typeface="Tahoma" panose="020B0604030504040204" pitchFamily="34" charset="0"/>
                <a:cs typeface="Tahoma" panose="020B0604030504040204" pitchFamily="34" charset="0"/>
              </a:rPr>
              <a:t> actively receptive</a:t>
            </a:r>
          </a:p>
        </p:txBody>
      </p:sp>
      <p:sp>
        <p:nvSpPr>
          <p:cNvPr id="8" name="Text Box 24">
            <a:extLst>
              <a:ext uri="{FF2B5EF4-FFF2-40B4-BE49-F238E27FC236}">
                <a16:creationId xmlns:a16="http://schemas.microsoft.com/office/drawing/2014/main" id="{E170E7ED-D1C7-CEDD-3CA3-DC4A99E20ECB}"/>
              </a:ext>
            </a:extLst>
          </p:cNvPr>
          <p:cNvSpPr txBox="1">
            <a:spLocks noChangeArrowheads="1"/>
          </p:cNvSpPr>
          <p:nvPr/>
        </p:nvSpPr>
        <p:spPr bwMode="auto">
          <a:xfrm>
            <a:off x="628649" y="1668496"/>
            <a:ext cx="3348372" cy="3200876"/>
          </a:xfrm>
          <a:prstGeom prst="rect">
            <a:avLst/>
          </a:prstGeom>
          <a:solidFill>
            <a:srgbClr val="002060"/>
          </a:solidFill>
          <a:ln w="9525">
            <a:solidFill>
              <a:schemeClr val="bg1"/>
            </a:solidFill>
            <a:miter lim="800000"/>
            <a:headEnd/>
            <a:tailEnd/>
          </a:ln>
          <a:effectLst/>
        </p:spPr>
        <p:txBody>
          <a:bodyPr wrap="square">
            <a:spAutoFit/>
          </a:bodyPr>
          <a:lstStyle/>
          <a:p>
            <a:pPr algn="ctr">
              <a:spcBef>
                <a:spcPct val="50000"/>
              </a:spcBef>
            </a:pPr>
            <a:r>
              <a:rPr lang="de-DE" altLang="de-DE" b="1" dirty="0">
                <a:solidFill>
                  <a:schemeClr val="bg1"/>
                </a:solidFill>
                <a:ea typeface="Tahoma" panose="020B0604030504040204" pitchFamily="34" charset="0"/>
                <a:cs typeface="Tahoma" panose="020B0604030504040204" pitchFamily="34" charset="0"/>
              </a:rPr>
              <a:t>Instruction</a:t>
            </a:r>
          </a:p>
          <a:p>
            <a:pPr algn="ctr">
              <a:spcBef>
                <a:spcPct val="50000"/>
              </a:spcBef>
            </a:pPr>
            <a:r>
              <a:rPr lang="de-DE" altLang="de-DE" sz="1600" dirty="0" err="1">
                <a:solidFill>
                  <a:schemeClr val="bg1"/>
                </a:solidFill>
                <a:ea typeface="Tahoma" panose="020B0604030504040204" pitchFamily="34" charset="0"/>
                <a:cs typeface="Tahoma" panose="020B0604030504040204" pitchFamily="34" charset="0"/>
              </a:rPr>
              <a:t>Teachings</a:t>
            </a:r>
            <a:r>
              <a:rPr lang="de-DE" altLang="de-DE" sz="1600" dirty="0">
                <a:solidFill>
                  <a:schemeClr val="bg1"/>
                </a:solidFill>
                <a:ea typeface="Tahoma" panose="020B0604030504040204" pitchFamily="34" charset="0"/>
                <a:cs typeface="Tahoma" panose="020B0604030504040204" pitchFamily="34" charset="0"/>
              </a:rPr>
              <a:t> e.g. </a:t>
            </a:r>
          </a:p>
          <a:p>
            <a:pPr algn="ctr"/>
            <a:r>
              <a:rPr lang="de-DE" altLang="de-DE" sz="1600" dirty="0">
                <a:solidFill>
                  <a:schemeClr val="bg1"/>
                </a:solidFill>
                <a:ea typeface="Tahoma" panose="020B0604030504040204" pitchFamily="34" charset="0"/>
                <a:cs typeface="Tahoma" panose="020B0604030504040204" pitchFamily="34" charset="0"/>
              </a:rPr>
              <a:t>Lecture, Presentation</a:t>
            </a:r>
          </a:p>
          <a:p>
            <a:pPr algn="ctr"/>
            <a:r>
              <a:rPr lang="de-DE" altLang="de-DE" sz="1600" dirty="0">
                <a:solidFill>
                  <a:schemeClr val="bg1"/>
                </a:solidFill>
                <a:ea typeface="Tahoma" panose="020B0604030504040204" pitchFamily="34" charset="0"/>
                <a:cs typeface="Tahoma" panose="020B0604030504040204" pitchFamily="34" charset="0"/>
              </a:rPr>
              <a:t>Instruction, presentation CAD</a:t>
            </a:r>
          </a:p>
          <a:p>
            <a:pPr algn="ctr">
              <a:spcBef>
                <a:spcPct val="50000"/>
              </a:spcBef>
            </a:pPr>
            <a:r>
              <a:rPr lang="de-DE" altLang="de-DE" sz="1600" dirty="0">
                <a:solidFill>
                  <a:schemeClr val="bg1"/>
                </a:solidFill>
                <a:ea typeface="Tahoma" panose="020B0604030504040204" pitchFamily="34" charset="0"/>
                <a:cs typeface="Tahoma" panose="020B0604030504040204" pitchFamily="34" charset="0"/>
              </a:rPr>
              <a:t>Support, advise   </a:t>
            </a:r>
            <a:br>
              <a:rPr lang="de-DE" altLang="de-DE" sz="1600" dirty="0">
                <a:solidFill>
                  <a:schemeClr val="bg1"/>
                </a:solidFill>
                <a:ea typeface="Tahoma" panose="020B0604030504040204" pitchFamily="34" charset="0"/>
                <a:cs typeface="Tahoma" panose="020B0604030504040204" pitchFamily="34" charset="0"/>
              </a:rPr>
            </a:br>
            <a:r>
              <a:rPr lang="de-DE" altLang="de-DE" sz="1600" dirty="0">
                <a:solidFill>
                  <a:schemeClr val="bg1"/>
                </a:solidFill>
                <a:ea typeface="Tahoma" panose="020B0604030504040204" pitchFamily="34" charset="0"/>
                <a:cs typeface="Tahoma" panose="020B0604030504040204" pitchFamily="34" charset="0"/>
              </a:rPr>
              <a:t>      </a:t>
            </a:r>
            <a:r>
              <a:rPr lang="de-DE" altLang="de-DE" sz="1600" dirty="0" err="1">
                <a:solidFill>
                  <a:schemeClr val="bg1"/>
                </a:solidFill>
                <a:ea typeface="Tahoma" panose="020B0604030504040204" pitchFamily="34" charset="0"/>
                <a:cs typeface="Tahoma" panose="020B0604030504040204" pitchFamily="34" charset="0"/>
              </a:rPr>
              <a:t>explaining</a:t>
            </a:r>
            <a:r>
              <a:rPr lang="de-DE" altLang="de-DE" sz="1600" dirty="0">
                <a:solidFill>
                  <a:schemeClr val="bg1"/>
                </a:solidFill>
                <a:ea typeface="Tahoma" panose="020B0604030504040204" pitchFamily="34" charset="0"/>
                <a:cs typeface="Tahoma" panose="020B0604030504040204" pitchFamily="34" charset="0"/>
              </a:rPr>
              <a:t>, discussing   </a:t>
            </a:r>
          </a:p>
          <a:p>
            <a:pPr algn="ctr">
              <a:spcBef>
                <a:spcPct val="50000"/>
              </a:spcBef>
            </a:pPr>
            <a:r>
              <a:rPr lang="de-DE" altLang="de-DE" sz="1600" dirty="0">
                <a:solidFill>
                  <a:schemeClr val="bg1"/>
                </a:solidFill>
                <a:ea typeface="Tahoma" panose="020B0604030504040204" pitchFamily="34" charset="0"/>
                <a:cs typeface="Tahoma" panose="020B0604030504040204" pitchFamily="34" charset="0"/>
              </a:rPr>
              <a:t>The teachers : </a:t>
            </a:r>
            <a:br>
              <a:rPr lang="de-DE" altLang="de-DE" sz="1600" dirty="0">
                <a:solidFill>
                  <a:schemeClr val="bg1"/>
                </a:solidFill>
                <a:ea typeface="Tahoma" panose="020B0604030504040204" pitchFamily="34" charset="0"/>
                <a:cs typeface="Tahoma" panose="020B0604030504040204" pitchFamily="34" charset="0"/>
              </a:rPr>
            </a:br>
            <a:r>
              <a:rPr lang="de-DE" altLang="de-DE" sz="1600" dirty="0">
                <a:solidFill>
                  <a:schemeClr val="bg1"/>
                </a:solidFill>
                <a:ea typeface="Tahoma" panose="020B0604030504040204" pitchFamily="34" charset="0"/>
                <a:cs typeface="Tahoma" panose="020B0604030504040204" pitchFamily="34" charset="0"/>
              </a:rPr>
              <a:t>Situation-specific alternation between active and receptive forms (lecture - </a:t>
            </a:r>
            <a:r>
              <a:rPr lang="de-DE" altLang="de-DE" sz="1600" dirty="0" err="1">
                <a:solidFill>
                  <a:schemeClr val="bg1"/>
                </a:solidFill>
                <a:ea typeface="Tahoma" panose="020B0604030504040204" pitchFamily="34" charset="0"/>
                <a:cs typeface="Tahoma" panose="020B0604030504040204" pitchFamily="34" charset="0"/>
              </a:rPr>
              <a:t>exercise</a:t>
            </a:r>
            <a:r>
              <a:rPr lang="de-DE" altLang="de-DE" sz="1600" dirty="0">
                <a:solidFill>
                  <a:schemeClr val="bg1"/>
                </a:solidFill>
                <a:ea typeface="Tahoma" panose="020B0604030504040204" pitchFamily="34" charset="0"/>
                <a:cs typeface="Tahoma" panose="020B0604030504040204" pitchFamily="34" charset="0"/>
              </a:rPr>
              <a:t> – </a:t>
            </a:r>
            <a:r>
              <a:rPr lang="de-DE" altLang="de-DE" sz="1600" dirty="0" err="1">
                <a:solidFill>
                  <a:schemeClr val="bg1"/>
                </a:solidFill>
                <a:ea typeface="Tahoma" panose="020B0604030504040204" pitchFamily="34" charset="0"/>
                <a:cs typeface="Tahoma" panose="020B0604030504040204" pitchFamily="34" charset="0"/>
              </a:rPr>
              <a:t>project</a:t>
            </a:r>
            <a:r>
              <a:rPr lang="de-DE" altLang="de-DE" sz="1600" dirty="0">
                <a:solidFill>
                  <a:schemeClr val="bg1"/>
                </a:solidFill>
                <a:ea typeface="Tahoma" panose="020B0604030504040204" pitchFamily="34" charset="0"/>
                <a:cs typeface="Tahoma" panose="020B0604030504040204" pitchFamily="34" charset="0"/>
              </a:rPr>
              <a:t> etc. )</a:t>
            </a:r>
          </a:p>
        </p:txBody>
      </p:sp>
      <p:sp>
        <p:nvSpPr>
          <p:cNvPr id="10" name="Rechteckiger Pfeil 1">
            <a:extLst>
              <a:ext uri="{FF2B5EF4-FFF2-40B4-BE49-F238E27FC236}">
                <a16:creationId xmlns:a16="http://schemas.microsoft.com/office/drawing/2014/main" id="{34E6B142-D228-04E7-3E77-F3DFBCD950AC}"/>
              </a:ext>
            </a:extLst>
          </p:cNvPr>
          <p:cNvSpPr/>
          <p:nvPr/>
        </p:nvSpPr>
        <p:spPr>
          <a:xfrm rot="5400000">
            <a:off x="5106282" y="543324"/>
            <a:ext cx="1731355" cy="3989878"/>
          </a:xfrm>
          <a:prstGeom prst="bentArrow">
            <a:avLst>
              <a:gd name="adj1" fmla="val 8000"/>
              <a:gd name="adj2" fmla="val 18152"/>
              <a:gd name="adj3" fmla="val 18015"/>
              <a:gd name="adj4" fmla="val 422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dirty="0">
              <a:solidFill>
                <a:schemeClr val="tx1"/>
              </a:solidFill>
            </a:endParaRPr>
          </a:p>
        </p:txBody>
      </p:sp>
      <p:sp>
        <p:nvSpPr>
          <p:cNvPr id="12" name="Rechteckiger Pfeil 8">
            <a:extLst>
              <a:ext uri="{FF2B5EF4-FFF2-40B4-BE49-F238E27FC236}">
                <a16:creationId xmlns:a16="http://schemas.microsoft.com/office/drawing/2014/main" id="{16CE3F6A-2914-B5F8-F842-8F0E4F8C71C0}"/>
              </a:ext>
            </a:extLst>
          </p:cNvPr>
          <p:cNvSpPr/>
          <p:nvPr/>
        </p:nvSpPr>
        <p:spPr>
          <a:xfrm rot="16200000">
            <a:off x="3439830" y="3304395"/>
            <a:ext cx="1197598" cy="4336525"/>
          </a:xfrm>
          <a:prstGeom prst="bentArrow">
            <a:avLst>
              <a:gd name="adj1" fmla="val 11210"/>
              <a:gd name="adj2" fmla="val 24425"/>
              <a:gd name="adj3" fmla="val 23851"/>
              <a:gd name="adj4" fmla="val 4907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dirty="0">
              <a:solidFill>
                <a:schemeClr val="tx1"/>
              </a:solidFill>
            </a:endParaRPr>
          </a:p>
        </p:txBody>
      </p:sp>
      <p:sp>
        <p:nvSpPr>
          <p:cNvPr id="13" name="Rectangle 26">
            <a:extLst>
              <a:ext uri="{FF2B5EF4-FFF2-40B4-BE49-F238E27FC236}">
                <a16:creationId xmlns:a16="http://schemas.microsoft.com/office/drawing/2014/main" id="{C3857C79-740A-F151-B318-97FF2B1AA9A5}"/>
              </a:ext>
            </a:extLst>
          </p:cNvPr>
          <p:cNvSpPr>
            <a:spLocks noChangeArrowheads="1"/>
          </p:cNvSpPr>
          <p:nvPr/>
        </p:nvSpPr>
        <p:spPr bwMode="auto">
          <a:xfrm rot="3662185">
            <a:off x="4271412" y="2349914"/>
            <a:ext cx="1595848" cy="1601597"/>
          </a:xfrm>
          <a:prstGeom prst="rect">
            <a:avLst/>
          </a:prstGeom>
          <a:solidFill>
            <a:schemeClr val="tx2">
              <a:lumMod val="60000"/>
              <a:lumOff val="40000"/>
            </a:schemeClr>
          </a:solidFill>
          <a:ln w="9525">
            <a:solidFill>
              <a:schemeClr val="tx1"/>
            </a:solidFill>
            <a:miter lim="800000"/>
            <a:headEnd/>
            <a:tailEnd/>
          </a:ln>
          <a:effectLst/>
        </p:spPr>
        <p:txBody>
          <a:bodyPr vert="horz" wrap="none" lIns="68580" tIns="34290" rIns="68580" bIns="34290" numCol="1" anchor="ctr" anchorCtr="0" compatLnSpc="1">
            <a:prstTxWarp prst="textNoShape">
              <a:avLst/>
            </a:prstTxWarp>
          </a:bodyPr>
          <a:lstStyle/>
          <a:p>
            <a:pPr algn="ctr" defTabSz="685800" fontAlgn="base">
              <a:spcBef>
                <a:spcPct val="0"/>
              </a:spcBef>
              <a:spcAft>
                <a:spcPct val="0"/>
              </a:spcAft>
            </a:pPr>
            <a:endParaRPr lang="de-DE" sz="1500" dirty="0">
              <a:ea typeface="Tahoma" panose="020B0604030504040204" pitchFamily="34" charset="0"/>
              <a:cs typeface="Tahoma" panose="020B0604030504040204" pitchFamily="34" charset="0"/>
            </a:endParaRPr>
          </a:p>
        </p:txBody>
      </p:sp>
      <p:sp>
        <p:nvSpPr>
          <p:cNvPr id="14" name="Text Box 27">
            <a:extLst>
              <a:ext uri="{FF2B5EF4-FFF2-40B4-BE49-F238E27FC236}">
                <a16:creationId xmlns:a16="http://schemas.microsoft.com/office/drawing/2014/main" id="{C2C8131B-C497-250F-079F-BDB724BAEF35}"/>
              </a:ext>
            </a:extLst>
          </p:cNvPr>
          <p:cNvSpPr txBox="1">
            <a:spLocks noChangeArrowheads="1"/>
          </p:cNvSpPr>
          <p:nvPr/>
        </p:nvSpPr>
        <p:spPr bwMode="auto">
          <a:xfrm>
            <a:off x="4642977" y="2924972"/>
            <a:ext cx="1085850" cy="623248"/>
          </a:xfrm>
          <a:prstGeom prst="rect">
            <a:avLst/>
          </a:prstGeom>
          <a:noFill/>
          <a:ln w="9525">
            <a:noFill/>
            <a:miter lim="800000"/>
            <a:headEnd/>
            <a:tailEnd/>
          </a:ln>
          <a:effectLst/>
        </p:spPr>
        <p:txBody>
          <a:bodyPr vert="horz" wrap="square" lIns="68580" tIns="34290" rIns="68580" bIns="34290" numCol="1" anchor="t" anchorCtr="0" compatLnSpc="1">
            <a:prstTxWarp prst="textNoShape">
              <a:avLst/>
            </a:prstTxWarp>
            <a:spAutoFit/>
          </a:bodyPr>
          <a:lstStyle/>
          <a:p>
            <a:pPr defTabSz="685800" fontAlgn="base">
              <a:spcBef>
                <a:spcPct val="0"/>
              </a:spcBef>
              <a:spcAft>
                <a:spcPct val="0"/>
              </a:spcAft>
            </a:pPr>
            <a:r>
              <a:rPr lang="de-DE" b="1" dirty="0">
                <a:solidFill>
                  <a:schemeClr val="bg1"/>
                </a:solidFill>
                <a:cs typeface="Arial" panose="020B0604020202020204" pitchFamily="34" charset="0"/>
              </a:rPr>
              <a:t>Project</a:t>
            </a:r>
          </a:p>
          <a:p>
            <a:pPr defTabSz="685800" fontAlgn="base">
              <a:spcBef>
                <a:spcPct val="0"/>
              </a:spcBef>
              <a:spcAft>
                <a:spcPct val="0"/>
              </a:spcAft>
            </a:pPr>
            <a:r>
              <a:rPr lang="de-DE" b="1" dirty="0">
                <a:solidFill>
                  <a:schemeClr val="bg1"/>
                </a:solidFill>
                <a:cs typeface="Arial" panose="020B0604020202020204" pitchFamily="34" charset="0"/>
              </a:rPr>
              <a:t>Task</a:t>
            </a:r>
            <a:endParaRPr lang="de-DE" sz="1350" dirty="0">
              <a:cs typeface="Arial" panose="020B0604020202020204" pitchFamily="34" charset="0"/>
            </a:endParaRPr>
          </a:p>
        </p:txBody>
      </p:sp>
      <p:sp>
        <p:nvSpPr>
          <p:cNvPr id="11" name="AutoShape 26">
            <a:extLst>
              <a:ext uri="{FF2B5EF4-FFF2-40B4-BE49-F238E27FC236}">
                <a16:creationId xmlns:a16="http://schemas.microsoft.com/office/drawing/2014/main" id="{B0D685ED-8B21-71AB-A936-D90183ADB128}"/>
              </a:ext>
            </a:extLst>
          </p:cNvPr>
          <p:cNvSpPr>
            <a:spLocks noChangeArrowheads="1"/>
          </p:cNvSpPr>
          <p:nvPr/>
        </p:nvSpPr>
        <p:spPr bwMode="auto">
          <a:xfrm>
            <a:off x="6070511" y="3368770"/>
            <a:ext cx="272762" cy="179450"/>
          </a:xfrm>
          <a:prstGeom prst="leftRightArrow">
            <a:avLst>
              <a:gd name="adj1" fmla="val 100000"/>
              <a:gd name="adj2" fmla="val 84000"/>
            </a:avLst>
          </a:prstGeom>
          <a:solidFill>
            <a:schemeClr val="fo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sz="1350"/>
          </a:p>
        </p:txBody>
      </p:sp>
      <p:sp>
        <p:nvSpPr>
          <p:cNvPr id="9" name="AutoShape 26">
            <a:extLst>
              <a:ext uri="{FF2B5EF4-FFF2-40B4-BE49-F238E27FC236}">
                <a16:creationId xmlns:a16="http://schemas.microsoft.com/office/drawing/2014/main" id="{E3F2D14E-DDA8-98EB-95D5-15E8612C9295}"/>
              </a:ext>
            </a:extLst>
          </p:cNvPr>
          <p:cNvSpPr>
            <a:spLocks noChangeArrowheads="1"/>
          </p:cNvSpPr>
          <p:nvPr/>
        </p:nvSpPr>
        <p:spPr bwMode="auto">
          <a:xfrm>
            <a:off x="3809544" y="2751686"/>
            <a:ext cx="272762" cy="179450"/>
          </a:xfrm>
          <a:prstGeom prst="leftRightArrow">
            <a:avLst>
              <a:gd name="adj1" fmla="val 50000"/>
              <a:gd name="adj2" fmla="val 84000"/>
            </a:avLst>
          </a:prstGeom>
          <a:solidFill>
            <a:schemeClr val="folHlink"/>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sz="1350"/>
          </a:p>
        </p:txBody>
      </p:sp>
      <p:sp>
        <p:nvSpPr>
          <p:cNvPr id="5" name="Textfeld 4">
            <a:extLst>
              <a:ext uri="{FF2B5EF4-FFF2-40B4-BE49-F238E27FC236}">
                <a16:creationId xmlns:a16="http://schemas.microsoft.com/office/drawing/2014/main" id="{8793AF34-53B0-2DD9-C5E0-D74A44D7B6FD}"/>
              </a:ext>
            </a:extLst>
          </p:cNvPr>
          <p:cNvSpPr txBox="1"/>
          <p:nvPr/>
        </p:nvSpPr>
        <p:spPr>
          <a:xfrm>
            <a:off x="6300192" y="6615112"/>
            <a:ext cx="2843808" cy="215444"/>
          </a:xfrm>
          <a:prstGeom prst="rect">
            <a:avLst/>
          </a:prstGeom>
          <a:noFill/>
        </p:spPr>
        <p:txBody>
          <a:bodyPr wrap="square" lIns="0" rIns="0" rtlCol="0">
            <a:spAutoFit/>
          </a:bodyPr>
          <a:lstStyle/>
          <a:p>
            <a:r>
              <a:rPr lang="de-DE" sz="800" dirty="0"/>
              <a:t>© Dr. H.-J. Lindemann &amp; PD Dr. Stefan Wolf  | CC-BY-NC 4.0</a:t>
            </a:r>
          </a:p>
        </p:txBody>
      </p:sp>
      <p:sp>
        <p:nvSpPr>
          <p:cNvPr id="3" name="Untertitel 4">
            <a:extLst>
              <a:ext uri="{FF2B5EF4-FFF2-40B4-BE49-F238E27FC236}">
                <a16:creationId xmlns:a16="http://schemas.microsoft.com/office/drawing/2014/main" id="{D58A57A5-7429-5B53-1DB9-8454DCCBA92F}"/>
              </a:ext>
            </a:extLst>
          </p:cNvPr>
          <p:cNvSpPr txBox="1">
            <a:spLocks/>
          </p:cNvSpPr>
          <p:nvPr/>
        </p:nvSpPr>
        <p:spPr>
          <a:xfrm>
            <a:off x="0" y="6598302"/>
            <a:ext cx="6010606" cy="282170"/>
          </a:xfrm>
          <a:prstGeom prst="rect">
            <a:avLst/>
          </a:prstGeom>
        </p:spPr>
        <p:txBody>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00000"/>
              </a:lnSpc>
            </a:pPr>
            <a:r>
              <a:rPr lang="en-GB" sz="1000" dirty="0"/>
              <a:t>Workshop: Training of Trainers, within the ProREG-Project at KNUST, March 2024 | PD Dr. Stefan Wolf</a:t>
            </a:r>
          </a:p>
        </p:txBody>
      </p:sp>
    </p:spTree>
    <p:extLst>
      <p:ext uri="{BB962C8B-B14F-4D97-AF65-F5344CB8AC3E}">
        <p14:creationId xmlns:p14="http://schemas.microsoft.com/office/powerpoint/2010/main" val="4280872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0C885CAB-99ED-B8C7-DE60-3293C6228E1E}"/>
              </a:ext>
            </a:extLst>
          </p:cNvPr>
          <p:cNvSpPr>
            <a:spLocks noGrp="1"/>
          </p:cNvSpPr>
          <p:nvPr>
            <p:ph type="title"/>
          </p:nvPr>
        </p:nvSpPr>
        <p:spPr>
          <a:xfrm>
            <a:off x="623888" y="2833026"/>
            <a:ext cx="8161426" cy="769441"/>
          </a:xfrm>
        </p:spPr>
        <p:txBody>
          <a:bodyPr/>
          <a:lstStyle/>
          <a:p>
            <a:r>
              <a:rPr lang="en-GB" sz="2800" dirty="0"/>
              <a:t>How to realise this holistic learning and teaching approach?</a:t>
            </a:r>
          </a:p>
        </p:txBody>
      </p:sp>
      <p:sp>
        <p:nvSpPr>
          <p:cNvPr id="7" name="Textplatzhalter 6">
            <a:extLst>
              <a:ext uri="{FF2B5EF4-FFF2-40B4-BE49-F238E27FC236}">
                <a16:creationId xmlns:a16="http://schemas.microsoft.com/office/drawing/2014/main" id="{51D78D10-90D7-D6BF-5582-8BEE4FFAA2AD}"/>
              </a:ext>
            </a:extLst>
          </p:cNvPr>
          <p:cNvSpPr>
            <a:spLocks noGrp="1"/>
          </p:cNvSpPr>
          <p:nvPr>
            <p:ph type="body" idx="1"/>
          </p:nvPr>
        </p:nvSpPr>
        <p:spPr/>
        <p:txBody>
          <a:bodyPr/>
          <a:lstStyle/>
          <a:p>
            <a:endParaRPr lang="de-DE"/>
          </a:p>
        </p:txBody>
      </p:sp>
      <p:sp>
        <p:nvSpPr>
          <p:cNvPr id="2" name="Untertitel 4">
            <a:extLst>
              <a:ext uri="{FF2B5EF4-FFF2-40B4-BE49-F238E27FC236}">
                <a16:creationId xmlns:a16="http://schemas.microsoft.com/office/drawing/2014/main" id="{160ECE54-6847-BEAC-8C7B-CE6830DFE618}"/>
              </a:ext>
            </a:extLst>
          </p:cNvPr>
          <p:cNvSpPr txBox="1">
            <a:spLocks/>
          </p:cNvSpPr>
          <p:nvPr/>
        </p:nvSpPr>
        <p:spPr>
          <a:xfrm>
            <a:off x="0" y="6598302"/>
            <a:ext cx="6010606" cy="282170"/>
          </a:xfrm>
          <a:prstGeom prst="rect">
            <a:avLst/>
          </a:prstGeom>
        </p:spPr>
        <p:txBody>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00000"/>
              </a:lnSpc>
            </a:pPr>
            <a:r>
              <a:rPr lang="en-GB" sz="1000" dirty="0"/>
              <a:t>Workshop: Training of Trainers, within the ProREG-Project at KNUST, March 2024 | PD Dr. Stefan Wolf</a:t>
            </a:r>
          </a:p>
        </p:txBody>
      </p:sp>
    </p:spTree>
    <p:extLst>
      <p:ext uri="{BB962C8B-B14F-4D97-AF65-F5344CB8AC3E}">
        <p14:creationId xmlns:p14="http://schemas.microsoft.com/office/powerpoint/2010/main" val="2430429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41336" y="116632"/>
            <a:ext cx="9097753" cy="381000"/>
          </a:xfrm>
        </p:spPr>
        <p:txBody>
          <a:bodyPr>
            <a:noAutofit/>
          </a:bodyPr>
          <a:lstStyle/>
          <a:p>
            <a:r>
              <a:rPr lang="en-US" sz="2000" dirty="0">
                <a:latin typeface="+mn-lt"/>
                <a:ea typeface="Tahoma" panose="020B0604030504040204" pitchFamily="34" charset="0"/>
                <a:cs typeface="Tahoma" panose="020B0604030504040204" pitchFamily="34" charset="0"/>
              </a:rPr>
              <a:t>Principles for the development of complex teaching-learning arrangements</a:t>
            </a:r>
          </a:p>
        </p:txBody>
      </p:sp>
      <p:sp>
        <p:nvSpPr>
          <p:cNvPr id="22" name="Rechteck 21"/>
          <p:cNvSpPr/>
          <p:nvPr/>
        </p:nvSpPr>
        <p:spPr>
          <a:xfrm>
            <a:off x="541336" y="1581255"/>
            <a:ext cx="8173250" cy="4976155"/>
          </a:xfrm>
          <a:prstGeom prst="rect">
            <a:avLst/>
          </a:prstGeom>
        </p:spPr>
        <p:txBody>
          <a:bodyPr wrap="square">
            <a:normAutofit lnSpcReduction="10000"/>
          </a:bodyPr>
          <a:lstStyle/>
          <a:p>
            <a:pPr defTabSz="685800" eaLnBrk="1" fontAlgn="auto" hangingPunct="1">
              <a:spcBef>
                <a:spcPts val="0"/>
              </a:spcBef>
              <a:spcAft>
                <a:spcPts val="0"/>
              </a:spcAft>
            </a:pPr>
            <a:r>
              <a:rPr lang="en-GB" sz="2000" dirty="0">
                <a:solidFill>
                  <a:prstClr val="black"/>
                </a:solidFill>
                <a:latin typeface="+mn-lt"/>
                <a:ea typeface="Tahoma" panose="020B0604030504040204" pitchFamily="34" charset="0"/>
                <a:cs typeface="Tahoma" panose="020B0604030504040204" pitchFamily="34" charset="0"/>
              </a:rPr>
              <a:t>When developing and formulating complex and holistic learning situations, the following aspects must be taken into account:</a:t>
            </a:r>
          </a:p>
          <a:p>
            <a:pPr defTabSz="685800" eaLnBrk="1" fontAlgn="auto" hangingPunct="1">
              <a:spcBef>
                <a:spcPts val="0"/>
              </a:spcBef>
              <a:spcAft>
                <a:spcPts val="0"/>
              </a:spcAft>
            </a:pPr>
            <a:endParaRPr lang="en-GB" sz="1400" dirty="0">
              <a:solidFill>
                <a:prstClr val="black"/>
              </a:solidFill>
              <a:latin typeface="+mn-lt"/>
              <a:ea typeface="Tahoma" panose="020B0604030504040204" pitchFamily="34" charset="0"/>
              <a:cs typeface="Tahoma" panose="020B0604030504040204" pitchFamily="34" charset="0"/>
            </a:endParaRPr>
          </a:p>
          <a:p>
            <a:pPr marL="342900" indent="-342900" defTabSz="685800" eaLnBrk="1" fontAlgn="auto" hangingPunct="1">
              <a:spcBef>
                <a:spcPts val="600"/>
              </a:spcBef>
              <a:spcAft>
                <a:spcPts val="600"/>
              </a:spcAft>
              <a:buClr>
                <a:srgbClr val="C00000"/>
              </a:buClr>
              <a:buFont typeface="Wingdings" panose="05000000000000000000" pitchFamily="2" charset="2"/>
              <a:buChar char="Ø"/>
            </a:pPr>
            <a:r>
              <a:rPr lang="en-GB" dirty="0">
                <a:solidFill>
                  <a:prstClr val="black"/>
                </a:solidFill>
                <a:latin typeface="+mn-lt"/>
                <a:ea typeface="Tahoma" panose="020B0604030504040204" pitchFamily="34" charset="0"/>
                <a:cs typeface="Tahoma" panose="020B0604030504040204" pitchFamily="34" charset="0"/>
              </a:rPr>
              <a:t>They should be </a:t>
            </a:r>
            <a:r>
              <a:rPr lang="en-GB" b="1" dirty="0">
                <a:solidFill>
                  <a:srgbClr val="C00000"/>
                </a:solidFill>
                <a:latin typeface="+mn-lt"/>
                <a:ea typeface="Tahoma" panose="020B0604030504040204" pitchFamily="34" charset="0"/>
                <a:cs typeface="Tahoma" panose="020B0604030504040204" pitchFamily="34" charset="0"/>
              </a:rPr>
              <a:t>realistic </a:t>
            </a:r>
            <a:r>
              <a:rPr lang="en-GB" dirty="0">
                <a:solidFill>
                  <a:prstClr val="black"/>
                </a:solidFill>
                <a:latin typeface="+mn-lt"/>
                <a:ea typeface="Tahoma" panose="020B0604030504040204" pitchFamily="34" charset="0"/>
                <a:cs typeface="Tahoma" panose="020B0604030504040204" pitchFamily="34" charset="0"/>
              </a:rPr>
              <a:t>and draw on the trainees' experience wherever possible (working environment, work processes)</a:t>
            </a:r>
          </a:p>
          <a:p>
            <a:pPr marL="342900" indent="-342900" defTabSz="685800" eaLnBrk="1" fontAlgn="auto" hangingPunct="1">
              <a:spcBef>
                <a:spcPts val="600"/>
              </a:spcBef>
              <a:spcAft>
                <a:spcPts val="600"/>
              </a:spcAft>
              <a:buClr>
                <a:srgbClr val="C00000"/>
              </a:buClr>
              <a:buFont typeface="Wingdings" panose="05000000000000000000" pitchFamily="2" charset="2"/>
              <a:buChar char="Ø"/>
            </a:pPr>
            <a:r>
              <a:rPr lang="en-GB" dirty="0">
                <a:solidFill>
                  <a:prstClr val="black"/>
                </a:solidFill>
                <a:latin typeface="+mn-lt"/>
                <a:ea typeface="Tahoma" panose="020B0604030504040204" pitchFamily="34" charset="0"/>
                <a:cs typeface="Tahoma" panose="020B0604030504040204" pitchFamily="34" charset="0"/>
              </a:rPr>
              <a:t>Make clear the possibilities of linking previous knowledge or own </a:t>
            </a:r>
            <a:r>
              <a:rPr lang="en-GB" b="1" dirty="0">
                <a:solidFill>
                  <a:srgbClr val="C00000"/>
                </a:solidFill>
                <a:latin typeface="+mn-lt"/>
                <a:ea typeface="Tahoma" panose="020B0604030504040204" pitchFamily="34" charset="0"/>
                <a:cs typeface="Tahoma" panose="020B0604030504040204" pitchFamily="34" charset="0"/>
              </a:rPr>
              <a:t>experiences</a:t>
            </a:r>
            <a:r>
              <a:rPr lang="en-GB" dirty="0">
                <a:solidFill>
                  <a:prstClr val="black"/>
                </a:solidFill>
                <a:latin typeface="+mn-lt"/>
                <a:ea typeface="Tahoma" panose="020B0604030504040204" pitchFamily="34" charset="0"/>
                <a:cs typeface="Tahoma" panose="020B0604030504040204" pitchFamily="34" charset="0"/>
              </a:rPr>
              <a:t>, reflection and exchange of experiences in the learning group</a:t>
            </a:r>
          </a:p>
          <a:p>
            <a:pPr marL="342900" indent="-342900" defTabSz="685800" eaLnBrk="1" fontAlgn="auto" hangingPunct="1">
              <a:spcBef>
                <a:spcPts val="600"/>
              </a:spcBef>
              <a:spcAft>
                <a:spcPts val="600"/>
              </a:spcAft>
              <a:buClr>
                <a:srgbClr val="C00000"/>
              </a:buClr>
              <a:buFont typeface="Wingdings" panose="05000000000000000000" pitchFamily="2" charset="2"/>
              <a:buChar char="Ø"/>
            </a:pPr>
            <a:r>
              <a:rPr lang="en-GB" dirty="0">
                <a:solidFill>
                  <a:prstClr val="black"/>
                </a:solidFill>
                <a:latin typeface="+mn-lt"/>
                <a:ea typeface="Tahoma" panose="020B0604030504040204" pitchFamily="34" charset="0"/>
                <a:cs typeface="Tahoma" panose="020B0604030504040204" pitchFamily="34" charset="0"/>
              </a:rPr>
              <a:t>Enable a consideration of the different </a:t>
            </a:r>
            <a:r>
              <a:rPr lang="en-GB" b="1" dirty="0">
                <a:solidFill>
                  <a:srgbClr val="C00000"/>
                </a:solidFill>
                <a:latin typeface="+mn-lt"/>
                <a:ea typeface="Tahoma" panose="020B0604030504040204" pitchFamily="34" charset="0"/>
                <a:cs typeface="Tahoma" panose="020B0604030504040204" pitchFamily="34" charset="0"/>
              </a:rPr>
              <a:t>points of view</a:t>
            </a:r>
            <a:r>
              <a:rPr lang="en-GB" dirty="0">
                <a:solidFill>
                  <a:prstClr val="black"/>
                </a:solidFill>
                <a:latin typeface="+mn-lt"/>
                <a:ea typeface="Tahoma" panose="020B0604030504040204" pitchFamily="34" charset="0"/>
                <a:cs typeface="Tahoma" panose="020B0604030504040204" pitchFamily="34" charset="0"/>
              </a:rPr>
              <a:t>,</a:t>
            </a:r>
          </a:p>
          <a:p>
            <a:pPr marL="342900" indent="-342900" defTabSz="685800" eaLnBrk="1" fontAlgn="auto" hangingPunct="1">
              <a:spcBef>
                <a:spcPts val="600"/>
              </a:spcBef>
              <a:spcAft>
                <a:spcPts val="600"/>
              </a:spcAft>
              <a:buClr>
                <a:srgbClr val="C00000"/>
              </a:buClr>
              <a:buFont typeface="Wingdings" panose="05000000000000000000" pitchFamily="2" charset="2"/>
              <a:buChar char="Ø"/>
            </a:pPr>
            <a:r>
              <a:rPr lang="en-GB" dirty="0">
                <a:solidFill>
                  <a:prstClr val="black"/>
                </a:solidFill>
                <a:latin typeface="+mn-lt"/>
                <a:ea typeface="Tahoma" panose="020B0604030504040204" pitchFamily="34" charset="0"/>
                <a:cs typeface="Tahoma" panose="020B0604030504040204" pitchFamily="34" charset="0"/>
              </a:rPr>
              <a:t>Recognising design and application possibilities </a:t>
            </a:r>
            <a:r>
              <a:rPr lang="en-GB" b="1" dirty="0">
                <a:solidFill>
                  <a:srgbClr val="C00000"/>
                </a:solidFill>
                <a:latin typeface="+mn-lt"/>
                <a:ea typeface="Tahoma" panose="020B0604030504040204" pitchFamily="34" charset="0"/>
                <a:cs typeface="Tahoma" panose="020B0604030504040204" pitchFamily="34" charset="0"/>
              </a:rPr>
              <a:t>in related situations </a:t>
            </a:r>
            <a:r>
              <a:rPr lang="en-GB" dirty="0">
                <a:solidFill>
                  <a:prstClr val="black"/>
                </a:solidFill>
                <a:latin typeface="+mn-lt"/>
                <a:ea typeface="Tahoma" panose="020B0604030504040204" pitchFamily="34" charset="0"/>
                <a:cs typeface="Tahoma" panose="020B0604030504040204" pitchFamily="34" charset="0"/>
              </a:rPr>
              <a:t>(transfer) and .</a:t>
            </a:r>
          </a:p>
          <a:p>
            <a:pPr marL="342900" indent="-342900" defTabSz="685800" eaLnBrk="1" fontAlgn="auto" hangingPunct="1">
              <a:spcBef>
                <a:spcPts val="600"/>
              </a:spcBef>
              <a:spcAft>
                <a:spcPts val="600"/>
              </a:spcAft>
              <a:buClr>
                <a:srgbClr val="C00000"/>
              </a:buClr>
              <a:buFont typeface="Wingdings" panose="05000000000000000000" pitchFamily="2" charset="2"/>
              <a:buChar char="Ø"/>
            </a:pPr>
            <a:r>
              <a:rPr lang="en-GB" dirty="0">
                <a:solidFill>
                  <a:prstClr val="black"/>
                </a:solidFill>
                <a:latin typeface="+mn-lt"/>
                <a:ea typeface="Tahoma" panose="020B0604030504040204" pitchFamily="34" charset="0"/>
                <a:cs typeface="Tahoma" panose="020B0604030504040204" pitchFamily="34" charset="0"/>
              </a:rPr>
              <a:t>Communicate </a:t>
            </a:r>
            <a:r>
              <a:rPr lang="en-GB" b="1" dirty="0">
                <a:solidFill>
                  <a:srgbClr val="C00000"/>
                </a:solidFill>
                <a:latin typeface="+mn-lt"/>
                <a:ea typeface="Tahoma" panose="020B0604030504040204" pitchFamily="34" charset="0"/>
                <a:cs typeface="Tahoma" panose="020B0604030504040204" pitchFamily="34" charset="0"/>
              </a:rPr>
              <a:t>various solutions to problems </a:t>
            </a:r>
            <a:r>
              <a:rPr lang="en-GB" dirty="0">
                <a:solidFill>
                  <a:prstClr val="black"/>
                </a:solidFill>
                <a:latin typeface="+mn-lt"/>
                <a:ea typeface="Tahoma" panose="020B0604030504040204" pitchFamily="34" charset="0"/>
                <a:cs typeface="Tahoma" panose="020B0604030504040204" pitchFamily="34" charset="0"/>
              </a:rPr>
              <a:t>in different operational work processes.</a:t>
            </a:r>
          </a:p>
          <a:p>
            <a:pPr marL="342900" indent="-342900" defTabSz="685800" eaLnBrk="1" fontAlgn="auto" hangingPunct="1">
              <a:spcBef>
                <a:spcPts val="600"/>
              </a:spcBef>
              <a:spcAft>
                <a:spcPts val="600"/>
              </a:spcAft>
              <a:buClr>
                <a:srgbClr val="C00000"/>
              </a:buClr>
              <a:buFont typeface="Wingdings" panose="05000000000000000000" pitchFamily="2" charset="2"/>
              <a:buChar char="Ø"/>
            </a:pPr>
            <a:r>
              <a:rPr lang="en-GB" dirty="0">
                <a:solidFill>
                  <a:prstClr val="black"/>
                </a:solidFill>
                <a:latin typeface="+mn-lt"/>
                <a:ea typeface="Tahoma" panose="020B0604030504040204" pitchFamily="34" charset="0"/>
                <a:cs typeface="Tahoma" panose="020B0604030504040204" pitchFamily="34" charset="0"/>
              </a:rPr>
              <a:t>Enable categorisation in knowledge concepts, expand the trainees' knowledge structure (knowledge orientation - problem, work process, subject)</a:t>
            </a:r>
          </a:p>
          <a:p>
            <a:pPr marL="342900" indent="-342900" defTabSz="685800" eaLnBrk="1" fontAlgn="auto" hangingPunct="1">
              <a:spcBef>
                <a:spcPts val="0"/>
              </a:spcBef>
              <a:spcAft>
                <a:spcPts val="0"/>
              </a:spcAft>
              <a:buFont typeface="+mj-lt"/>
              <a:buAutoNum type="arabicParenR"/>
            </a:pPr>
            <a:endParaRPr lang="en-GB" sz="1400" dirty="0">
              <a:solidFill>
                <a:prstClr val="black"/>
              </a:solidFill>
              <a:latin typeface="+mn-lt"/>
            </a:endParaRPr>
          </a:p>
        </p:txBody>
      </p:sp>
      <p:sp>
        <p:nvSpPr>
          <p:cNvPr id="4" name="Textfeld 3">
            <a:extLst>
              <a:ext uri="{FF2B5EF4-FFF2-40B4-BE49-F238E27FC236}">
                <a16:creationId xmlns:a16="http://schemas.microsoft.com/office/drawing/2014/main" id="{11758628-830F-F240-CD98-C3B7F8A47118}"/>
              </a:ext>
            </a:extLst>
          </p:cNvPr>
          <p:cNvSpPr txBox="1"/>
          <p:nvPr/>
        </p:nvSpPr>
        <p:spPr>
          <a:xfrm>
            <a:off x="6456801" y="6642556"/>
            <a:ext cx="2843808" cy="215444"/>
          </a:xfrm>
          <a:prstGeom prst="rect">
            <a:avLst/>
          </a:prstGeom>
          <a:noFill/>
        </p:spPr>
        <p:txBody>
          <a:bodyPr wrap="square" lIns="0" rIns="0" rtlCol="0">
            <a:spAutoFit/>
          </a:bodyPr>
          <a:lstStyle/>
          <a:p>
            <a:r>
              <a:rPr lang="de-DE" sz="800" dirty="0"/>
              <a:t>Dr H.-J. Lindemann &amp; PD Dr Stefan Wolf | CC-BY-NC 4.0</a:t>
            </a:r>
          </a:p>
        </p:txBody>
      </p:sp>
      <p:sp>
        <p:nvSpPr>
          <p:cNvPr id="3" name="Untertitel 4">
            <a:extLst>
              <a:ext uri="{FF2B5EF4-FFF2-40B4-BE49-F238E27FC236}">
                <a16:creationId xmlns:a16="http://schemas.microsoft.com/office/drawing/2014/main" id="{69BA8172-6FEE-980A-E777-3360C9F18BFD}"/>
              </a:ext>
            </a:extLst>
          </p:cNvPr>
          <p:cNvSpPr txBox="1">
            <a:spLocks/>
          </p:cNvSpPr>
          <p:nvPr/>
        </p:nvSpPr>
        <p:spPr>
          <a:xfrm>
            <a:off x="0" y="6598302"/>
            <a:ext cx="6010606" cy="282170"/>
          </a:xfrm>
          <a:prstGeom prst="rect">
            <a:avLst/>
          </a:prstGeom>
        </p:spPr>
        <p:txBody>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00000"/>
              </a:lnSpc>
            </a:pPr>
            <a:r>
              <a:rPr lang="en-GB" sz="1000" dirty="0"/>
              <a:t>Workshop: Training of Trainers, within the ProREG-Project at KNUST, March 2024 | PD Dr. Stefan Wolf</a:t>
            </a:r>
          </a:p>
        </p:txBody>
      </p:sp>
    </p:spTree>
    <p:extLst>
      <p:ext uri="{BB962C8B-B14F-4D97-AF65-F5344CB8AC3E}">
        <p14:creationId xmlns:p14="http://schemas.microsoft.com/office/powerpoint/2010/main" val="1980514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406" name="Group 46"/>
          <p:cNvGrpSpPr>
            <a:grpSpLocks/>
          </p:cNvGrpSpPr>
          <p:nvPr/>
        </p:nvGrpSpPr>
        <p:grpSpPr bwMode="auto">
          <a:xfrm>
            <a:off x="488951" y="1230312"/>
            <a:ext cx="6605588" cy="4486276"/>
            <a:chOff x="308" y="775"/>
            <a:chExt cx="4161" cy="2826"/>
          </a:xfrm>
        </p:grpSpPr>
        <p:sp>
          <p:nvSpPr>
            <p:cNvPr id="15364" name="Text Box 1027"/>
            <p:cNvSpPr txBox="1">
              <a:spLocks noChangeArrowheads="1"/>
            </p:cNvSpPr>
            <p:nvPr/>
          </p:nvSpPr>
          <p:spPr bwMode="auto">
            <a:xfrm>
              <a:off x="308" y="775"/>
              <a:ext cx="4161" cy="6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rIns="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2800" b="0" i="0" u="none" strike="noStrike" kern="1200" cap="none" spc="0" normalizeH="0" baseline="0" noProof="0" dirty="0">
                  <a:ln>
                    <a:noFill/>
                  </a:ln>
                  <a:solidFill>
                    <a:srgbClr val="C50E1F"/>
                  </a:solidFill>
                  <a:effectLst/>
                  <a:uLnTx/>
                  <a:uFillTx/>
                  <a:latin typeface="Calibri" panose="020F0502020204030204" pitchFamily="34" charset="0"/>
                  <a:ea typeface="+mn-ea"/>
                  <a:cs typeface="Calibri" panose="020F0502020204030204" pitchFamily="34" charset="0"/>
                </a:rPr>
                <a:t>The model of the complete action in modern training concepts</a:t>
              </a:r>
            </a:p>
          </p:txBody>
        </p:sp>
        <p:sp>
          <p:nvSpPr>
            <p:cNvPr id="15365" name="Oval 1085"/>
            <p:cNvSpPr>
              <a:spLocks noChangeArrowheads="1"/>
            </p:cNvSpPr>
            <p:nvPr/>
          </p:nvSpPr>
          <p:spPr bwMode="auto">
            <a:xfrm>
              <a:off x="1469" y="1859"/>
              <a:ext cx="2633" cy="1742"/>
            </a:xfrm>
            <a:prstGeom prst="ellipse">
              <a:avLst/>
            </a:prstGeom>
            <a:noFill/>
            <a:ln w="31750">
              <a:solidFill>
                <a:srgbClr val="FF0000"/>
              </a:solidFill>
              <a:prstDash val="sysDot"/>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altLang="en-US" sz="1200" b="0" i="0" u="none" strike="noStrike" kern="1200" cap="none" spc="0" normalizeH="0" baseline="0" noProof="0" dirty="0">
                <a:ln>
                  <a:noFill/>
                </a:ln>
                <a:solidFill>
                  <a:srgbClr val="292929"/>
                </a:solidFill>
                <a:effectLst/>
                <a:uLnTx/>
                <a:uFillTx/>
                <a:latin typeface="Arial" panose="020B0604020202020204" pitchFamily="34" charset="0"/>
                <a:ea typeface="+mn-ea"/>
                <a:cs typeface="+mn-cs"/>
              </a:endParaRPr>
            </a:p>
          </p:txBody>
        </p:sp>
      </p:grpSp>
      <p:sp>
        <p:nvSpPr>
          <p:cNvPr id="15366" name="AutoShape 1086"/>
          <p:cNvSpPr>
            <a:spLocks noChangeArrowheads="1"/>
          </p:cNvSpPr>
          <p:nvPr/>
        </p:nvSpPr>
        <p:spPr bwMode="auto">
          <a:xfrm rot="-1319714">
            <a:off x="3092450" y="3144838"/>
            <a:ext cx="252413" cy="128587"/>
          </a:xfrm>
          <a:prstGeom prst="chevron">
            <a:avLst>
              <a:gd name="adj" fmla="val 49074"/>
            </a:avLst>
          </a:prstGeom>
          <a:solidFill>
            <a:srgbClr val="0033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altLang="en-US" sz="1200" b="0" i="0" u="none" strike="noStrike" kern="1200" cap="none" spc="0" normalizeH="0" baseline="0" noProof="0" dirty="0">
              <a:ln>
                <a:noFill/>
              </a:ln>
              <a:solidFill>
                <a:srgbClr val="292929"/>
              </a:solidFill>
              <a:effectLst/>
              <a:uLnTx/>
              <a:uFillTx/>
              <a:latin typeface="Arial" panose="020B0604020202020204" pitchFamily="34" charset="0"/>
              <a:ea typeface="+mn-ea"/>
              <a:cs typeface="+mn-cs"/>
            </a:endParaRPr>
          </a:p>
        </p:txBody>
      </p:sp>
      <p:sp>
        <p:nvSpPr>
          <p:cNvPr id="15367" name="AutoShape 1087"/>
          <p:cNvSpPr>
            <a:spLocks noChangeArrowheads="1"/>
          </p:cNvSpPr>
          <p:nvPr/>
        </p:nvSpPr>
        <p:spPr bwMode="auto">
          <a:xfrm rot="1823805">
            <a:off x="5497513" y="3144838"/>
            <a:ext cx="252412" cy="128587"/>
          </a:xfrm>
          <a:prstGeom prst="chevron">
            <a:avLst>
              <a:gd name="adj" fmla="val 49074"/>
            </a:avLst>
          </a:prstGeom>
          <a:solidFill>
            <a:srgbClr val="0033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altLang="en-US" sz="1200" b="0" i="0" u="none" strike="noStrike" kern="1200" cap="none" spc="0" normalizeH="0" baseline="0" noProof="0" dirty="0">
              <a:ln>
                <a:noFill/>
              </a:ln>
              <a:solidFill>
                <a:srgbClr val="292929"/>
              </a:solidFill>
              <a:effectLst/>
              <a:uLnTx/>
              <a:uFillTx/>
              <a:latin typeface="Arial" panose="020B0604020202020204" pitchFamily="34" charset="0"/>
              <a:ea typeface="+mn-ea"/>
              <a:cs typeface="+mn-cs"/>
            </a:endParaRPr>
          </a:p>
        </p:txBody>
      </p:sp>
      <p:sp>
        <p:nvSpPr>
          <p:cNvPr id="15368" name="AutoShape 1088"/>
          <p:cNvSpPr>
            <a:spLocks noChangeArrowheads="1"/>
          </p:cNvSpPr>
          <p:nvPr/>
        </p:nvSpPr>
        <p:spPr bwMode="auto">
          <a:xfrm rot="-5400000">
            <a:off x="2203450" y="4240213"/>
            <a:ext cx="257175" cy="127000"/>
          </a:xfrm>
          <a:prstGeom prst="chevron">
            <a:avLst>
              <a:gd name="adj" fmla="val 50625"/>
            </a:avLst>
          </a:prstGeom>
          <a:solidFill>
            <a:srgbClr val="0033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altLang="en-US" sz="1200" b="0" i="0" u="none" strike="noStrike" kern="1200" cap="none" spc="0" normalizeH="0" baseline="0" noProof="0" dirty="0">
              <a:ln>
                <a:noFill/>
              </a:ln>
              <a:solidFill>
                <a:srgbClr val="292929"/>
              </a:solidFill>
              <a:effectLst/>
              <a:uLnTx/>
              <a:uFillTx/>
              <a:latin typeface="Arial" panose="020B0604020202020204" pitchFamily="34" charset="0"/>
              <a:ea typeface="+mn-ea"/>
              <a:cs typeface="+mn-cs"/>
            </a:endParaRPr>
          </a:p>
        </p:txBody>
      </p:sp>
      <p:sp>
        <p:nvSpPr>
          <p:cNvPr id="15369" name="AutoShape 1089"/>
          <p:cNvSpPr>
            <a:spLocks noChangeArrowheads="1"/>
          </p:cNvSpPr>
          <p:nvPr/>
        </p:nvSpPr>
        <p:spPr bwMode="auto">
          <a:xfrm rot="5400000">
            <a:off x="6381750" y="4238626"/>
            <a:ext cx="257175" cy="127000"/>
          </a:xfrm>
          <a:prstGeom prst="chevron">
            <a:avLst>
              <a:gd name="adj" fmla="val 50625"/>
            </a:avLst>
          </a:prstGeom>
          <a:solidFill>
            <a:srgbClr val="0033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altLang="en-US" sz="1200" b="0" i="0" u="none" strike="noStrike" kern="1200" cap="none" spc="0" normalizeH="0" baseline="0" noProof="0" dirty="0">
              <a:ln>
                <a:noFill/>
              </a:ln>
              <a:solidFill>
                <a:srgbClr val="292929"/>
              </a:solidFill>
              <a:effectLst/>
              <a:uLnTx/>
              <a:uFillTx/>
              <a:latin typeface="Arial" panose="020B0604020202020204" pitchFamily="34" charset="0"/>
              <a:ea typeface="+mn-ea"/>
              <a:cs typeface="+mn-cs"/>
            </a:endParaRPr>
          </a:p>
        </p:txBody>
      </p:sp>
      <p:sp>
        <p:nvSpPr>
          <p:cNvPr id="15370" name="AutoShape 1090"/>
          <p:cNvSpPr>
            <a:spLocks noChangeArrowheads="1"/>
          </p:cNvSpPr>
          <p:nvPr/>
        </p:nvSpPr>
        <p:spPr bwMode="auto">
          <a:xfrm rot="9100610">
            <a:off x="5624513" y="5332413"/>
            <a:ext cx="252412" cy="130175"/>
          </a:xfrm>
          <a:prstGeom prst="chevron">
            <a:avLst>
              <a:gd name="adj" fmla="val 48476"/>
            </a:avLst>
          </a:prstGeom>
          <a:solidFill>
            <a:srgbClr val="0033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altLang="en-US" sz="1200" b="0" i="0" u="none" strike="noStrike" kern="1200" cap="none" spc="0" normalizeH="0" baseline="0" noProof="0" dirty="0">
              <a:ln>
                <a:noFill/>
              </a:ln>
              <a:solidFill>
                <a:srgbClr val="292929"/>
              </a:solidFill>
              <a:effectLst/>
              <a:uLnTx/>
              <a:uFillTx/>
              <a:latin typeface="Arial" panose="020B0604020202020204" pitchFamily="34" charset="0"/>
              <a:ea typeface="+mn-ea"/>
              <a:cs typeface="+mn-cs"/>
            </a:endParaRPr>
          </a:p>
        </p:txBody>
      </p:sp>
      <p:sp>
        <p:nvSpPr>
          <p:cNvPr id="15371" name="AutoShape 1091"/>
          <p:cNvSpPr>
            <a:spLocks noChangeArrowheads="1"/>
          </p:cNvSpPr>
          <p:nvPr/>
        </p:nvSpPr>
        <p:spPr bwMode="auto">
          <a:xfrm rot="-8904293">
            <a:off x="2965450" y="5332413"/>
            <a:ext cx="252413" cy="130175"/>
          </a:xfrm>
          <a:prstGeom prst="chevron">
            <a:avLst>
              <a:gd name="adj" fmla="val 48476"/>
            </a:avLst>
          </a:prstGeom>
          <a:solidFill>
            <a:srgbClr val="0033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altLang="en-US" sz="1200" b="0" i="0" u="none" strike="noStrike" kern="1200" cap="none" spc="0" normalizeH="0" baseline="0" noProof="0" dirty="0">
              <a:ln>
                <a:noFill/>
              </a:ln>
              <a:solidFill>
                <a:srgbClr val="292929"/>
              </a:solidFill>
              <a:effectLst/>
              <a:uLnTx/>
              <a:uFillTx/>
              <a:latin typeface="Arial" panose="020B0604020202020204" pitchFamily="34" charset="0"/>
              <a:ea typeface="+mn-ea"/>
              <a:cs typeface="+mn-cs"/>
            </a:endParaRPr>
          </a:p>
        </p:txBody>
      </p:sp>
      <p:grpSp>
        <p:nvGrpSpPr>
          <p:cNvPr id="15407" name="Group 47"/>
          <p:cNvGrpSpPr>
            <a:grpSpLocks/>
          </p:cNvGrpSpPr>
          <p:nvPr/>
        </p:nvGrpSpPr>
        <p:grpSpPr bwMode="auto">
          <a:xfrm>
            <a:off x="3276600" y="1806575"/>
            <a:ext cx="4225925" cy="2941638"/>
            <a:chOff x="2064" y="1138"/>
            <a:chExt cx="2662" cy="1853"/>
          </a:xfrm>
        </p:grpSpPr>
        <p:sp>
          <p:nvSpPr>
            <p:cNvPr id="15374" name="Text Box 1094"/>
            <p:cNvSpPr txBox="1">
              <a:spLocks noChangeArrowheads="1"/>
            </p:cNvSpPr>
            <p:nvPr/>
          </p:nvSpPr>
          <p:spPr bwMode="auto">
            <a:xfrm>
              <a:off x="3395" y="1138"/>
              <a:ext cx="1331" cy="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4386"/>
                  </a:solidFill>
                  <a:effectLst/>
                  <a:uLnTx/>
                  <a:uFillTx/>
                  <a:latin typeface="Arial" panose="020B0604020202020204" pitchFamily="34" charset="0"/>
                  <a:ea typeface="+mn-ea"/>
                  <a:cs typeface="Arial" panose="020B0604020202020204" pitchFamily="34" charset="0"/>
                </a:rPr>
                <a:t>take over assignment</a:t>
              </a:r>
              <a:br>
                <a:rPr kumimoji="0" lang="en-GB" altLang="en-US" sz="1400" b="0" i="0" u="none" strike="noStrike" kern="1200" cap="none" spc="0" normalizeH="0" baseline="0" noProof="0" dirty="0">
                  <a:ln>
                    <a:noFill/>
                  </a:ln>
                  <a:solidFill>
                    <a:srgbClr val="004386"/>
                  </a:solidFill>
                  <a:effectLst/>
                  <a:uLnTx/>
                  <a:uFillTx/>
                  <a:latin typeface="Arial" panose="020B0604020202020204" pitchFamily="34" charset="0"/>
                  <a:ea typeface="+mn-ea"/>
                  <a:cs typeface="Arial" panose="020B0604020202020204" pitchFamily="34" charset="0"/>
                </a:rPr>
              </a:br>
              <a:r>
                <a:rPr kumimoji="0" lang="en-GB" altLang="en-US" sz="1400" b="0" i="0" u="none" strike="noStrike" kern="1200" cap="none" spc="0" normalizeH="0" baseline="0" noProof="0" dirty="0">
                  <a:ln>
                    <a:noFill/>
                  </a:ln>
                  <a:solidFill>
                    <a:srgbClr val="004386"/>
                  </a:solidFill>
                  <a:effectLst/>
                  <a:uLnTx/>
                  <a:uFillTx/>
                  <a:latin typeface="Arial" panose="020B0604020202020204" pitchFamily="34" charset="0"/>
                  <a:ea typeface="+mn-ea"/>
                  <a:cs typeface="Arial" panose="020B0604020202020204" pitchFamily="34" charset="0"/>
                </a:rPr>
                <a:t>(from the coach),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4386"/>
                  </a:solidFill>
                  <a:effectLst/>
                  <a:uLnTx/>
                  <a:uFillTx/>
                  <a:latin typeface="Arial" panose="020B0604020202020204" pitchFamily="34" charset="0"/>
                  <a:ea typeface="+mn-ea"/>
                  <a:cs typeface="Arial" panose="020B0604020202020204" pitchFamily="34" charset="0"/>
                </a:rPr>
                <a:t>obtain relevant information </a:t>
              </a:r>
            </a:p>
          </p:txBody>
        </p:sp>
        <p:pic>
          <p:nvPicPr>
            <p:cNvPr id="15375" name="Picture 39" descr="R:\Web-TT\D_Grafik\Ansicht\2012_02_17_bilder\AZUBI\61467-06146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64" y="2109"/>
              <a:ext cx="1365" cy="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6" name="Text Box 1093"/>
            <p:cNvSpPr txBox="1">
              <a:spLocks noChangeArrowheads="1"/>
            </p:cNvSpPr>
            <p:nvPr/>
          </p:nvSpPr>
          <p:spPr bwMode="auto">
            <a:xfrm>
              <a:off x="2369" y="1579"/>
              <a:ext cx="664" cy="213"/>
            </a:xfrm>
            <a:prstGeom prst="rect">
              <a:avLst/>
            </a:prstGeom>
            <a:solidFill>
              <a:srgbClr val="D2D2D2"/>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1600" b="1" i="0" u="none" strike="noStrike" kern="1200" cap="none" spc="0" normalizeH="0" baseline="0" noProof="0" dirty="0">
                  <a:ln>
                    <a:noFill/>
                  </a:ln>
                  <a:solidFill>
                    <a:srgbClr val="292929"/>
                  </a:solidFill>
                  <a:effectLst/>
                  <a:uLnTx/>
                  <a:uFillTx/>
                  <a:latin typeface="Arial" panose="020B0604020202020204" pitchFamily="34" charset="0"/>
                  <a:ea typeface="+mn-ea"/>
                  <a:cs typeface="Arial" panose="020B0604020202020204" pitchFamily="34" charset="0"/>
                </a:rPr>
                <a:t>1. inform</a:t>
              </a:r>
            </a:p>
          </p:txBody>
        </p:sp>
      </p:grpSp>
      <p:grpSp>
        <p:nvGrpSpPr>
          <p:cNvPr id="3" name="Gruppieren 2"/>
          <p:cNvGrpSpPr>
            <a:grpSpLocks/>
          </p:cNvGrpSpPr>
          <p:nvPr/>
        </p:nvGrpSpPr>
        <p:grpSpPr bwMode="auto">
          <a:xfrm>
            <a:off x="3268663" y="2865492"/>
            <a:ext cx="5299713" cy="1925585"/>
            <a:chOff x="2043964" y="1284404"/>
            <a:chExt cx="5300460" cy="1925120"/>
          </a:xfrm>
        </p:grpSpPr>
        <p:pic>
          <p:nvPicPr>
            <p:cNvPr id="15378" name="Grafik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43964" y="1776413"/>
              <a:ext cx="2158720" cy="143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9" name="Text Box 1099"/>
            <p:cNvSpPr txBox="1">
              <a:spLocks noChangeArrowheads="1"/>
            </p:cNvSpPr>
            <p:nvPr/>
          </p:nvSpPr>
          <p:spPr bwMode="auto">
            <a:xfrm>
              <a:off x="5620399" y="1284404"/>
              <a:ext cx="1724025" cy="523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4386"/>
                  </a:solidFill>
                  <a:effectLst/>
                  <a:uLnTx/>
                  <a:uFillTx/>
                  <a:latin typeface="Arial" panose="020B0604020202020204" pitchFamily="34" charset="0"/>
                  <a:ea typeface="+mn-ea"/>
                  <a:cs typeface="Arial" panose="020B0604020202020204" pitchFamily="34" charset="0"/>
                </a:rPr>
                <a:t>Preparation of a written work plan</a:t>
              </a:r>
              <a:endParaRPr kumimoji="0" lang="en-GB" altLang="en-US" sz="2400" b="0" i="0" u="none" strike="noStrike" kern="1200" cap="none" spc="0" normalizeH="0" baseline="0" noProof="0" dirty="0">
                <a:ln>
                  <a:noFill/>
                </a:ln>
                <a:solidFill>
                  <a:srgbClr val="292929"/>
                </a:solidFill>
                <a:effectLst/>
                <a:uLnTx/>
                <a:uFillTx/>
                <a:latin typeface="Times New Roman" panose="02020603050405020304" pitchFamily="18" charset="0"/>
                <a:ea typeface="+mn-ea"/>
                <a:cs typeface="+mn-cs"/>
              </a:endParaRPr>
            </a:p>
          </p:txBody>
        </p:sp>
        <p:sp>
          <p:nvSpPr>
            <p:cNvPr id="15380" name="Text Box 1097"/>
            <p:cNvSpPr txBox="1">
              <a:spLocks noChangeArrowheads="1"/>
            </p:cNvSpPr>
            <p:nvPr/>
          </p:nvSpPr>
          <p:spPr bwMode="auto">
            <a:xfrm>
              <a:off x="4412168" y="1623052"/>
              <a:ext cx="835603" cy="338472"/>
            </a:xfrm>
            <a:prstGeom prst="rect">
              <a:avLst/>
            </a:prstGeom>
            <a:solidFill>
              <a:srgbClr val="D2D2D2"/>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1600" b="1" i="0" u="none" strike="noStrike" kern="1200" cap="none" spc="0" normalizeH="0" baseline="0" noProof="0" dirty="0">
                  <a:ln>
                    <a:noFill/>
                  </a:ln>
                  <a:solidFill>
                    <a:srgbClr val="292929"/>
                  </a:solidFill>
                  <a:effectLst/>
                  <a:uLnTx/>
                  <a:uFillTx/>
                  <a:latin typeface="Arial" panose="020B0604020202020204" pitchFamily="34" charset="0"/>
                  <a:ea typeface="+mn-ea"/>
                  <a:cs typeface="Arial" panose="020B0604020202020204" pitchFamily="34" charset="0"/>
                </a:rPr>
                <a:t>2. plan</a:t>
              </a:r>
            </a:p>
          </p:txBody>
        </p:sp>
      </p:grpSp>
      <p:grpSp>
        <p:nvGrpSpPr>
          <p:cNvPr id="9" name="Gruppieren 8"/>
          <p:cNvGrpSpPr>
            <a:grpSpLocks/>
          </p:cNvGrpSpPr>
          <p:nvPr/>
        </p:nvGrpSpPr>
        <p:grpSpPr bwMode="auto">
          <a:xfrm>
            <a:off x="3271838" y="3352799"/>
            <a:ext cx="6020282" cy="1763996"/>
            <a:chOff x="486647" y="5753520"/>
            <a:chExt cx="6018593" cy="1763643"/>
          </a:xfrm>
        </p:grpSpPr>
        <p:sp>
          <p:nvSpPr>
            <p:cNvPr id="15382" name="Text Box 1102"/>
            <p:cNvSpPr txBox="1">
              <a:spLocks noChangeArrowheads="1"/>
            </p:cNvSpPr>
            <p:nvPr/>
          </p:nvSpPr>
          <p:spPr bwMode="auto">
            <a:xfrm>
              <a:off x="4395561" y="6352547"/>
              <a:ext cx="2109679" cy="738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4386"/>
                  </a:solidFill>
                  <a:effectLst/>
                  <a:uLnTx/>
                  <a:uFillTx/>
                  <a:latin typeface="Arial" panose="020B0604020202020204" pitchFamily="34" charset="0"/>
                  <a:ea typeface="+mn-ea"/>
                  <a:cs typeface="Arial" panose="020B0604020202020204" pitchFamily="34" charset="0"/>
                </a:rPr>
                <a:t>Decide how to get the job done based on the work plan.</a:t>
              </a:r>
            </a:p>
          </p:txBody>
        </p:sp>
        <p:sp>
          <p:nvSpPr>
            <p:cNvPr id="15383" name="Text Box 1101"/>
            <p:cNvSpPr txBox="1">
              <a:spLocks noChangeArrowheads="1"/>
            </p:cNvSpPr>
            <p:nvPr/>
          </p:nvSpPr>
          <p:spPr bwMode="auto">
            <a:xfrm>
              <a:off x="2898974" y="7178677"/>
              <a:ext cx="1062814" cy="338486"/>
            </a:xfrm>
            <a:prstGeom prst="rect">
              <a:avLst/>
            </a:prstGeom>
            <a:solidFill>
              <a:srgbClr val="D2D2D2"/>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1600" b="1" i="0" u="none" strike="noStrike" kern="1200" cap="none" spc="0" normalizeH="0" baseline="0" noProof="0" dirty="0">
                  <a:ln>
                    <a:noFill/>
                  </a:ln>
                  <a:solidFill>
                    <a:srgbClr val="292929"/>
                  </a:solidFill>
                  <a:effectLst/>
                  <a:uLnTx/>
                  <a:uFillTx/>
                  <a:latin typeface="Arial" panose="020B0604020202020204" pitchFamily="34" charset="0"/>
                  <a:ea typeface="+mn-ea"/>
                  <a:cs typeface="Arial" panose="020B0604020202020204" pitchFamily="34" charset="0"/>
                </a:rPr>
                <a:t>3. decide</a:t>
              </a:r>
            </a:p>
          </p:txBody>
        </p:sp>
        <p:pic>
          <p:nvPicPr>
            <p:cNvPr id="15384" name="Grafik 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486647" y="5753520"/>
              <a:ext cx="2141623" cy="1417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uppieren 11"/>
          <p:cNvGrpSpPr>
            <a:grpSpLocks/>
          </p:cNvGrpSpPr>
          <p:nvPr/>
        </p:nvGrpSpPr>
        <p:grpSpPr bwMode="auto">
          <a:xfrm>
            <a:off x="3271837" y="3357561"/>
            <a:ext cx="2611626" cy="2900837"/>
            <a:chOff x="5521325" y="5083851"/>
            <a:chExt cx="2612400" cy="2900168"/>
          </a:xfrm>
        </p:grpSpPr>
        <p:sp>
          <p:nvSpPr>
            <p:cNvPr id="15386" name="Text Box 1106"/>
            <p:cNvSpPr txBox="1">
              <a:spLocks noChangeArrowheads="1"/>
            </p:cNvSpPr>
            <p:nvPr/>
          </p:nvSpPr>
          <p:spPr bwMode="auto">
            <a:xfrm>
              <a:off x="5695325" y="7676313"/>
              <a:ext cx="2438400" cy="307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4386"/>
                  </a:solidFill>
                  <a:effectLst/>
                  <a:uLnTx/>
                  <a:uFillTx/>
                  <a:latin typeface="Arial" panose="020B0604020202020204" pitchFamily="34" charset="0"/>
                  <a:ea typeface="+mn-ea"/>
                  <a:cs typeface="Arial" panose="020B0604020202020204" pitchFamily="34" charset="0"/>
                </a:rPr>
                <a:t>Carry out the work order</a:t>
              </a:r>
            </a:p>
          </p:txBody>
        </p:sp>
        <p:pic>
          <p:nvPicPr>
            <p:cNvPr id="15387" name="Grafik 5"/>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5521325" y="5083851"/>
              <a:ext cx="2173471" cy="1412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8" name="Text Box 1105"/>
            <p:cNvSpPr txBox="1">
              <a:spLocks noChangeArrowheads="1"/>
            </p:cNvSpPr>
            <p:nvPr/>
          </p:nvSpPr>
          <p:spPr bwMode="auto">
            <a:xfrm>
              <a:off x="5938416" y="6961876"/>
              <a:ext cx="1177273" cy="338476"/>
            </a:xfrm>
            <a:prstGeom prst="rect">
              <a:avLst/>
            </a:prstGeom>
            <a:solidFill>
              <a:srgbClr val="D2D2D2"/>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1600" b="1" i="0" u="none" strike="noStrike" kern="1200" cap="none" spc="0" normalizeH="0" baseline="0" noProof="0" dirty="0">
                  <a:ln>
                    <a:noFill/>
                  </a:ln>
                  <a:solidFill>
                    <a:srgbClr val="292929"/>
                  </a:solidFill>
                  <a:effectLst/>
                  <a:uLnTx/>
                  <a:uFillTx/>
                  <a:latin typeface="Arial" panose="020B0604020202020204" pitchFamily="34" charset="0"/>
                  <a:ea typeface="+mn-ea"/>
                  <a:cs typeface="Arial" panose="020B0604020202020204" pitchFamily="34" charset="0"/>
                </a:rPr>
                <a:t>4. execute</a:t>
              </a:r>
            </a:p>
          </p:txBody>
        </p:sp>
      </p:grpSp>
      <p:grpSp>
        <p:nvGrpSpPr>
          <p:cNvPr id="10" name="Gruppieren 9"/>
          <p:cNvGrpSpPr>
            <a:grpSpLocks/>
          </p:cNvGrpSpPr>
          <p:nvPr/>
        </p:nvGrpSpPr>
        <p:grpSpPr bwMode="auto">
          <a:xfrm>
            <a:off x="376908" y="3365500"/>
            <a:ext cx="5050755" cy="2690464"/>
            <a:chOff x="-1717778" y="3563397"/>
            <a:chExt cx="5049530" cy="2689415"/>
          </a:xfrm>
        </p:grpSpPr>
        <p:sp>
          <p:nvSpPr>
            <p:cNvPr id="15390" name="Text Box 1110"/>
            <p:cNvSpPr txBox="1">
              <a:spLocks noChangeArrowheads="1"/>
            </p:cNvSpPr>
            <p:nvPr/>
          </p:nvSpPr>
          <p:spPr bwMode="auto">
            <a:xfrm>
              <a:off x="-1717778" y="5299077"/>
              <a:ext cx="1624908" cy="953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r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4386"/>
                  </a:solidFill>
                  <a:effectLst/>
                  <a:uLnTx/>
                  <a:uFillTx/>
                  <a:latin typeface="Arial" panose="020B0604020202020204" pitchFamily="34" charset="0"/>
                  <a:ea typeface="+mn-ea"/>
                  <a:cs typeface="Arial" panose="020B0604020202020204" pitchFamily="34" charset="0"/>
                </a:rPr>
                <a:t>Self-assessment and external assessment with the aid of test sheets</a:t>
              </a:r>
            </a:p>
          </p:txBody>
        </p:sp>
        <p:pic>
          <p:nvPicPr>
            <p:cNvPr id="15391" name="Grafik 6"/>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1188795" y="3563397"/>
              <a:ext cx="2142957" cy="1424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92" name="Text Box 1109"/>
            <p:cNvSpPr txBox="1">
              <a:spLocks noChangeArrowheads="1"/>
            </p:cNvSpPr>
            <p:nvPr/>
          </p:nvSpPr>
          <p:spPr bwMode="auto">
            <a:xfrm>
              <a:off x="-267324" y="4821891"/>
              <a:ext cx="1109330" cy="338422"/>
            </a:xfrm>
            <a:prstGeom prst="rect">
              <a:avLst/>
            </a:prstGeom>
            <a:solidFill>
              <a:srgbClr val="D2D2D2"/>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1600" b="1" i="0" u="none" strike="noStrike" kern="1200" cap="none" spc="0" normalizeH="0" baseline="0" noProof="0" dirty="0">
                  <a:ln>
                    <a:noFill/>
                  </a:ln>
                  <a:solidFill>
                    <a:srgbClr val="292929"/>
                  </a:solidFill>
                  <a:effectLst/>
                  <a:uLnTx/>
                  <a:uFillTx/>
                  <a:latin typeface="Arial" panose="020B0604020202020204" pitchFamily="34" charset="0"/>
                  <a:ea typeface="+mn-ea"/>
                  <a:cs typeface="Arial" panose="020B0604020202020204" pitchFamily="34" charset="0"/>
                </a:rPr>
                <a:t>5. control</a:t>
              </a:r>
            </a:p>
          </p:txBody>
        </p:sp>
      </p:grpSp>
      <p:grpSp>
        <p:nvGrpSpPr>
          <p:cNvPr id="15405" name="Group 45"/>
          <p:cNvGrpSpPr>
            <a:grpSpLocks/>
          </p:cNvGrpSpPr>
          <p:nvPr/>
        </p:nvGrpSpPr>
        <p:grpSpPr bwMode="auto">
          <a:xfrm>
            <a:off x="57150" y="2262188"/>
            <a:ext cx="5395913" cy="2508250"/>
            <a:chOff x="36" y="1425"/>
            <a:chExt cx="3399" cy="1580"/>
          </a:xfrm>
        </p:grpSpPr>
        <p:pic>
          <p:nvPicPr>
            <p:cNvPr id="15394" name="Grafik 7"/>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2055" y="2117"/>
              <a:ext cx="1380" cy="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95" name="Text Box 1113"/>
            <p:cNvSpPr txBox="1">
              <a:spLocks noChangeArrowheads="1"/>
            </p:cNvSpPr>
            <p:nvPr/>
          </p:nvSpPr>
          <p:spPr bwMode="auto">
            <a:xfrm>
              <a:off x="1131" y="2076"/>
              <a:ext cx="778" cy="213"/>
            </a:xfrm>
            <a:prstGeom prst="rect">
              <a:avLst/>
            </a:prstGeom>
            <a:solidFill>
              <a:srgbClr val="D2D2D2"/>
            </a:solidFill>
            <a:ln>
              <a:noFill/>
            </a:ln>
            <a:effectLst/>
            <a:extLst>
              <a:ext uri="{91240B29-F687-4F45-9708-019B960494DF}">
                <a14:hiddenLine xmlns:a14="http://schemas.microsoft.com/office/drawing/2010/main" w="1587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altLang="en-US" sz="1600" b="1" i="0" u="none" strike="noStrike" kern="1200" cap="none" spc="0" normalizeH="0" baseline="0" noProof="0" dirty="0">
                  <a:ln>
                    <a:noFill/>
                  </a:ln>
                  <a:solidFill>
                    <a:srgbClr val="292929"/>
                  </a:solidFill>
                  <a:effectLst/>
                  <a:uLnTx/>
                  <a:uFillTx/>
                  <a:latin typeface="Arial" panose="020B0604020202020204" pitchFamily="34" charset="0"/>
                  <a:ea typeface="+mn-ea"/>
                  <a:cs typeface="Arial" panose="020B0604020202020204" pitchFamily="34" charset="0"/>
                </a:rPr>
                <a:t>6. evaluate</a:t>
              </a:r>
            </a:p>
          </p:txBody>
        </p:sp>
        <p:sp>
          <p:nvSpPr>
            <p:cNvPr id="15396" name="Text Box 1114"/>
            <p:cNvSpPr txBox="1">
              <a:spLocks noChangeArrowheads="1"/>
            </p:cNvSpPr>
            <p:nvPr/>
          </p:nvSpPr>
          <p:spPr bwMode="auto">
            <a:xfrm>
              <a:off x="36" y="1425"/>
              <a:ext cx="1411" cy="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r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4386"/>
                  </a:solidFill>
                  <a:effectLst/>
                  <a:uLnTx/>
                  <a:uFillTx/>
                  <a:latin typeface="Arial" panose="020B0604020202020204" pitchFamily="34" charset="0"/>
                  <a:ea typeface="+mn-ea"/>
                  <a:cs typeface="Arial" panose="020B0604020202020204" pitchFamily="34" charset="0"/>
                </a:rPr>
                <a:t>Evaluation of the results of the assessment + feedback to avoid future errors</a:t>
              </a:r>
            </a:p>
          </p:txBody>
        </p:sp>
      </p:grpSp>
      <p:cxnSp>
        <p:nvCxnSpPr>
          <p:cNvPr id="15398" name="AutoShape 38"/>
          <p:cNvCxnSpPr>
            <a:cxnSpLocks noChangeShapeType="1"/>
            <a:stCxn id="15374" idx="1"/>
            <a:endCxn id="15376" idx="3"/>
          </p:cNvCxnSpPr>
          <p:nvPr/>
        </p:nvCxnSpPr>
        <p:spPr bwMode="auto">
          <a:xfrm flipH="1">
            <a:off x="4814888" y="2283619"/>
            <a:ext cx="574675" cy="392113"/>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99" name="AutoShape 39"/>
          <p:cNvCxnSpPr>
            <a:cxnSpLocks noChangeShapeType="1"/>
            <a:stCxn id="15379" idx="1"/>
            <a:endCxn id="15380" idx="3"/>
          </p:cNvCxnSpPr>
          <p:nvPr/>
        </p:nvCxnSpPr>
        <p:spPr bwMode="auto">
          <a:xfrm flipH="1">
            <a:off x="6472018" y="3127102"/>
            <a:ext cx="372576" cy="246397"/>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400" name="AutoShape 40"/>
          <p:cNvCxnSpPr>
            <a:cxnSpLocks noChangeShapeType="1"/>
            <a:stCxn id="15382" idx="1"/>
            <a:endCxn id="15383" idx="3"/>
          </p:cNvCxnSpPr>
          <p:nvPr/>
        </p:nvCxnSpPr>
        <p:spPr bwMode="auto">
          <a:xfrm flipH="1">
            <a:off x="6747954" y="4321278"/>
            <a:ext cx="433895" cy="62624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402" name="AutoShape 42"/>
          <p:cNvCxnSpPr>
            <a:cxnSpLocks noChangeShapeType="1"/>
            <a:stCxn id="15388" idx="2"/>
            <a:endCxn id="15386" idx="0"/>
          </p:cNvCxnSpPr>
          <p:nvPr/>
        </p:nvCxnSpPr>
        <p:spPr bwMode="auto">
          <a:xfrm>
            <a:off x="4277266" y="5574573"/>
            <a:ext cx="387358" cy="376048"/>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403" name="AutoShape 43"/>
          <p:cNvCxnSpPr>
            <a:cxnSpLocks noChangeShapeType="1"/>
            <a:stCxn id="15390" idx="3"/>
            <a:endCxn id="15392" idx="2"/>
          </p:cNvCxnSpPr>
          <p:nvPr/>
        </p:nvCxnSpPr>
        <p:spPr bwMode="auto">
          <a:xfrm flipV="1">
            <a:off x="2002210" y="4963039"/>
            <a:ext cx="380304" cy="615872"/>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404" name="AutoShape 44"/>
          <p:cNvCxnSpPr>
            <a:cxnSpLocks noChangeShapeType="1"/>
            <a:stCxn id="15395" idx="0"/>
            <a:endCxn id="15396" idx="3"/>
          </p:cNvCxnSpPr>
          <p:nvPr/>
        </p:nvCxnSpPr>
        <p:spPr bwMode="auto">
          <a:xfrm flipH="1" flipV="1">
            <a:off x="2297113" y="2631282"/>
            <a:ext cx="115888" cy="664369"/>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feld 3"/>
          <p:cNvSpPr txBox="1"/>
          <p:nvPr/>
        </p:nvSpPr>
        <p:spPr>
          <a:xfrm>
            <a:off x="8337211" y="1222149"/>
            <a:ext cx="500062" cy="156966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600" b="0" i="0" u="none" strike="noStrike" kern="1200" cap="none" spc="0" normalizeH="0" baseline="0" noProof="0" dirty="0">
                <a:ln>
                  <a:noFill/>
                </a:ln>
                <a:solidFill>
                  <a:srgbClr val="292929">
                    <a:lumMod val="50000"/>
                    <a:lumOff val="50000"/>
                  </a:srgbClr>
                </a:solidFill>
                <a:effectLst/>
                <a:uLnTx/>
                <a:uFillTx/>
                <a:latin typeface="Arial" panose="020B0604020202020204" pitchFamily="34" charset="0"/>
                <a:ea typeface="+mn-ea"/>
                <a:cs typeface="+mn-cs"/>
              </a:rPr>
              <a:t>!</a:t>
            </a:r>
          </a:p>
        </p:txBody>
      </p:sp>
      <p:sp>
        <p:nvSpPr>
          <p:cNvPr id="49" name="Textfeld 48"/>
          <p:cNvSpPr txBox="1"/>
          <p:nvPr/>
        </p:nvSpPr>
        <p:spPr>
          <a:xfrm>
            <a:off x="8116357" y="4849918"/>
            <a:ext cx="500062" cy="156966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600" b="0" i="0" u="none" strike="noStrike" kern="1200" cap="none" spc="0" normalizeH="0" baseline="0" noProof="0" dirty="0">
                <a:ln>
                  <a:noFill/>
                </a:ln>
                <a:solidFill>
                  <a:srgbClr val="292929">
                    <a:lumMod val="50000"/>
                    <a:lumOff val="50000"/>
                  </a:srgbClr>
                </a:solidFill>
                <a:effectLst/>
                <a:uLnTx/>
                <a:uFillTx/>
                <a:latin typeface="Arial" panose="020B0604020202020204" pitchFamily="34" charset="0"/>
                <a:ea typeface="+mn-ea"/>
                <a:cs typeface="+mn-cs"/>
              </a:rPr>
              <a:t>!</a:t>
            </a:r>
          </a:p>
        </p:txBody>
      </p:sp>
      <p:sp>
        <p:nvSpPr>
          <p:cNvPr id="50" name="Textfeld 49"/>
          <p:cNvSpPr txBox="1"/>
          <p:nvPr/>
        </p:nvSpPr>
        <p:spPr>
          <a:xfrm>
            <a:off x="59616" y="3280258"/>
            <a:ext cx="500062" cy="156966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600" b="0" i="0" u="none" strike="noStrike" kern="1200" cap="none" spc="0" normalizeH="0" baseline="0" noProof="0" dirty="0">
                <a:ln>
                  <a:noFill/>
                </a:ln>
                <a:solidFill>
                  <a:srgbClr val="292929">
                    <a:lumMod val="50000"/>
                    <a:lumOff val="50000"/>
                  </a:srgbClr>
                </a:solidFill>
                <a:effectLst/>
                <a:uLnTx/>
                <a:uFillTx/>
                <a:latin typeface="Arial" panose="020B0604020202020204" pitchFamily="34" charset="0"/>
                <a:ea typeface="+mn-ea"/>
                <a:cs typeface="+mn-cs"/>
              </a:rPr>
              <a:t>!</a:t>
            </a:r>
          </a:p>
        </p:txBody>
      </p:sp>
      <p:pic>
        <p:nvPicPr>
          <p:cNvPr id="2" name="Grafik 4">
            <a:extLst>
              <a:ext uri="{FF2B5EF4-FFF2-40B4-BE49-F238E27FC236}">
                <a16:creationId xmlns:a16="http://schemas.microsoft.com/office/drawing/2014/main" id="{4EEA0702-211A-43DF-A671-0F748CE2F9D7}"/>
              </a:ext>
            </a:extLst>
          </p:cNvPr>
          <p:cNvPicPr>
            <a:picLocks noChangeAspect="1"/>
          </p:cNvPicPr>
          <p:nvPr/>
        </p:nvPicPr>
        <p:blipFill>
          <a:blip r:embed="rId9"/>
          <a:stretch>
            <a:fillRect/>
          </a:stretch>
        </p:blipFill>
        <p:spPr>
          <a:xfrm>
            <a:off x="7537015" y="1438406"/>
            <a:ext cx="990600" cy="990600"/>
          </a:xfrm>
          <a:prstGeom prst="rect">
            <a:avLst/>
          </a:prstGeom>
        </p:spPr>
      </p:pic>
      <p:pic>
        <p:nvPicPr>
          <p:cNvPr id="5" name="Grafik 5">
            <a:extLst>
              <a:ext uri="{FF2B5EF4-FFF2-40B4-BE49-F238E27FC236}">
                <a16:creationId xmlns:a16="http://schemas.microsoft.com/office/drawing/2014/main" id="{40FD6728-6BC8-42AC-B5BD-2383B0F5BDF2}"/>
              </a:ext>
            </a:extLst>
          </p:cNvPr>
          <p:cNvPicPr>
            <a:picLocks noChangeAspect="1"/>
          </p:cNvPicPr>
          <p:nvPr/>
        </p:nvPicPr>
        <p:blipFill>
          <a:blip r:embed="rId9"/>
          <a:stretch>
            <a:fillRect/>
          </a:stretch>
        </p:blipFill>
        <p:spPr>
          <a:xfrm>
            <a:off x="7294324" y="5125755"/>
            <a:ext cx="990600" cy="990600"/>
          </a:xfrm>
          <a:prstGeom prst="rect">
            <a:avLst/>
          </a:prstGeom>
        </p:spPr>
      </p:pic>
      <p:pic>
        <p:nvPicPr>
          <p:cNvPr id="6" name="Grafik 6">
            <a:extLst>
              <a:ext uri="{FF2B5EF4-FFF2-40B4-BE49-F238E27FC236}">
                <a16:creationId xmlns:a16="http://schemas.microsoft.com/office/drawing/2014/main" id="{4DCE0765-16BE-4FBC-B4DC-0324A90C24D7}"/>
              </a:ext>
            </a:extLst>
          </p:cNvPr>
          <p:cNvPicPr>
            <a:picLocks noChangeAspect="1"/>
          </p:cNvPicPr>
          <p:nvPr/>
        </p:nvPicPr>
        <p:blipFill>
          <a:blip r:embed="rId9"/>
          <a:stretch>
            <a:fillRect/>
          </a:stretch>
        </p:blipFill>
        <p:spPr>
          <a:xfrm>
            <a:off x="405008" y="3536515"/>
            <a:ext cx="990600" cy="990600"/>
          </a:xfrm>
          <a:prstGeom prst="rect">
            <a:avLst/>
          </a:prstGeom>
        </p:spPr>
      </p:pic>
      <p:sp>
        <p:nvSpPr>
          <p:cNvPr id="7" name="Textfeld 6">
            <a:extLst>
              <a:ext uri="{FF2B5EF4-FFF2-40B4-BE49-F238E27FC236}">
                <a16:creationId xmlns:a16="http://schemas.microsoft.com/office/drawing/2014/main" id="{D06B18BE-5617-45F3-BD9E-2D0EE765694C}"/>
              </a:ext>
            </a:extLst>
          </p:cNvPr>
          <p:cNvSpPr txBox="1"/>
          <p:nvPr/>
        </p:nvSpPr>
        <p:spPr>
          <a:xfrm>
            <a:off x="7451421" y="2331407"/>
            <a:ext cx="113830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8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Step with a specific duty to the trainer</a:t>
            </a:r>
            <a:endParaRPr kumimoji="0" lang="en-GB" sz="8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a:endParaRPr>
          </a:p>
        </p:txBody>
      </p:sp>
      <p:sp>
        <p:nvSpPr>
          <p:cNvPr id="54" name="Textfeld 53">
            <a:extLst>
              <a:ext uri="{FF2B5EF4-FFF2-40B4-BE49-F238E27FC236}">
                <a16:creationId xmlns:a16="http://schemas.microsoft.com/office/drawing/2014/main" id="{AFB849E9-7322-4291-8333-54179CF577E3}"/>
              </a:ext>
            </a:extLst>
          </p:cNvPr>
          <p:cNvSpPr txBox="1"/>
          <p:nvPr/>
        </p:nvSpPr>
        <p:spPr>
          <a:xfrm>
            <a:off x="7200900" y="6003098"/>
            <a:ext cx="113830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8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Step with a specific duty to the trainer</a:t>
            </a:r>
            <a:endParaRPr kumimoji="0" lang="en-GB" sz="8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a:endParaRPr>
          </a:p>
        </p:txBody>
      </p:sp>
      <p:sp>
        <p:nvSpPr>
          <p:cNvPr id="55" name="Textfeld 54">
            <a:extLst>
              <a:ext uri="{FF2B5EF4-FFF2-40B4-BE49-F238E27FC236}">
                <a16:creationId xmlns:a16="http://schemas.microsoft.com/office/drawing/2014/main" id="{B76A1A68-C22A-4DC8-A089-761F63D945C1}"/>
              </a:ext>
            </a:extLst>
          </p:cNvPr>
          <p:cNvSpPr txBox="1"/>
          <p:nvPr/>
        </p:nvSpPr>
        <p:spPr>
          <a:xfrm>
            <a:off x="303756" y="4429516"/>
            <a:ext cx="113830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8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Step with a specific duty to the trainer</a:t>
            </a:r>
            <a:endParaRPr kumimoji="0" lang="en-GB" sz="8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a:endParaRPr>
          </a:p>
        </p:txBody>
      </p:sp>
      <p:sp>
        <p:nvSpPr>
          <p:cNvPr id="11" name="Titel 1">
            <a:extLst>
              <a:ext uri="{FF2B5EF4-FFF2-40B4-BE49-F238E27FC236}">
                <a16:creationId xmlns:a16="http://schemas.microsoft.com/office/drawing/2014/main" id="{B6E6FEC0-F605-61B9-8A7A-6EEF63C8F274}"/>
              </a:ext>
            </a:extLst>
          </p:cNvPr>
          <p:cNvSpPr txBox="1">
            <a:spLocks/>
          </p:cNvSpPr>
          <p:nvPr/>
        </p:nvSpPr>
        <p:spPr bwMode="auto">
          <a:xfrm>
            <a:off x="541337" y="177081"/>
            <a:ext cx="8061325" cy="346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sz="2000" dirty="0"/>
              <a:t>How to realise holistic learning and teaching approach ?</a:t>
            </a:r>
          </a:p>
        </p:txBody>
      </p:sp>
      <p:sp>
        <p:nvSpPr>
          <p:cNvPr id="8" name="Untertitel 4">
            <a:extLst>
              <a:ext uri="{FF2B5EF4-FFF2-40B4-BE49-F238E27FC236}">
                <a16:creationId xmlns:a16="http://schemas.microsoft.com/office/drawing/2014/main" id="{7BB9D815-0D2B-45C5-393E-AABBAC880ABD}"/>
              </a:ext>
            </a:extLst>
          </p:cNvPr>
          <p:cNvSpPr txBox="1">
            <a:spLocks/>
          </p:cNvSpPr>
          <p:nvPr/>
        </p:nvSpPr>
        <p:spPr>
          <a:xfrm>
            <a:off x="0" y="6598302"/>
            <a:ext cx="6010606" cy="282170"/>
          </a:xfrm>
          <a:prstGeom prst="rect">
            <a:avLst/>
          </a:prstGeom>
        </p:spPr>
        <p:txBody>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00000"/>
              </a:lnSpc>
            </a:pPr>
            <a:r>
              <a:rPr lang="en-GB" sz="1000" dirty="0"/>
              <a:t>Workshop: Training of Trainers, within the ProREG-Project at KNUST, March 2024 | PD Dr. Stefan Wolf</a:t>
            </a:r>
          </a:p>
        </p:txBody>
      </p:sp>
      <p:sp>
        <p:nvSpPr>
          <p:cNvPr id="13" name="Textfeld 12">
            <a:extLst>
              <a:ext uri="{FF2B5EF4-FFF2-40B4-BE49-F238E27FC236}">
                <a16:creationId xmlns:a16="http://schemas.microsoft.com/office/drawing/2014/main" id="{22D916AD-262D-68C9-B344-39DF00AF6032}"/>
              </a:ext>
            </a:extLst>
          </p:cNvPr>
          <p:cNvSpPr txBox="1"/>
          <p:nvPr/>
        </p:nvSpPr>
        <p:spPr>
          <a:xfrm>
            <a:off x="6456801" y="6642556"/>
            <a:ext cx="2843808" cy="215444"/>
          </a:xfrm>
          <a:prstGeom prst="rect">
            <a:avLst/>
          </a:prstGeom>
          <a:noFill/>
        </p:spPr>
        <p:txBody>
          <a:bodyPr wrap="square" lIns="0" rIns="0" rtlCol="0">
            <a:spAutoFit/>
          </a:bodyPr>
          <a:lstStyle/>
          <a:p>
            <a:r>
              <a:rPr lang="de-DE" sz="800" dirty="0"/>
              <a:t>Dr H.-J. Lindemann &amp; PD Dr Stefan Wolf | CC-BY-NC 4.0</a:t>
            </a:r>
          </a:p>
        </p:txBody>
      </p:sp>
    </p:spTree>
    <p:extLst>
      <p:ext uri="{BB962C8B-B14F-4D97-AF65-F5344CB8AC3E}">
        <p14:creationId xmlns:p14="http://schemas.microsoft.com/office/powerpoint/2010/main" val="3511565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750" y="1367000"/>
            <a:ext cx="8061325" cy="731675"/>
          </a:xfrm>
        </p:spPr>
        <p:txBody>
          <a:bodyPr/>
          <a:lstStyle/>
          <a:p>
            <a:r>
              <a:rPr lang="en-GB" dirty="0"/>
              <a:t>Realisation of professional competence</a:t>
            </a:r>
            <a:br>
              <a:rPr lang="en-GB" dirty="0"/>
            </a:br>
            <a:r>
              <a:rPr lang="en-GB" sz="2000" dirty="0"/>
              <a:t>Structure of learning tasks/learning and work tasks</a:t>
            </a:r>
            <a:endParaRPr lang="en-GB" dirty="0"/>
          </a:p>
        </p:txBody>
      </p:sp>
      <p:pic>
        <p:nvPicPr>
          <p:cNvPr id="5" name="Picture 2" descr="C:\DOKUME~1\ADMINI~1\LOKALE~1\Temp\~AUT0005.bmp"/>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31251" y="2157566"/>
            <a:ext cx="5336753" cy="4137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hteck 5"/>
          <p:cNvSpPr/>
          <p:nvPr/>
        </p:nvSpPr>
        <p:spPr>
          <a:xfrm>
            <a:off x="2155465" y="2630199"/>
            <a:ext cx="728597" cy="2237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dirty="0">
                <a:ln>
                  <a:noFill/>
                </a:ln>
                <a:solidFill>
                  <a:sysClr val="windowText" lastClr="000000"/>
                </a:solidFill>
                <a:effectLst/>
                <a:uLnTx/>
                <a:uFillTx/>
                <a:latin typeface="Arial"/>
                <a:ea typeface="+mn-ea"/>
                <a:cs typeface="Calibri" panose="020F0502020204030204" pitchFamily="34" charset="0"/>
              </a:rPr>
              <a:t>Social</a:t>
            </a:r>
          </a:p>
        </p:txBody>
      </p:sp>
      <p:sp>
        <p:nvSpPr>
          <p:cNvPr id="7" name="Rechteck 6"/>
          <p:cNvSpPr/>
          <p:nvPr/>
        </p:nvSpPr>
        <p:spPr>
          <a:xfrm>
            <a:off x="1177039" y="3032501"/>
            <a:ext cx="1707023" cy="1749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dirty="0">
                <a:ln>
                  <a:noFill/>
                </a:ln>
                <a:solidFill>
                  <a:sysClr val="windowText" lastClr="000000"/>
                </a:solidFill>
                <a:effectLst/>
                <a:uLnTx/>
                <a:uFillTx/>
                <a:latin typeface="Arial"/>
                <a:ea typeface="+mn-ea"/>
                <a:cs typeface="Calibri" panose="020F0502020204030204" pitchFamily="34" charset="0"/>
              </a:rPr>
              <a:t>Methodological</a:t>
            </a:r>
          </a:p>
        </p:txBody>
      </p:sp>
      <p:sp>
        <p:nvSpPr>
          <p:cNvPr id="8" name="Rechteck 7"/>
          <p:cNvSpPr/>
          <p:nvPr/>
        </p:nvSpPr>
        <p:spPr>
          <a:xfrm>
            <a:off x="2609933" y="3207454"/>
            <a:ext cx="1242136" cy="2237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dirty="0">
                <a:ln>
                  <a:noFill/>
                </a:ln>
                <a:solidFill>
                  <a:sysClr val="windowText" lastClr="000000"/>
                </a:solidFill>
                <a:effectLst/>
                <a:uLnTx/>
                <a:uFillTx/>
                <a:latin typeface="Arial"/>
                <a:ea typeface="+mn-ea"/>
                <a:cs typeface="Calibri" panose="020F0502020204030204" pitchFamily="34" charset="0"/>
              </a:rPr>
              <a:t>Professional</a:t>
            </a:r>
          </a:p>
        </p:txBody>
      </p:sp>
      <p:sp>
        <p:nvSpPr>
          <p:cNvPr id="9" name="Rechteck 8"/>
          <p:cNvSpPr/>
          <p:nvPr/>
        </p:nvSpPr>
        <p:spPr>
          <a:xfrm>
            <a:off x="3080571" y="2805659"/>
            <a:ext cx="1201046" cy="2237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dirty="0">
                <a:ln>
                  <a:noFill/>
                </a:ln>
                <a:solidFill>
                  <a:sysClr val="windowText" lastClr="000000"/>
                </a:solidFill>
                <a:effectLst/>
                <a:uLnTx/>
                <a:uFillTx/>
                <a:latin typeface="Arial"/>
                <a:ea typeface="+mn-ea"/>
                <a:cs typeface="Calibri" panose="020F0502020204030204" pitchFamily="34" charset="0"/>
              </a:rPr>
              <a:t>Personal</a:t>
            </a:r>
          </a:p>
        </p:txBody>
      </p:sp>
      <p:sp>
        <p:nvSpPr>
          <p:cNvPr id="13" name="Oval 3"/>
          <p:cNvSpPr>
            <a:spLocks noChangeArrowheads="1"/>
          </p:cNvSpPr>
          <p:nvPr/>
        </p:nvSpPr>
        <p:spPr bwMode="auto">
          <a:xfrm>
            <a:off x="5933221" y="3557680"/>
            <a:ext cx="2331158" cy="865424"/>
          </a:xfrm>
          <a:prstGeom prst="ellipse">
            <a:avLst/>
          </a:prstGeom>
          <a:solidFill>
            <a:srgbClr val="FBFBF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dirty="0">
                <a:ln>
                  <a:noFill/>
                </a:ln>
                <a:solidFill>
                  <a:srgbClr val="000000"/>
                </a:solidFill>
                <a:effectLst/>
                <a:uLnTx/>
                <a:uFillTx/>
                <a:latin typeface="Arial"/>
                <a:ea typeface="+mn-ea"/>
                <a:cs typeface="Calibri" panose="020F0502020204030204" pitchFamily="34" charset="0"/>
              </a:rPr>
              <a:t>Requirements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dirty="0">
                <a:ln>
                  <a:noFill/>
                </a:ln>
                <a:solidFill>
                  <a:srgbClr val="000000"/>
                </a:solidFill>
                <a:effectLst/>
                <a:uLnTx/>
                <a:uFillTx/>
                <a:latin typeface="Arial"/>
                <a:ea typeface="+mn-ea"/>
                <a:cs typeface="Calibri" panose="020F0502020204030204" pitchFamily="34" charset="0"/>
              </a:rPr>
              <a:t>from operational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dirty="0">
                <a:ln>
                  <a:noFill/>
                </a:ln>
                <a:solidFill>
                  <a:srgbClr val="000000"/>
                </a:solidFill>
                <a:effectLst/>
                <a:uLnTx/>
                <a:uFillTx/>
                <a:latin typeface="Arial"/>
                <a:ea typeface="+mn-ea"/>
                <a:cs typeface="Calibri" panose="020F0502020204030204" pitchFamily="34" charset="0"/>
              </a:rPr>
              <a:t>Work tasks</a:t>
            </a:r>
          </a:p>
        </p:txBody>
      </p:sp>
      <p:sp>
        <p:nvSpPr>
          <p:cNvPr id="15" name="AutoShape 4"/>
          <p:cNvSpPr>
            <a:spLocks noChangeArrowheads="1"/>
          </p:cNvSpPr>
          <p:nvPr/>
        </p:nvSpPr>
        <p:spPr bwMode="auto">
          <a:xfrm>
            <a:off x="5603264" y="5102209"/>
            <a:ext cx="3217208" cy="1018913"/>
          </a:xfrm>
          <a:custGeom>
            <a:avLst/>
            <a:gdLst>
              <a:gd name="T0" fmla="*/ 1828800 w 21600"/>
              <a:gd name="T1" fmla="*/ 0 h 21600"/>
              <a:gd name="T2" fmla="*/ 535601 w 21600"/>
              <a:gd name="T3" fmla="*/ 145059 h 21600"/>
              <a:gd name="T4" fmla="*/ 0 w 21600"/>
              <a:gd name="T5" fmla="*/ 495300 h 21600"/>
              <a:gd name="T6" fmla="*/ 535601 w 21600"/>
              <a:gd name="T7" fmla="*/ 845541 h 21600"/>
              <a:gd name="T8" fmla="*/ 1828800 w 21600"/>
              <a:gd name="T9" fmla="*/ 990600 h 21600"/>
              <a:gd name="T10" fmla="*/ 3121999 w 21600"/>
              <a:gd name="T11" fmla="*/ 845541 h 21600"/>
              <a:gd name="T12" fmla="*/ 3657600 w 21600"/>
              <a:gd name="T13" fmla="*/ 495300 h 21600"/>
              <a:gd name="T14" fmla="*/ 3121999 w 21600"/>
              <a:gd name="T15" fmla="*/ 145059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547" y="10800"/>
                </a:moveTo>
                <a:cubicBezTo>
                  <a:pt x="1547" y="15910"/>
                  <a:pt x="5690" y="20053"/>
                  <a:pt x="10800" y="20053"/>
                </a:cubicBezTo>
                <a:cubicBezTo>
                  <a:pt x="15910" y="20053"/>
                  <a:pt x="20053" y="15910"/>
                  <a:pt x="20053" y="10800"/>
                </a:cubicBezTo>
                <a:cubicBezTo>
                  <a:pt x="20053" y="5690"/>
                  <a:pt x="15910" y="1547"/>
                  <a:pt x="10800" y="1547"/>
                </a:cubicBezTo>
                <a:cubicBezTo>
                  <a:pt x="5690" y="1547"/>
                  <a:pt x="1547" y="5690"/>
                  <a:pt x="1547" y="10800"/>
                </a:cubicBezTo>
                <a:close/>
              </a:path>
            </a:pathLst>
          </a:custGeom>
          <a:solidFill>
            <a:srgbClr val="C0C0C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dirty="0">
                <a:ln>
                  <a:noFill/>
                </a:ln>
                <a:solidFill>
                  <a:srgbClr val="3333CC"/>
                </a:solidFill>
                <a:effectLst/>
                <a:uLnTx/>
                <a:uFillTx/>
                <a:latin typeface="Arial"/>
                <a:ea typeface="+mn-ea"/>
                <a:cs typeface="Calibri" panose="020F0502020204030204" pitchFamily="34" charset="0"/>
              </a:rPr>
              <a:t>Requirements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dirty="0">
                <a:ln>
                  <a:noFill/>
                </a:ln>
                <a:solidFill>
                  <a:srgbClr val="3333CC"/>
                </a:solidFill>
                <a:effectLst/>
                <a:uLnTx/>
                <a:uFillTx/>
                <a:latin typeface="Arial"/>
                <a:ea typeface="+mn-ea"/>
                <a:cs typeface="Calibri" panose="020F0502020204030204" pitchFamily="34" charset="0"/>
              </a:rPr>
              <a:t>from the didactic</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dirty="0">
                <a:ln>
                  <a:noFill/>
                </a:ln>
                <a:solidFill>
                  <a:srgbClr val="3333CC"/>
                </a:solidFill>
                <a:effectLst/>
                <a:uLnTx/>
                <a:uFillTx/>
                <a:latin typeface="Arial"/>
                <a:ea typeface="+mn-ea"/>
                <a:cs typeface="Calibri" panose="020F0502020204030204" pitchFamily="34" charset="0"/>
              </a:rPr>
              <a:t> analysis</a:t>
            </a:r>
          </a:p>
        </p:txBody>
      </p:sp>
      <p:sp>
        <p:nvSpPr>
          <p:cNvPr id="18" name="Rechteck 17">
            <a:extLst>
              <a:ext uri="{FF2B5EF4-FFF2-40B4-BE49-F238E27FC236}">
                <a16:creationId xmlns:a16="http://schemas.microsoft.com/office/drawing/2014/main" id="{9F105D7F-01C6-4AF1-9961-E6ACB15E36C3}"/>
              </a:ext>
            </a:extLst>
          </p:cNvPr>
          <p:cNvSpPr/>
          <p:nvPr/>
        </p:nvSpPr>
        <p:spPr>
          <a:xfrm>
            <a:off x="4044675" y="5102209"/>
            <a:ext cx="1382857" cy="5674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dirty="0">
                <a:ln>
                  <a:noFill/>
                </a:ln>
                <a:solidFill>
                  <a:srgbClr val="000000"/>
                </a:solidFill>
                <a:effectLst/>
                <a:uLnTx/>
                <a:uFillTx/>
                <a:latin typeface="Calibri"/>
                <a:ea typeface="+mn-ea"/>
                <a:cs typeface="Calibri"/>
              </a:rPr>
              <a:t>Learn &amp; Work Assignment 1</a:t>
            </a:r>
            <a:endParaRPr kumimoji="0" lang="en-GB" sz="1600" b="0" i="0" u="none" strike="noStrike" kern="1200" cap="none" spc="0" normalizeH="0" baseline="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 name="Rechteck 18">
            <a:extLst>
              <a:ext uri="{FF2B5EF4-FFF2-40B4-BE49-F238E27FC236}">
                <a16:creationId xmlns:a16="http://schemas.microsoft.com/office/drawing/2014/main" id="{66BEC80D-4075-45AD-A2B3-D52070287ED4}"/>
              </a:ext>
            </a:extLst>
          </p:cNvPr>
          <p:cNvSpPr/>
          <p:nvPr/>
        </p:nvSpPr>
        <p:spPr>
          <a:xfrm>
            <a:off x="4134785" y="4417170"/>
            <a:ext cx="1328055" cy="5361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dirty="0">
                <a:ln>
                  <a:noFill/>
                </a:ln>
                <a:solidFill>
                  <a:srgbClr val="000000"/>
                </a:solidFill>
                <a:effectLst/>
                <a:uLnTx/>
                <a:uFillTx/>
                <a:latin typeface="Calibri"/>
                <a:ea typeface="+mn-ea"/>
                <a:cs typeface="Calibri"/>
              </a:rPr>
              <a:t>Learn &amp; Work Assignment 2</a:t>
            </a:r>
            <a:endParaRPr kumimoji="0" lang="en-GB" sz="1600" b="0" i="0" u="none" strike="noStrike" kern="1200" cap="none" spc="0" normalizeH="0" baseline="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 name="Rechteck 19">
            <a:extLst>
              <a:ext uri="{FF2B5EF4-FFF2-40B4-BE49-F238E27FC236}">
                <a16:creationId xmlns:a16="http://schemas.microsoft.com/office/drawing/2014/main" id="{B32326B7-AA14-4E8F-B5CD-FABEC897C662}"/>
              </a:ext>
            </a:extLst>
          </p:cNvPr>
          <p:cNvSpPr/>
          <p:nvPr/>
        </p:nvSpPr>
        <p:spPr>
          <a:xfrm>
            <a:off x="4405068" y="3700816"/>
            <a:ext cx="1391068" cy="5674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dirty="0">
                <a:ln>
                  <a:noFill/>
                </a:ln>
                <a:solidFill>
                  <a:srgbClr val="000000"/>
                </a:solidFill>
                <a:effectLst/>
                <a:uLnTx/>
                <a:uFillTx/>
                <a:latin typeface="Calibri"/>
                <a:ea typeface="+mn-ea"/>
                <a:cs typeface="Calibri"/>
              </a:rPr>
              <a:t>Learn &amp; Work </a:t>
            </a:r>
            <a:br>
              <a:rPr kumimoji="0" lang="en-GB" sz="1600" b="0" i="0" u="none" strike="noStrike" kern="1200" cap="none" spc="0" normalizeH="0" baseline="0" dirty="0">
                <a:ln>
                  <a:noFill/>
                </a:ln>
                <a:solidFill>
                  <a:srgbClr val="000000"/>
                </a:solidFill>
                <a:effectLst/>
                <a:uLnTx/>
                <a:uFillTx/>
                <a:latin typeface="Calibri"/>
                <a:ea typeface="+mn-ea"/>
                <a:cs typeface="Calibri"/>
              </a:rPr>
            </a:br>
            <a:r>
              <a:rPr kumimoji="0" lang="en-GB" sz="1600" b="0" i="0" u="none" strike="noStrike" kern="1200" cap="none" spc="0" normalizeH="0" baseline="0" dirty="0">
                <a:ln>
                  <a:noFill/>
                </a:ln>
                <a:solidFill>
                  <a:srgbClr val="000000"/>
                </a:solidFill>
                <a:effectLst/>
                <a:uLnTx/>
                <a:uFillTx/>
                <a:latin typeface="Calibri"/>
                <a:ea typeface="+mn-ea"/>
                <a:cs typeface="Calibri"/>
              </a:rPr>
              <a:t>Assignment 3</a:t>
            </a:r>
            <a:endParaRPr kumimoji="0" lang="en-GB" sz="1600" b="0" i="0" u="none" strike="noStrike" kern="1200" cap="none" spc="0" normalizeH="0" baseline="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 name="Rechteck 20">
            <a:extLst>
              <a:ext uri="{FF2B5EF4-FFF2-40B4-BE49-F238E27FC236}">
                <a16:creationId xmlns:a16="http://schemas.microsoft.com/office/drawing/2014/main" id="{90C5B488-D240-413B-AC22-E95D236EAAE9}"/>
              </a:ext>
            </a:extLst>
          </p:cNvPr>
          <p:cNvSpPr/>
          <p:nvPr/>
        </p:nvSpPr>
        <p:spPr>
          <a:xfrm>
            <a:off x="4671246" y="2745707"/>
            <a:ext cx="2478883" cy="5674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dirty="0">
                <a:ln>
                  <a:noFill/>
                </a:ln>
                <a:solidFill>
                  <a:srgbClr val="000000"/>
                </a:solidFill>
                <a:effectLst/>
                <a:uLnTx/>
                <a:uFillTx/>
                <a:latin typeface="Calibri"/>
                <a:ea typeface="+mn-ea"/>
                <a:cs typeface="Calibri"/>
              </a:rPr>
              <a:t>Learn &amp; Work Assignment n</a:t>
            </a:r>
            <a:endParaRPr kumimoji="0" lang="en-GB" sz="1600" b="0" i="0" u="none" strike="noStrike" kern="1200" cap="none" spc="0" normalizeH="0" baseline="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Rechteck 21">
            <a:extLst>
              <a:ext uri="{FF2B5EF4-FFF2-40B4-BE49-F238E27FC236}">
                <a16:creationId xmlns:a16="http://schemas.microsoft.com/office/drawing/2014/main" id="{72005215-B511-488B-8AFF-4C73EFEDA89A}"/>
              </a:ext>
            </a:extLst>
          </p:cNvPr>
          <p:cNvSpPr/>
          <p:nvPr/>
        </p:nvSpPr>
        <p:spPr>
          <a:xfrm>
            <a:off x="2156062" y="2287850"/>
            <a:ext cx="1696007" cy="35604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2000" b="0" i="0" u="none" strike="noStrike" kern="1200" cap="none" spc="0" normalizeH="0" baseline="0" dirty="0">
                <a:ln>
                  <a:noFill/>
                </a:ln>
                <a:solidFill>
                  <a:srgbClr val="000000"/>
                </a:solidFill>
                <a:effectLst/>
                <a:uLnTx/>
                <a:uFillTx/>
                <a:latin typeface="Calibri"/>
                <a:ea typeface="+mn-ea"/>
                <a:cs typeface="Calibri"/>
              </a:rPr>
              <a:t>Competences</a:t>
            </a:r>
            <a:endParaRPr kumimoji="0" lang="en-GB" sz="2000" b="0" i="0" u="none" strike="noStrike" kern="1200" cap="none" spc="0" normalizeH="0" baseline="0" dirty="0">
              <a:ln>
                <a:noFill/>
              </a:ln>
              <a:solidFill>
                <a:srgbClr val="000000"/>
              </a:solidFill>
              <a:effectLst/>
              <a:uLnTx/>
              <a:uFillTx/>
              <a:latin typeface="Arial"/>
              <a:ea typeface="+mn-ea"/>
              <a:cs typeface="Times New Roman"/>
            </a:endParaRPr>
          </a:p>
        </p:txBody>
      </p:sp>
      <p:sp>
        <p:nvSpPr>
          <p:cNvPr id="11" name="Untertitel 4">
            <a:extLst>
              <a:ext uri="{FF2B5EF4-FFF2-40B4-BE49-F238E27FC236}">
                <a16:creationId xmlns:a16="http://schemas.microsoft.com/office/drawing/2014/main" id="{894C3073-BBDD-80AE-B270-F84D097C5389}"/>
              </a:ext>
            </a:extLst>
          </p:cNvPr>
          <p:cNvSpPr txBox="1">
            <a:spLocks/>
          </p:cNvSpPr>
          <p:nvPr/>
        </p:nvSpPr>
        <p:spPr>
          <a:xfrm>
            <a:off x="0" y="6598302"/>
            <a:ext cx="6010606" cy="282170"/>
          </a:xfrm>
          <a:prstGeom prst="rect">
            <a:avLst/>
          </a:prstGeom>
        </p:spPr>
        <p:txBody>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00000"/>
              </a:lnSpc>
            </a:pPr>
            <a:r>
              <a:rPr lang="en-GB" sz="1000" dirty="0"/>
              <a:t>Workshop: Training of Trainers, within the ProREG-Project at KNUST, March 2024 | PD Dr. Stefan Wolf</a:t>
            </a:r>
          </a:p>
        </p:txBody>
      </p:sp>
      <p:sp>
        <p:nvSpPr>
          <p:cNvPr id="12" name="Textfeld 11">
            <a:extLst>
              <a:ext uri="{FF2B5EF4-FFF2-40B4-BE49-F238E27FC236}">
                <a16:creationId xmlns:a16="http://schemas.microsoft.com/office/drawing/2014/main" id="{F7172B71-4DAF-56F5-F80A-A8F57FAF4A03}"/>
              </a:ext>
            </a:extLst>
          </p:cNvPr>
          <p:cNvSpPr txBox="1"/>
          <p:nvPr/>
        </p:nvSpPr>
        <p:spPr>
          <a:xfrm>
            <a:off x="6456801" y="6642556"/>
            <a:ext cx="2843808" cy="215444"/>
          </a:xfrm>
          <a:prstGeom prst="rect">
            <a:avLst/>
          </a:prstGeom>
          <a:noFill/>
        </p:spPr>
        <p:txBody>
          <a:bodyPr wrap="square" lIns="0" rIns="0" rtlCol="0">
            <a:spAutoFit/>
          </a:bodyPr>
          <a:lstStyle/>
          <a:p>
            <a:r>
              <a:rPr lang="en-GB" sz="800" dirty="0"/>
              <a:t>Dr H.-J. Lindemann &amp; PD Dr Stefan Wolf | CC-BY-NC 4.0</a:t>
            </a:r>
          </a:p>
        </p:txBody>
      </p:sp>
      <p:sp>
        <p:nvSpPr>
          <p:cNvPr id="4" name="Titel 1">
            <a:extLst>
              <a:ext uri="{FF2B5EF4-FFF2-40B4-BE49-F238E27FC236}">
                <a16:creationId xmlns:a16="http://schemas.microsoft.com/office/drawing/2014/main" id="{DF62CA0D-4C14-1C85-B4FA-F20560C630C4}"/>
              </a:ext>
            </a:extLst>
          </p:cNvPr>
          <p:cNvSpPr txBox="1">
            <a:spLocks/>
          </p:cNvSpPr>
          <p:nvPr/>
        </p:nvSpPr>
        <p:spPr bwMode="auto">
          <a:xfrm>
            <a:off x="541337" y="177081"/>
            <a:ext cx="8061325" cy="346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sz="2000" dirty="0"/>
              <a:t>How to realise holistic learning and teaching approach ?</a:t>
            </a:r>
          </a:p>
        </p:txBody>
      </p:sp>
    </p:spTree>
    <p:extLst>
      <p:ext uri="{BB962C8B-B14F-4D97-AF65-F5344CB8AC3E}">
        <p14:creationId xmlns:p14="http://schemas.microsoft.com/office/powerpoint/2010/main" val="398507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30238" y="1368210"/>
            <a:ext cx="3148608" cy="689190"/>
          </a:xfrm>
        </p:spPr>
        <p:txBody>
          <a:bodyPr/>
          <a:lstStyle/>
          <a:p>
            <a:r>
              <a:rPr lang="en-GB" sz="2000" dirty="0"/>
              <a:t>Realisation of professional action competence</a:t>
            </a:r>
          </a:p>
        </p:txBody>
      </p:sp>
      <p:sp>
        <p:nvSpPr>
          <p:cNvPr id="4" name="Textplatzhalter 3"/>
          <p:cNvSpPr>
            <a:spLocks noGrp="1"/>
          </p:cNvSpPr>
          <p:nvPr>
            <p:ph type="body" sz="half" idx="2"/>
          </p:nvPr>
        </p:nvSpPr>
        <p:spPr/>
        <p:txBody>
          <a:bodyPr/>
          <a:lstStyle/>
          <a:p>
            <a:pPr marL="285750" indent="-285750">
              <a:buFont typeface="Arial" panose="020B0604020202020204" pitchFamily="34" charset="0"/>
              <a:buChar char="•"/>
            </a:pPr>
            <a:endParaRPr lang="en-GB" sz="1800" dirty="0">
              <a:cs typeface="Calibri" panose="020F0502020204030204" pitchFamily="34" charset="0"/>
            </a:endParaRPr>
          </a:p>
          <a:p>
            <a:pPr marL="285750" indent="-285750">
              <a:buFont typeface="Arial" panose="020B0604020202020204" pitchFamily="34" charset="0"/>
              <a:buChar char="•"/>
            </a:pPr>
            <a:r>
              <a:rPr lang="en-GB" sz="1800" dirty="0">
                <a:ea typeface="+mn-lt"/>
                <a:cs typeface="+mn-lt"/>
              </a:rPr>
              <a:t>Problem based work tasks results from</a:t>
            </a:r>
            <a:r>
              <a:rPr lang="en-GB" sz="1800" dirty="0">
                <a:cs typeface="Calibri"/>
              </a:rPr>
              <a:t>:</a:t>
            </a:r>
            <a:br>
              <a:rPr lang="en-GB" sz="1800" dirty="0">
                <a:cs typeface="Calibri" panose="020F0502020204030204" pitchFamily="34" charset="0"/>
              </a:rPr>
            </a:br>
            <a:endParaRPr lang="en-GB" sz="1800" dirty="0">
              <a:cs typeface="Calibri" panose="020F0502020204030204" pitchFamily="34" charset="0"/>
            </a:endParaRPr>
          </a:p>
          <a:p>
            <a:pPr marL="342900" indent="-342900">
              <a:buFont typeface="+mj-lt"/>
              <a:buAutoNum type="arabicPeriod"/>
            </a:pPr>
            <a:r>
              <a:rPr lang="en-GB" sz="1800" dirty="0">
                <a:cs typeface="Calibri" panose="020F0502020204030204" pitchFamily="34" charset="0"/>
              </a:rPr>
              <a:t>directly from operational processes</a:t>
            </a:r>
          </a:p>
          <a:p>
            <a:pPr marL="342900" indent="-342900">
              <a:buFont typeface="+mj-lt"/>
              <a:buAutoNum type="arabicPeriod"/>
            </a:pPr>
            <a:r>
              <a:rPr lang="en-GB" sz="1800" dirty="0">
                <a:cs typeface="Calibri" panose="020F0502020204030204" pitchFamily="34" charset="0"/>
              </a:rPr>
              <a:t>working processes, but elaborated</a:t>
            </a:r>
          </a:p>
          <a:p>
            <a:pPr marL="342900" indent="-342900">
              <a:buFont typeface="+mj-lt"/>
              <a:buAutoNum type="arabicPeriod"/>
            </a:pPr>
            <a:r>
              <a:rPr lang="en-GB" sz="1800" dirty="0">
                <a:cs typeface="Calibri" panose="020F0502020204030204" pitchFamily="34" charset="0"/>
              </a:rPr>
              <a:t>didactically constructed tasks </a:t>
            </a:r>
          </a:p>
          <a:p>
            <a:endParaRPr lang="en-GB" dirty="0"/>
          </a:p>
        </p:txBody>
      </p:sp>
      <p:sp>
        <p:nvSpPr>
          <p:cNvPr id="7" name="Pfeil nach unten 6"/>
          <p:cNvSpPr/>
          <p:nvPr/>
        </p:nvSpPr>
        <p:spPr bwMode="auto">
          <a:xfrm>
            <a:off x="1820092" y="4736288"/>
            <a:ext cx="468093" cy="674739"/>
          </a:xfrm>
          <a:prstGeom prst="downArrow">
            <a:avLst/>
          </a:prstGeom>
          <a:solidFill>
            <a:schemeClr val="tx2"/>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8" name="Textfeld 7"/>
          <p:cNvSpPr txBox="1"/>
          <p:nvPr/>
        </p:nvSpPr>
        <p:spPr>
          <a:xfrm>
            <a:off x="1085944" y="5411757"/>
            <a:ext cx="1944216" cy="923330"/>
          </a:xfrm>
          <a:prstGeom prst="rect">
            <a:avLst/>
          </a:prstGeom>
          <a:noFill/>
        </p:spPr>
        <p:txBody>
          <a:bodyPr wrap="square" lIns="91440" tIns="45720" rIns="91440" bIns="45720" rtlCol="0" anchor="t">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Arial"/>
              </a:rPr>
              <a:t>Learn and Work Assignments (LWA)</a:t>
            </a:r>
            <a:endParaRPr kumimoji="0" lang="en-GB" sz="1200" b="0" i="0" u="none" strike="noStrike" kern="1200" cap="none" spc="0" normalizeH="0" baseline="0" noProof="0" dirty="0">
              <a:ln>
                <a:noFill/>
              </a:ln>
              <a:solidFill>
                <a:srgbClr val="000000"/>
              </a:solidFill>
              <a:effectLst/>
              <a:uLnTx/>
              <a:uFillTx/>
              <a:ea typeface="+mn-ea"/>
            </a:endParaRPr>
          </a:p>
        </p:txBody>
      </p:sp>
      <p:grpSp>
        <p:nvGrpSpPr>
          <p:cNvPr id="23" name="Gruppieren 22">
            <a:extLst>
              <a:ext uri="{FF2B5EF4-FFF2-40B4-BE49-F238E27FC236}">
                <a16:creationId xmlns:a16="http://schemas.microsoft.com/office/drawing/2014/main" id="{B19A4D29-88B5-4D8A-B31B-CE100E1397FE}"/>
              </a:ext>
            </a:extLst>
          </p:cNvPr>
          <p:cNvGrpSpPr/>
          <p:nvPr/>
        </p:nvGrpSpPr>
        <p:grpSpPr>
          <a:xfrm>
            <a:off x="3852069" y="1368210"/>
            <a:ext cx="4845096" cy="5330924"/>
            <a:chOff x="3579376" y="647700"/>
            <a:chExt cx="5374911" cy="6096000"/>
          </a:xfrm>
        </p:grpSpPr>
        <p:pic>
          <p:nvPicPr>
            <p:cNvPr id="17" name="Grafik 16">
              <a:extLst>
                <a:ext uri="{FF2B5EF4-FFF2-40B4-BE49-F238E27FC236}">
                  <a16:creationId xmlns:a16="http://schemas.microsoft.com/office/drawing/2014/main" id="{3B1F7C0D-F3C3-4D1C-AA29-DB4939D99C6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79376" y="647700"/>
              <a:ext cx="5374911" cy="6096000"/>
            </a:xfrm>
            <a:prstGeom prst="rect">
              <a:avLst/>
            </a:prstGeom>
          </p:spPr>
        </p:pic>
        <p:sp>
          <p:nvSpPr>
            <p:cNvPr id="18" name="Rechteck 17">
              <a:extLst>
                <a:ext uri="{FF2B5EF4-FFF2-40B4-BE49-F238E27FC236}">
                  <a16:creationId xmlns:a16="http://schemas.microsoft.com/office/drawing/2014/main" id="{426A57AB-AEDE-43A5-BA02-8CA32CD1C5B9}"/>
                </a:ext>
              </a:extLst>
            </p:cNvPr>
            <p:cNvSpPr/>
            <p:nvPr/>
          </p:nvSpPr>
          <p:spPr>
            <a:xfrm>
              <a:off x="4957001" y="2554514"/>
              <a:ext cx="2666712" cy="545750"/>
            </a:xfrm>
            <a:prstGeom prst="rect">
              <a:avLst/>
            </a:prstGeom>
            <a:solidFill>
              <a:srgbClr val="33CC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0" normalizeH="0" baseline="0" dirty="0">
                  <a:ln>
                    <a:noFill/>
                  </a:ln>
                  <a:solidFill>
                    <a:sysClr val="windowText" lastClr="000000"/>
                  </a:solidFill>
                  <a:effectLst/>
                  <a:uLnTx/>
                  <a:uFillTx/>
                  <a:latin typeface="Calibri" panose="020F0502020204030204" pitchFamily="34" charset="0"/>
                  <a:ea typeface="+mn-ea"/>
                  <a:cs typeface="Calibri" panose="020F0502020204030204" pitchFamily="34" charset="0"/>
                </a:rPr>
                <a:t>Authentic</a:t>
              </a:r>
              <a:r>
                <a:rPr kumimoji="0" lang="en-GB" sz="12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 work tasks</a:t>
              </a:r>
            </a:p>
          </p:txBody>
        </p:sp>
        <p:sp>
          <p:nvSpPr>
            <p:cNvPr id="19" name="Rechteck 18">
              <a:extLst>
                <a:ext uri="{FF2B5EF4-FFF2-40B4-BE49-F238E27FC236}">
                  <a16:creationId xmlns:a16="http://schemas.microsoft.com/office/drawing/2014/main" id="{0A09211A-9587-4D6C-9740-938FD4ECF04A}"/>
                </a:ext>
              </a:extLst>
            </p:cNvPr>
            <p:cNvSpPr/>
            <p:nvPr/>
          </p:nvSpPr>
          <p:spPr>
            <a:xfrm>
              <a:off x="4957001" y="3381829"/>
              <a:ext cx="2666712" cy="522514"/>
            </a:xfrm>
            <a:prstGeom prst="rect">
              <a:avLst/>
            </a:prstGeom>
            <a:solidFill>
              <a:srgbClr val="33CC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Derived work tasks</a:t>
              </a:r>
            </a:p>
          </p:txBody>
        </p:sp>
        <p:sp>
          <p:nvSpPr>
            <p:cNvPr id="20" name="Rechteck 19">
              <a:extLst>
                <a:ext uri="{FF2B5EF4-FFF2-40B4-BE49-F238E27FC236}">
                  <a16:creationId xmlns:a16="http://schemas.microsoft.com/office/drawing/2014/main" id="{36FBB4A9-12CF-41AF-A9A5-BD885CEEA0D7}"/>
                </a:ext>
              </a:extLst>
            </p:cNvPr>
            <p:cNvSpPr/>
            <p:nvPr/>
          </p:nvSpPr>
          <p:spPr>
            <a:xfrm>
              <a:off x="4957001" y="4245490"/>
              <a:ext cx="2666712" cy="548760"/>
            </a:xfrm>
            <a:prstGeom prst="rect">
              <a:avLst/>
            </a:prstGeom>
            <a:solidFill>
              <a:srgbClr val="33CC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Didactically constructed work tasks</a:t>
              </a:r>
            </a:p>
          </p:txBody>
        </p:sp>
        <p:sp>
          <p:nvSpPr>
            <p:cNvPr id="21" name="Rechteck 20">
              <a:extLst>
                <a:ext uri="{FF2B5EF4-FFF2-40B4-BE49-F238E27FC236}">
                  <a16:creationId xmlns:a16="http://schemas.microsoft.com/office/drawing/2014/main" id="{4595872C-0DA0-4A56-887D-6289657D994B}"/>
                </a:ext>
              </a:extLst>
            </p:cNvPr>
            <p:cNvSpPr/>
            <p:nvPr/>
          </p:nvSpPr>
          <p:spPr>
            <a:xfrm>
              <a:off x="6046523" y="1805205"/>
              <a:ext cx="2764551" cy="47482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a:ea typeface="+mn-ea"/>
                  <a:cs typeface="Calibri"/>
                </a:rPr>
                <a:t>Daily Work Experiences</a:t>
              </a:r>
              <a:endParaRPr kumimoji="0" lang="en-GB"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 name="Rechteck 21">
              <a:extLst>
                <a:ext uri="{FF2B5EF4-FFF2-40B4-BE49-F238E27FC236}">
                  <a16:creationId xmlns:a16="http://schemas.microsoft.com/office/drawing/2014/main" id="{A9527651-71C0-4ABF-A97D-93B72E02F4B2}"/>
                </a:ext>
              </a:extLst>
            </p:cNvPr>
            <p:cNvSpPr/>
            <p:nvPr/>
          </p:nvSpPr>
          <p:spPr>
            <a:xfrm>
              <a:off x="5447321" y="5337567"/>
              <a:ext cx="1458273" cy="45684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Didactics</a:t>
              </a:r>
            </a:p>
          </p:txBody>
        </p:sp>
      </p:grpSp>
      <p:sp>
        <p:nvSpPr>
          <p:cNvPr id="3" name="Titel 1">
            <a:extLst>
              <a:ext uri="{FF2B5EF4-FFF2-40B4-BE49-F238E27FC236}">
                <a16:creationId xmlns:a16="http://schemas.microsoft.com/office/drawing/2014/main" id="{87CC885C-444B-D170-C31D-30F8E585AB4B}"/>
              </a:ext>
            </a:extLst>
          </p:cNvPr>
          <p:cNvSpPr txBox="1">
            <a:spLocks/>
          </p:cNvSpPr>
          <p:nvPr/>
        </p:nvSpPr>
        <p:spPr bwMode="auto">
          <a:xfrm>
            <a:off x="541337" y="177081"/>
            <a:ext cx="8061325" cy="346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sz="2000" dirty="0"/>
              <a:t>How to realise holistic learning and teaching approach ?</a:t>
            </a:r>
          </a:p>
        </p:txBody>
      </p:sp>
      <p:sp>
        <p:nvSpPr>
          <p:cNvPr id="5" name="Untertitel 4">
            <a:extLst>
              <a:ext uri="{FF2B5EF4-FFF2-40B4-BE49-F238E27FC236}">
                <a16:creationId xmlns:a16="http://schemas.microsoft.com/office/drawing/2014/main" id="{1685CE18-B2C6-4BD2-40A2-FC03D12C63BF}"/>
              </a:ext>
            </a:extLst>
          </p:cNvPr>
          <p:cNvSpPr txBox="1">
            <a:spLocks/>
          </p:cNvSpPr>
          <p:nvPr/>
        </p:nvSpPr>
        <p:spPr>
          <a:xfrm>
            <a:off x="0" y="6598302"/>
            <a:ext cx="6010606" cy="282170"/>
          </a:xfrm>
          <a:prstGeom prst="rect">
            <a:avLst/>
          </a:prstGeom>
        </p:spPr>
        <p:txBody>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00000"/>
              </a:lnSpc>
            </a:pPr>
            <a:r>
              <a:rPr lang="en-GB" sz="1000" dirty="0"/>
              <a:t>Workshop: Training of Trainers, within the ProREG-Project at KNUST, March 2024 | PD Dr. Stefan Wolf</a:t>
            </a:r>
          </a:p>
        </p:txBody>
      </p:sp>
      <p:sp>
        <p:nvSpPr>
          <p:cNvPr id="10" name="Textfeld 9">
            <a:extLst>
              <a:ext uri="{FF2B5EF4-FFF2-40B4-BE49-F238E27FC236}">
                <a16:creationId xmlns:a16="http://schemas.microsoft.com/office/drawing/2014/main" id="{A46C7342-7784-2F9B-DDC5-1C0AF9AC9388}"/>
              </a:ext>
            </a:extLst>
          </p:cNvPr>
          <p:cNvSpPr txBox="1"/>
          <p:nvPr/>
        </p:nvSpPr>
        <p:spPr>
          <a:xfrm>
            <a:off x="6456801" y="6642556"/>
            <a:ext cx="2843808" cy="215444"/>
          </a:xfrm>
          <a:prstGeom prst="rect">
            <a:avLst/>
          </a:prstGeom>
          <a:noFill/>
        </p:spPr>
        <p:txBody>
          <a:bodyPr wrap="square" lIns="0" rIns="0" rtlCol="0">
            <a:spAutoFit/>
          </a:bodyPr>
          <a:lstStyle/>
          <a:p>
            <a:r>
              <a:rPr lang="de-DE" sz="800" dirty="0"/>
              <a:t>Dr H.-J. Lindemann &amp; PD Dr Stefan Wolf | CC-BY-NC 4.0</a:t>
            </a:r>
          </a:p>
        </p:txBody>
      </p:sp>
    </p:spTree>
    <p:extLst>
      <p:ext uri="{BB962C8B-B14F-4D97-AF65-F5344CB8AC3E}">
        <p14:creationId xmlns:p14="http://schemas.microsoft.com/office/powerpoint/2010/main" val="1702508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PlaceHolder 2"/>
          <p:cNvSpPr>
            <a:spLocks noGrp="1"/>
          </p:cNvSpPr>
          <p:nvPr>
            <p:ph/>
          </p:nvPr>
        </p:nvSpPr>
        <p:spPr>
          <a:xfrm>
            <a:off x="515242" y="1898326"/>
            <a:ext cx="3483489" cy="5033664"/>
          </a:xfrm>
          <a:prstGeom prst="rect">
            <a:avLst/>
          </a:prstGeom>
          <a:noFill/>
          <a:ln w="0">
            <a:noFill/>
          </a:ln>
        </p:spPr>
        <p:txBody>
          <a:bodyPr lIns="0" rIns="0" anchor="t">
            <a:noAutofit/>
          </a:bodyPr>
          <a:lstStyle/>
          <a:p>
            <a:pPr>
              <a:lnSpc>
                <a:spcPct val="114000"/>
              </a:lnSpc>
              <a:spcBef>
                <a:spcPts val="600"/>
              </a:spcBef>
              <a:tabLst>
                <a:tab pos="0" algn="l"/>
              </a:tabLst>
            </a:pPr>
            <a:r>
              <a:rPr lang="en-GB" sz="1600" u="sng" spc="-1" dirty="0">
                <a:ea typeface="Tahoma"/>
              </a:rPr>
              <a:t>Work and learning tasks </a:t>
            </a:r>
            <a:r>
              <a:rPr lang="en-GB" sz="1600" spc="-1" dirty="0">
                <a:ea typeface="Tahoma"/>
              </a:rPr>
              <a:t>are didactically and methodically prepared professional work tasks, during the execution of which the professional, social and personal competences of the actors are expanded. </a:t>
            </a:r>
          </a:p>
          <a:p>
            <a:pPr>
              <a:lnSpc>
                <a:spcPct val="114000"/>
              </a:lnSpc>
              <a:spcBef>
                <a:spcPts val="600"/>
              </a:spcBef>
              <a:tabLst>
                <a:tab pos="0" algn="l"/>
              </a:tabLst>
            </a:pPr>
            <a:r>
              <a:rPr lang="en-GB" sz="1600" spc="-1" dirty="0">
                <a:ea typeface="Tahoma"/>
              </a:rPr>
              <a:t>The constitution and implementation are primarily dependent on the following factors: </a:t>
            </a:r>
          </a:p>
          <a:p>
            <a:pPr>
              <a:lnSpc>
                <a:spcPct val="114000"/>
              </a:lnSpc>
              <a:spcBef>
                <a:spcPts val="600"/>
              </a:spcBef>
              <a:tabLst>
                <a:tab pos="0" algn="l"/>
              </a:tabLst>
            </a:pPr>
            <a:r>
              <a:rPr lang="en-GB" sz="1600" spc="-1" dirty="0">
                <a:ea typeface="Tahoma"/>
              </a:rPr>
              <a:t>work and organisational concepts; customer and business processes; learning potential and opportunities in the work process; qualification and competence requirements</a:t>
            </a:r>
            <a:br>
              <a:rPr lang="en-GB" sz="1600" dirty="0"/>
            </a:br>
            <a:br>
              <a:rPr lang="en-GB" sz="1600" dirty="0"/>
            </a:br>
            <a:endParaRPr lang="en-GB" sz="1600" spc="-1" dirty="0"/>
          </a:p>
        </p:txBody>
      </p:sp>
      <p:sp>
        <p:nvSpPr>
          <p:cNvPr id="3" name="Textfeld 2">
            <a:extLst>
              <a:ext uri="{FF2B5EF4-FFF2-40B4-BE49-F238E27FC236}">
                <a16:creationId xmlns:a16="http://schemas.microsoft.com/office/drawing/2014/main" id="{C7BDD526-F0F0-F60C-BBA5-B639FE11157A}"/>
              </a:ext>
            </a:extLst>
          </p:cNvPr>
          <p:cNvSpPr txBox="1"/>
          <p:nvPr/>
        </p:nvSpPr>
        <p:spPr>
          <a:xfrm>
            <a:off x="6300192" y="6642556"/>
            <a:ext cx="2843808" cy="215444"/>
          </a:xfrm>
          <a:prstGeom prst="rect">
            <a:avLst/>
          </a:prstGeom>
          <a:noFill/>
        </p:spPr>
        <p:txBody>
          <a:bodyPr wrap="square" lIns="0" rIns="0" rtlCol="0">
            <a:spAutoFit/>
          </a:bodyPr>
          <a:lstStyle/>
          <a:p>
            <a:r>
              <a:rPr lang="de-DE" sz="800" dirty="0"/>
              <a:t>© Dr. H.-J. Lindemann &amp; PD Dr. Stefan Wolf  | CC-BY-NC 4.0</a:t>
            </a:r>
          </a:p>
        </p:txBody>
      </p:sp>
      <p:sp>
        <p:nvSpPr>
          <p:cNvPr id="4" name="PlaceHolder 2">
            <a:extLst>
              <a:ext uri="{FF2B5EF4-FFF2-40B4-BE49-F238E27FC236}">
                <a16:creationId xmlns:a16="http://schemas.microsoft.com/office/drawing/2014/main" id="{36947A3E-CECF-0A23-E163-D71BA5BA8C49}"/>
              </a:ext>
            </a:extLst>
          </p:cNvPr>
          <p:cNvSpPr txBox="1">
            <a:spLocks/>
          </p:cNvSpPr>
          <p:nvPr/>
        </p:nvSpPr>
        <p:spPr>
          <a:xfrm>
            <a:off x="4824192" y="1989334"/>
            <a:ext cx="3752375" cy="4331372"/>
          </a:xfrm>
          <a:prstGeom prst="rect">
            <a:avLst/>
          </a:prstGeom>
          <a:noFill/>
          <a:ln w="0">
            <a:noFill/>
          </a:ln>
        </p:spPr>
        <p:txBody>
          <a:bodyPr anchor="t">
            <a:noAutofit/>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sz="1600" u="sng" strike="noStrike" baseline="0"/>
              <a:t>Learning and work task</a:t>
            </a:r>
            <a:r>
              <a:rPr lang="en-GB" sz="1600" u="none" strike="noStrike" baseline="0"/>
              <a:t> - definition:</a:t>
            </a:r>
          </a:p>
          <a:p>
            <a:pPr algn="l"/>
            <a:r>
              <a:rPr lang="en-GB" sz="1600" u="none" strike="noStrike" baseline="0" dirty="0"/>
              <a:t>A learning task sets goals in the form of a professional task, </a:t>
            </a:r>
          </a:p>
          <a:p>
            <a:pPr algn="l"/>
            <a:r>
              <a:rPr lang="en-GB" sz="1600" u="none" strike="noStrike" baseline="0" dirty="0"/>
              <a:t>the realisation and solution of which requires the application of new knowledge and skills, whereby the learning success results from the correct and complete execution of the task. (according to Elmar </a:t>
            </a:r>
            <a:r>
              <a:rPr lang="en-GB" sz="1600" u="none" strike="noStrike" baseline="0" dirty="0" err="1"/>
              <a:t>Witzgall</a:t>
            </a:r>
            <a:r>
              <a:rPr lang="en-GB" sz="1600" u="none" strike="noStrike" baseline="0" dirty="0"/>
              <a:t>)</a:t>
            </a:r>
            <a:br>
              <a:rPr lang="en-GB" sz="1600" dirty="0"/>
            </a:br>
            <a:endParaRPr lang="en-GB" sz="1600" spc="-1" dirty="0"/>
          </a:p>
        </p:txBody>
      </p:sp>
      <p:sp>
        <p:nvSpPr>
          <p:cNvPr id="6" name="Textfeld 5">
            <a:extLst>
              <a:ext uri="{FF2B5EF4-FFF2-40B4-BE49-F238E27FC236}">
                <a16:creationId xmlns:a16="http://schemas.microsoft.com/office/drawing/2014/main" id="{2611C289-3EE2-200B-A1BC-0222585D12B2}"/>
              </a:ext>
            </a:extLst>
          </p:cNvPr>
          <p:cNvSpPr txBox="1"/>
          <p:nvPr/>
        </p:nvSpPr>
        <p:spPr>
          <a:xfrm>
            <a:off x="515242" y="1436661"/>
            <a:ext cx="3595341" cy="461665"/>
          </a:xfrm>
          <a:prstGeom prst="rect">
            <a:avLst/>
          </a:prstGeom>
          <a:noFill/>
        </p:spPr>
        <p:txBody>
          <a:bodyPr wrap="square" lIns="36000" rIns="36000">
            <a:spAutoFit/>
          </a:bodyPr>
          <a:lstStyle/>
          <a:p>
            <a:r>
              <a:rPr lang="en-US" sz="2400" dirty="0"/>
              <a:t>In-Company learning</a:t>
            </a:r>
            <a:endParaRPr lang="de-DE" sz="2400" dirty="0"/>
          </a:p>
        </p:txBody>
      </p:sp>
      <p:sp>
        <p:nvSpPr>
          <p:cNvPr id="7" name="Textfeld 6">
            <a:extLst>
              <a:ext uri="{FF2B5EF4-FFF2-40B4-BE49-F238E27FC236}">
                <a16:creationId xmlns:a16="http://schemas.microsoft.com/office/drawing/2014/main" id="{A87E31E8-EECF-F030-6F62-9F9020A1BDD4}"/>
              </a:ext>
            </a:extLst>
          </p:cNvPr>
          <p:cNvSpPr txBox="1"/>
          <p:nvPr/>
        </p:nvSpPr>
        <p:spPr>
          <a:xfrm>
            <a:off x="4790797" y="1436661"/>
            <a:ext cx="3811865" cy="461665"/>
          </a:xfrm>
          <a:prstGeom prst="rect">
            <a:avLst/>
          </a:prstGeom>
          <a:noFill/>
        </p:spPr>
        <p:txBody>
          <a:bodyPr wrap="square" lIns="36000" rIns="36000">
            <a:spAutoFit/>
          </a:bodyPr>
          <a:lstStyle/>
          <a:p>
            <a:r>
              <a:rPr lang="en-US" sz="2400" dirty="0"/>
              <a:t>In-Edu-Institutional learning</a:t>
            </a:r>
            <a:endParaRPr lang="de-DE" sz="2400" dirty="0"/>
          </a:p>
        </p:txBody>
      </p:sp>
      <p:sp>
        <p:nvSpPr>
          <p:cNvPr id="8" name="Titel 1">
            <a:extLst>
              <a:ext uri="{FF2B5EF4-FFF2-40B4-BE49-F238E27FC236}">
                <a16:creationId xmlns:a16="http://schemas.microsoft.com/office/drawing/2014/main" id="{A390C8A5-2E63-1909-2A16-F2A66FBD3D9C}"/>
              </a:ext>
            </a:extLst>
          </p:cNvPr>
          <p:cNvSpPr txBox="1">
            <a:spLocks/>
          </p:cNvSpPr>
          <p:nvPr/>
        </p:nvSpPr>
        <p:spPr bwMode="auto">
          <a:xfrm>
            <a:off x="541337" y="177081"/>
            <a:ext cx="8061325" cy="346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sz="2000" dirty="0"/>
              <a:t>How to realise … – the Learn and Work Assignments</a:t>
            </a:r>
          </a:p>
        </p:txBody>
      </p:sp>
      <p:sp>
        <p:nvSpPr>
          <p:cNvPr id="2" name="Untertitel 4">
            <a:extLst>
              <a:ext uri="{FF2B5EF4-FFF2-40B4-BE49-F238E27FC236}">
                <a16:creationId xmlns:a16="http://schemas.microsoft.com/office/drawing/2014/main" id="{F4739441-CD43-18E2-982A-734B9117C89C}"/>
              </a:ext>
            </a:extLst>
          </p:cNvPr>
          <p:cNvSpPr txBox="1">
            <a:spLocks/>
          </p:cNvSpPr>
          <p:nvPr/>
        </p:nvSpPr>
        <p:spPr>
          <a:xfrm>
            <a:off x="0" y="6642556"/>
            <a:ext cx="6010606" cy="282170"/>
          </a:xfrm>
          <a:prstGeom prst="rect">
            <a:avLst/>
          </a:prstGeom>
        </p:spPr>
        <p:txBody>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00000"/>
              </a:lnSpc>
            </a:pPr>
            <a:r>
              <a:rPr lang="en-GB" sz="1000" dirty="0"/>
              <a:t>Workshop: Training of Trainers, within the ProREG-Project at KNUST, March 2024 | PD Dr. Stefan Wolf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Rectangle 2"/>
          <p:cNvSpPr/>
          <p:nvPr/>
        </p:nvSpPr>
        <p:spPr>
          <a:xfrm>
            <a:off x="541337" y="2265279"/>
            <a:ext cx="8375326" cy="3974497"/>
          </a:xfrm>
          <a:prstGeom prst="rect">
            <a:avLst/>
          </a:prstGeom>
          <a:noFill/>
          <a:ln w="9525">
            <a:noFill/>
          </a:ln>
        </p:spPr>
        <p:style>
          <a:lnRef idx="0">
            <a:scrgbClr r="0" g="0" b="0"/>
          </a:lnRef>
          <a:fillRef idx="0">
            <a:scrgbClr r="0" g="0" b="0"/>
          </a:fillRef>
          <a:effectRef idx="0">
            <a:scrgbClr r="0" g="0" b="0"/>
          </a:effectRef>
          <a:fontRef idx="minor"/>
        </p:style>
        <p:txBody>
          <a:bodyPr numCol="1" spcCol="0" anchor="t">
            <a:noAutofit/>
          </a:bodyPr>
          <a:lstStyle/>
          <a:p>
            <a:pPr marL="342900" indent="-342900">
              <a:lnSpc>
                <a:spcPct val="114000"/>
              </a:lnSpc>
              <a:spcBef>
                <a:spcPts val="600"/>
              </a:spcBef>
              <a:spcAft>
                <a:spcPts val="1200"/>
              </a:spcAft>
              <a:buClr>
                <a:srgbClr val="C00000"/>
              </a:buClr>
              <a:buFont typeface="+mj-lt"/>
              <a:buAutoNum type="arabicPeriod"/>
            </a:pPr>
            <a:r>
              <a:rPr lang="en-GB" spc="-1" dirty="0">
                <a:solidFill>
                  <a:srgbClr val="000000"/>
                </a:solidFill>
              </a:rPr>
              <a:t>Professional work tasks must include typical content and methods of specialised work that correspond to occupational profiles or job descriptions.</a:t>
            </a:r>
          </a:p>
          <a:p>
            <a:pPr marL="342900" indent="-342900">
              <a:lnSpc>
                <a:spcPct val="114000"/>
              </a:lnSpc>
              <a:spcBef>
                <a:spcPts val="600"/>
              </a:spcBef>
              <a:spcAft>
                <a:spcPts val="1200"/>
              </a:spcAft>
              <a:buClr>
                <a:srgbClr val="C00000"/>
              </a:buClr>
              <a:buFont typeface="+mj-lt"/>
              <a:buAutoNum type="arabicPeriod"/>
            </a:pPr>
            <a:r>
              <a:rPr lang="en-GB" spc="-1" dirty="0">
                <a:solidFill>
                  <a:srgbClr val="000000"/>
                </a:solidFill>
              </a:rPr>
              <a:t>Professional work tasks represent a complete work action, whereby the individual action phases are usually weighted differently.</a:t>
            </a:r>
          </a:p>
          <a:p>
            <a:pPr marL="342900" indent="-342900">
              <a:lnSpc>
                <a:spcPct val="114000"/>
              </a:lnSpc>
              <a:spcBef>
                <a:spcPts val="600"/>
              </a:spcBef>
              <a:spcAft>
                <a:spcPts val="1200"/>
              </a:spcAft>
              <a:buClr>
                <a:srgbClr val="C00000"/>
              </a:buClr>
              <a:buFont typeface="+mj-lt"/>
              <a:buAutoNum type="arabicPeriod"/>
            </a:pPr>
            <a:r>
              <a:rPr lang="en-GB" spc="-1" dirty="0">
                <a:solidFill>
                  <a:srgbClr val="000000"/>
                </a:solidFill>
              </a:rPr>
              <a:t>When working on a professional task, its integration into the operational process and organisational structure as well as into the operational business processes should be recognisable.</a:t>
            </a:r>
          </a:p>
          <a:p>
            <a:pPr marL="342900" indent="-342900">
              <a:lnSpc>
                <a:spcPct val="114000"/>
              </a:lnSpc>
              <a:spcBef>
                <a:spcPts val="600"/>
              </a:spcBef>
              <a:spcAft>
                <a:spcPts val="1200"/>
              </a:spcAft>
              <a:buClr>
                <a:srgbClr val="C00000"/>
              </a:buClr>
              <a:buFont typeface="+mj-lt"/>
              <a:buAutoNum type="arabicPeriod"/>
            </a:pPr>
            <a:r>
              <a:rPr lang="en-GB" spc="-1" dirty="0">
                <a:solidFill>
                  <a:srgbClr val="000000"/>
                </a:solidFill>
              </a:rPr>
              <a:t>Occupational tasks contain learning potential that is reflected in characteristics such as room for manoeuvre, holism and problem solving.</a:t>
            </a:r>
          </a:p>
        </p:txBody>
      </p:sp>
      <p:sp>
        <p:nvSpPr>
          <p:cNvPr id="206" name="Titel 2"/>
          <p:cNvSpPr/>
          <p:nvPr/>
        </p:nvSpPr>
        <p:spPr>
          <a:xfrm>
            <a:off x="515243" y="1441813"/>
            <a:ext cx="5840100" cy="367200"/>
          </a:xfrm>
          <a:prstGeom prst="rect">
            <a:avLst/>
          </a:prstGeom>
          <a:noFill/>
          <a:ln w="0">
            <a:noFill/>
          </a:ln>
        </p:spPr>
        <p:style>
          <a:lnRef idx="0">
            <a:scrgbClr r="0" g="0" b="0"/>
          </a:lnRef>
          <a:fillRef idx="0">
            <a:scrgbClr r="0" g="0" b="0"/>
          </a:fillRef>
          <a:effectRef idx="0">
            <a:scrgbClr r="0" g="0" b="0"/>
          </a:effectRef>
          <a:fontRef idx="minor"/>
        </p:style>
        <p:txBody>
          <a:bodyPr anchor="ctr">
            <a:normAutofit lnSpcReduction="10000"/>
          </a:bodyPr>
          <a:lstStyle/>
          <a:p>
            <a:pPr>
              <a:lnSpc>
                <a:spcPct val="90000"/>
              </a:lnSpc>
              <a:buNone/>
            </a:pPr>
            <a:r>
              <a:rPr lang="en-GB" sz="2100" spc="-1" dirty="0">
                <a:solidFill>
                  <a:srgbClr val="000000"/>
                </a:solidFill>
              </a:rPr>
              <a:t>Selection </a:t>
            </a:r>
            <a:r>
              <a:rPr lang="en-GB" sz="2000" spc="-1" dirty="0">
                <a:solidFill>
                  <a:srgbClr val="000000"/>
                </a:solidFill>
              </a:rPr>
              <a:t>criteria</a:t>
            </a:r>
          </a:p>
        </p:txBody>
      </p:sp>
      <p:sp>
        <p:nvSpPr>
          <p:cNvPr id="207" name="Rectangle 4"/>
          <p:cNvSpPr/>
          <p:nvPr/>
        </p:nvSpPr>
        <p:spPr>
          <a:xfrm>
            <a:off x="313274" y="1795124"/>
            <a:ext cx="8315483" cy="400110"/>
          </a:xfrm>
          <a:prstGeom prst="rect">
            <a:avLst/>
          </a:prstGeom>
          <a:noFill/>
          <a:ln w="9525">
            <a:noFill/>
          </a:ln>
        </p:spPr>
        <p:style>
          <a:lnRef idx="0">
            <a:scrgbClr r="0" g="0" b="0"/>
          </a:lnRef>
          <a:fillRef idx="0">
            <a:scrgbClr r="0" g="0" b="0"/>
          </a:fillRef>
          <a:effectRef idx="0">
            <a:scrgbClr r="0" g="0" b="0"/>
          </a:effectRef>
          <a:fontRef idx="minor"/>
        </p:style>
        <p:txBody>
          <a:bodyPr wrap="square" lIns="36000" rIns="36000" numCol="1" spcCol="0" anchor="ctr">
            <a:spAutoFit/>
          </a:bodyPr>
          <a:lstStyle/>
          <a:p>
            <a:pPr>
              <a:tabLst>
                <a:tab pos="0" algn="l"/>
              </a:tabLst>
            </a:pPr>
            <a:r>
              <a:rPr lang="en-GB" sz="2000" b="1" spc="-50" dirty="0">
                <a:solidFill>
                  <a:srgbClr val="006600"/>
                </a:solidFill>
              </a:rPr>
              <a:t>Criteria for identifying professional work tasks for teaching and learning</a:t>
            </a:r>
          </a:p>
        </p:txBody>
      </p:sp>
      <p:sp>
        <p:nvSpPr>
          <p:cNvPr id="3" name="Textfeld 2">
            <a:extLst>
              <a:ext uri="{FF2B5EF4-FFF2-40B4-BE49-F238E27FC236}">
                <a16:creationId xmlns:a16="http://schemas.microsoft.com/office/drawing/2014/main" id="{3FF4A4F5-E585-5B2B-2185-5E647FCB9E02}"/>
              </a:ext>
            </a:extLst>
          </p:cNvPr>
          <p:cNvSpPr txBox="1"/>
          <p:nvPr/>
        </p:nvSpPr>
        <p:spPr>
          <a:xfrm>
            <a:off x="6300192" y="6642556"/>
            <a:ext cx="2843808" cy="215444"/>
          </a:xfrm>
          <a:prstGeom prst="rect">
            <a:avLst/>
          </a:prstGeom>
          <a:noFill/>
        </p:spPr>
        <p:txBody>
          <a:bodyPr wrap="square" lIns="0" rIns="0" rtlCol="0">
            <a:spAutoFit/>
          </a:bodyPr>
          <a:lstStyle/>
          <a:p>
            <a:r>
              <a:rPr lang="en-GB" sz="800" dirty="0"/>
              <a:t>© Dr. H.-J. Lindemann &amp; PD Dr. Stefan Wolf  | CC-BY-NC 4.0</a:t>
            </a:r>
          </a:p>
        </p:txBody>
      </p:sp>
      <p:sp>
        <p:nvSpPr>
          <p:cNvPr id="2" name="Untertitel 4">
            <a:extLst>
              <a:ext uri="{FF2B5EF4-FFF2-40B4-BE49-F238E27FC236}">
                <a16:creationId xmlns:a16="http://schemas.microsoft.com/office/drawing/2014/main" id="{669770B3-2D8B-713D-EBCA-A301CC680522}"/>
              </a:ext>
            </a:extLst>
          </p:cNvPr>
          <p:cNvSpPr txBox="1">
            <a:spLocks/>
          </p:cNvSpPr>
          <p:nvPr/>
        </p:nvSpPr>
        <p:spPr>
          <a:xfrm>
            <a:off x="0" y="6598302"/>
            <a:ext cx="6010606" cy="282170"/>
          </a:xfrm>
          <a:prstGeom prst="rect">
            <a:avLst/>
          </a:prstGeom>
        </p:spPr>
        <p:txBody>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00000"/>
              </a:lnSpc>
            </a:pPr>
            <a:r>
              <a:rPr lang="en-GB" sz="1000" dirty="0"/>
              <a:t>Workshop: Training of Trainers, within the ProREG-Project at KNUST, March 2024 | PD Dr. Stefan Wolf</a:t>
            </a:r>
          </a:p>
        </p:txBody>
      </p:sp>
      <p:sp>
        <p:nvSpPr>
          <p:cNvPr id="4" name="Titel 1">
            <a:extLst>
              <a:ext uri="{FF2B5EF4-FFF2-40B4-BE49-F238E27FC236}">
                <a16:creationId xmlns:a16="http://schemas.microsoft.com/office/drawing/2014/main" id="{F2065157-46A2-7154-6802-F400CD1C650C}"/>
              </a:ext>
            </a:extLst>
          </p:cNvPr>
          <p:cNvSpPr txBox="1">
            <a:spLocks/>
          </p:cNvSpPr>
          <p:nvPr/>
        </p:nvSpPr>
        <p:spPr bwMode="auto">
          <a:xfrm>
            <a:off x="541337" y="177081"/>
            <a:ext cx="8061325" cy="346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sz="2000" dirty="0"/>
              <a:t>How to realise … – the Learn and Work Assignments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Textfeld 3"/>
          <p:cNvSpPr/>
          <p:nvPr/>
        </p:nvSpPr>
        <p:spPr>
          <a:xfrm>
            <a:off x="217527" y="1946703"/>
            <a:ext cx="2768040" cy="499046"/>
          </a:xfrm>
          <a:prstGeom prst="rect">
            <a:avLst/>
          </a:prstGeom>
          <a:noFill/>
          <a:ln w="0">
            <a:noFill/>
          </a:ln>
        </p:spPr>
        <p:style>
          <a:lnRef idx="0">
            <a:scrgbClr r="0" g="0" b="0"/>
          </a:lnRef>
          <a:fillRef idx="0">
            <a:scrgbClr r="0" g="0" b="0"/>
          </a:fillRef>
          <a:effectRef idx="0">
            <a:scrgbClr r="0" g="0" b="0"/>
          </a:effectRef>
          <a:fontRef idx="minor"/>
        </p:style>
        <p:txBody>
          <a:bodyPr lIns="67500" tIns="33750" rIns="67500" bIns="33750" anchor="t">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1" normalizeH="0" baseline="0" noProof="0" dirty="0">
                <a:ln>
                  <a:noFill/>
                </a:ln>
                <a:solidFill>
                  <a:srgbClr val="000000"/>
                </a:solidFill>
                <a:effectLst/>
                <a:uLnTx/>
                <a:uFillTx/>
                <a:ea typeface="+mn-ea"/>
                <a:cs typeface="+mn-cs"/>
              </a:rPr>
              <a:t>Criteria for the didactic design of learning and work tasks:</a:t>
            </a:r>
          </a:p>
        </p:txBody>
      </p:sp>
      <p:sp>
        <p:nvSpPr>
          <p:cNvPr id="263" name="Titel 1"/>
          <p:cNvSpPr/>
          <p:nvPr/>
        </p:nvSpPr>
        <p:spPr>
          <a:xfrm>
            <a:off x="237036" y="1399632"/>
            <a:ext cx="8617738" cy="52353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GB" sz="1800" b="1" i="0" u="none" strike="noStrike" kern="1200" cap="none" spc="-1" normalizeH="0" baseline="0" noProof="0" dirty="0">
                <a:ln>
                  <a:noFill/>
                </a:ln>
                <a:solidFill>
                  <a:srgbClr val="C00000"/>
                </a:solidFill>
                <a:effectLst/>
                <a:uLnTx/>
                <a:uFillTx/>
                <a:latin typeface="Calibri Light"/>
                <a:ea typeface="+mn-ea"/>
                <a:cs typeface="+mn-cs"/>
              </a:rPr>
              <a:t>Work steps for the creation of learning and work tasks by the educational expert</a:t>
            </a:r>
            <a:endParaRPr kumimoji="0" lang="en-GB" sz="1800" b="0" i="0" u="none" strike="noStrike" kern="1200" cap="none" spc="-1" normalizeH="0" baseline="0" noProof="0" dirty="0">
              <a:ln>
                <a:noFill/>
              </a:ln>
              <a:solidFill>
                <a:srgbClr val="000000"/>
              </a:solidFill>
              <a:effectLst/>
              <a:uLnTx/>
              <a:uFillTx/>
              <a:latin typeface="Calibri"/>
              <a:ea typeface="+mn-ea"/>
              <a:cs typeface="+mn-cs"/>
            </a:endParaRPr>
          </a:p>
        </p:txBody>
      </p:sp>
      <p:sp>
        <p:nvSpPr>
          <p:cNvPr id="276" name="Text Box 14"/>
          <p:cNvSpPr/>
          <p:nvPr/>
        </p:nvSpPr>
        <p:spPr>
          <a:xfrm>
            <a:off x="3251283" y="1985396"/>
            <a:ext cx="5816070" cy="369332"/>
          </a:xfrm>
          <a:prstGeom prst="rect">
            <a:avLst/>
          </a:prstGeom>
          <a:noFill/>
          <a:ln w="9525">
            <a:noFill/>
          </a:ln>
        </p:spPr>
        <p:style>
          <a:lnRef idx="0">
            <a:scrgbClr r="0" g="0" b="0"/>
          </a:lnRef>
          <a:fillRef idx="0">
            <a:scrgbClr r="0" g="0" b="0"/>
          </a:fillRef>
          <a:effectRef idx="0">
            <a:scrgbClr r="0" g="0" b="0"/>
          </a:effectRef>
          <a:fontRef idx="minor"/>
        </p:style>
        <p:txBody>
          <a:bodyPr numCol="1" spcCol="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tab pos="0" algn="l"/>
              </a:tabLst>
              <a:defRPr/>
            </a:pPr>
            <a:r>
              <a:rPr kumimoji="0" lang="en-GB" b="1" i="0" u="none" strike="noStrike" kern="1200" cap="none" spc="-1" normalizeH="0" baseline="0" noProof="0" dirty="0">
                <a:ln>
                  <a:noFill/>
                </a:ln>
                <a:solidFill>
                  <a:srgbClr val="006600"/>
                </a:solidFill>
                <a:effectLst/>
                <a:uLnTx/>
                <a:uFillTx/>
                <a:latin typeface="Arial"/>
                <a:ea typeface="+mn-ea"/>
                <a:cs typeface="+mn-cs"/>
              </a:rPr>
              <a:t>Flowchart for creating learning and work tasks</a:t>
            </a:r>
            <a:endParaRPr kumimoji="0" lang="en-GB" b="0" i="0" u="none" strike="noStrike" kern="1200" cap="none" spc="-1" normalizeH="0" baseline="0" noProof="0" dirty="0">
              <a:ln>
                <a:noFill/>
              </a:ln>
              <a:solidFill>
                <a:srgbClr val="000000"/>
              </a:solidFill>
              <a:effectLst/>
              <a:uLnTx/>
              <a:uFillTx/>
              <a:latin typeface="Calibri"/>
              <a:ea typeface="+mn-ea"/>
              <a:cs typeface="+mn-cs"/>
            </a:endParaRPr>
          </a:p>
        </p:txBody>
      </p:sp>
      <p:grpSp>
        <p:nvGrpSpPr>
          <p:cNvPr id="7" name="Gruppieren 6">
            <a:extLst>
              <a:ext uri="{FF2B5EF4-FFF2-40B4-BE49-F238E27FC236}">
                <a16:creationId xmlns:a16="http://schemas.microsoft.com/office/drawing/2014/main" id="{D7BEC7CE-1E06-7B95-71FD-FF98948ED64E}"/>
              </a:ext>
            </a:extLst>
          </p:cNvPr>
          <p:cNvGrpSpPr/>
          <p:nvPr/>
        </p:nvGrpSpPr>
        <p:grpSpPr>
          <a:xfrm>
            <a:off x="3392674" y="2459921"/>
            <a:ext cx="5462100" cy="872100"/>
            <a:chOff x="3392674" y="2459921"/>
            <a:chExt cx="5462100" cy="872100"/>
          </a:xfrm>
        </p:grpSpPr>
        <p:sp>
          <p:nvSpPr>
            <p:cNvPr id="264" name="Text Box 1"/>
            <p:cNvSpPr/>
            <p:nvPr/>
          </p:nvSpPr>
          <p:spPr>
            <a:xfrm>
              <a:off x="3392674" y="2459921"/>
              <a:ext cx="2219670" cy="872100"/>
            </a:xfrm>
            <a:prstGeom prst="rect">
              <a:avLst/>
            </a:prstGeom>
            <a:solidFill>
              <a:srgbClr val="FFFFFF"/>
            </a:solidFill>
            <a:ln w="9525">
              <a:solidFill>
                <a:srgbClr val="000000"/>
              </a:solidFill>
              <a:miter/>
            </a:ln>
          </p:spPr>
          <p:style>
            <a:lnRef idx="0">
              <a:scrgbClr r="0" g="0" b="0"/>
            </a:lnRef>
            <a:fillRef idx="0">
              <a:scrgbClr r="0" g="0" b="0"/>
            </a:fillRef>
            <a:effectRef idx="0">
              <a:scrgbClr r="0" g="0" b="0"/>
            </a:effectRef>
            <a:fontRef idx="minor"/>
          </p:style>
          <p:txBody>
            <a:bodyPr numCol="1" spcCol="0" anchor="t">
              <a:noAutofit/>
            </a:bodyPr>
            <a:lstStyle/>
            <a:p>
              <a:pPr marL="0" marR="0" lvl="0" indent="0" algn="ctr" defTabSz="914400" rtl="0" eaLnBrk="0" fontAlgn="base" latinLnBrk="0" hangingPunct="0">
                <a:lnSpc>
                  <a:spcPct val="100000"/>
                </a:lnSpc>
                <a:spcBef>
                  <a:spcPct val="0"/>
                </a:spcBef>
                <a:spcAft>
                  <a:spcPct val="0"/>
                </a:spcAft>
                <a:buClrTx/>
                <a:buSzTx/>
                <a:buFontTx/>
                <a:buNone/>
                <a:tabLst>
                  <a:tab pos="0" algn="l"/>
                </a:tabLst>
                <a:defRPr/>
              </a:pPr>
              <a:endParaRPr kumimoji="0" lang="en-GB" sz="150" b="0" i="0" u="none" strike="noStrike" kern="1200" cap="none" spc="-1" normalizeH="0" baseline="0" noProof="0" dirty="0">
                <a:ln>
                  <a:noFill/>
                </a:ln>
                <a:solidFill>
                  <a:srgbClr val="000000"/>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tab pos="0" algn="l"/>
                </a:tabLst>
                <a:defRPr/>
              </a:pPr>
              <a:r>
                <a:rPr kumimoji="0" lang="en-GB" sz="1275" b="1" i="0" u="none" strike="noStrike" kern="1200" cap="none" spc="-1" normalizeH="0" baseline="0" noProof="0" dirty="0">
                  <a:ln>
                    <a:noFill/>
                  </a:ln>
                  <a:solidFill>
                    <a:srgbClr val="000000"/>
                  </a:solidFill>
                  <a:effectLst/>
                  <a:uLnTx/>
                  <a:uFillTx/>
                  <a:latin typeface="Arial"/>
                  <a:ea typeface="+mn-ea"/>
                  <a:cs typeface="+mn-cs"/>
                </a:rPr>
                <a:t>Selecting a work task;</a:t>
              </a:r>
            </a:p>
            <a:p>
              <a:pPr marL="0" marR="0" lvl="0" indent="0" algn="ctr" defTabSz="914400" rtl="0" eaLnBrk="0" fontAlgn="base" latinLnBrk="0" hangingPunct="0">
                <a:lnSpc>
                  <a:spcPct val="100000"/>
                </a:lnSpc>
                <a:spcBef>
                  <a:spcPct val="0"/>
                </a:spcBef>
                <a:spcAft>
                  <a:spcPct val="0"/>
                </a:spcAft>
                <a:buClrTx/>
                <a:buSzTx/>
                <a:buFontTx/>
                <a:buNone/>
                <a:tabLst>
                  <a:tab pos="0" algn="l"/>
                </a:tabLst>
                <a:defRPr/>
              </a:pPr>
              <a:r>
                <a:rPr kumimoji="0" lang="en-GB" sz="1275" b="1" i="0" u="none" strike="noStrike" kern="1200" cap="none" spc="-1" normalizeH="0" baseline="0" noProof="0" dirty="0">
                  <a:ln>
                    <a:noFill/>
                  </a:ln>
                  <a:solidFill>
                    <a:srgbClr val="000000"/>
                  </a:solidFill>
                  <a:effectLst/>
                  <a:uLnTx/>
                  <a:uFillTx/>
                  <a:latin typeface="Arial"/>
                  <a:ea typeface="+mn-ea"/>
                  <a:cs typeface="+mn-cs"/>
                </a:rPr>
                <a:t>Listing activities;</a:t>
              </a:r>
            </a:p>
            <a:p>
              <a:pPr marL="0" marR="0" lvl="0" indent="0" algn="ctr" defTabSz="914400" rtl="0" eaLnBrk="0" fontAlgn="base" latinLnBrk="0" hangingPunct="0">
                <a:lnSpc>
                  <a:spcPct val="100000"/>
                </a:lnSpc>
                <a:spcBef>
                  <a:spcPct val="0"/>
                </a:spcBef>
                <a:spcAft>
                  <a:spcPct val="0"/>
                </a:spcAft>
                <a:buClrTx/>
                <a:buSzTx/>
                <a:buFontTx/>
                <a:buNone/>
                <a:tabLst>
                  <a:tab pos="0" algn="l"/>
                </a:tabLst>
                <a:defRPr/>
              </a:pPr>
              <a:r>
                <a:rPr kumimoji="0" lang="en-GB" sz="1275" b="1" i="0" u="none" strike="noStrike" kern="1200" cap="none" spc="-1" normalizeH="0" baseline="0" noProof="0" dirty="0">
                  <a:ln>
                    <a:noFill/>
                  </a:ln>
                  <a:solidFill>
                    <a:srgbClr val="000000"/>
                  </a:solidFill>
                  <a:effectLst/>
                  <a:uLnTx/>
                  <a:uFillTx/>
                  <a:latin typeface="Arial"/>
                  <a:ea typeface="+mn-ea"/>
                  <a:cs typeface="+mn-cs"/>
                </a:rPr>
                <a:t>Structuring activities</a:t>
              </a:r>
              <a:endParaRPr kumimoji="0" lang="en-GB" sz="1275" b="0" i="0" u="none" strike="noStrike" kern="1200" cap="none" spc="-1" normalizeH="0" baseline="0" noProof="0" dirty="0">
                <a:ln>
                  <a:noFill/>
                </a:ln>
                <a:solidFill>
                  <a:srgbClr val="000000"/>
                </a:solidFill>
                <a:effectLst/>
                <a:uLnTx/>
                <a:uFillTx/>
                <a:latin typeface="Calibri"/>
                <a:ea typeface="+mn-ea"/>
                <a:cs typeface="+mn-cs"/>
              </a:endParaRPr>
            </a:p>
          </p:txBody>
        </p:sp>
        <p:sp>
          <p:nvSpPr>
            <p:cNvPr id="277" name="Text Box 15"/>
            <p:cNvSpPr/>
            <p:nvPr/>
          </p:nvSpPr>
          <p:spPr>
            <a:xfrm>
              <a:off x="6454777" y="2459921"/>
              <a:ext cx="2399997" cy="872100"/>
            </a:xfrm>
            <a:prstGeom prst="rect">
              <a:avLst/>
            </a:prstGeom>
            <a:solidFill>
              <a:srgbClr val="FFFFFF"/>
            </a:solidFill>
            <a:ln w="9525">
              <a:solidFill>
                <a:srgbClr val="000000"/>
              </a:solidFill>
              <a:miter/>
            </a:ln>
          </p:spPr>
          <p:style>
            <a:lnRef idx="0">
              <a:scrgbClr r="0" g="0" b="0"/>
            </a:lnRef>
            <a:fillRef idx="0">
              <a:scrgbClr r="0" g="0" b="0"/>
            </a:fillRef>
            <a:effectRef idx="0">
              <a:scrgbClr r="0" g="0" b="0"/>
            </a:effectRef>
            <a:fontRef idx="minor"/>
          </p:style>
          <p:txBody>
            <a:bodyPr lIns="0" rIns="0" numCol="1" spcCol="0" anchor="t">
              <a:noAutofit/>
            </a:bodyPr>
            <a:lstStyle/>
            <a:p>
              <a:pPr marL="0" marR="0" lvl="0" indent="0" algn="ctr" defTabSz="914400" rtl="0" eaLnBrk="0" fontAlgn="base" latinLnBrk="0" hangingPunct="0">
                <a:lnSpc>
                  <a:spcPct val="100000"/>
                </a:lnSpc>
                <a:spcBef>
                  <a:spcPct val="0"/>
                </a:spcBef>
                <a:spcAft>
                  <a:spcPct val="0"/>
                </a:spcAft>
                <a:buClrTx/>
                <a:buSzTx/>
                <a:buFontTx/>
                <a:buNone/>
                <a:tabLst>
                  <a:tab pos="0" algn="l"/>
                </a:tabLst>
                <a:defRPr/>
              </a:pPr>
              <a:endParaRPr kumimoji="0" lang="en-GB" sz="150" b="0" i="0" u="none" strike="noStrike" kern="1200" cap="none" spc="-1" normalizeH="0" baseline="0" noProof="0" dirty="0">
                <a:ln>
                  <a:noFill/>
                </a:ln>
                <a:solidFill>
                  <a:srgbClr val="000000"/>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tab pos="0" algn="l"/>
                </a:tabLst>
                <a:defRPr/>
              </a:pPr>
              <a:r>
                <a:rPr kumimoji="0" lang="en-GB" sz="1275" b="1" i="0" u="none" strike="noStrike" kern="1200" cap="none" spc="-1" normalizeH="0" baseline="0" noProof="0" dirty="0">
                  <a:ln>
                    <a:noFill/>
                  </a:ln>
                  <a:solidFill>
                    <a:srgbClr val="000000"/>
                  </a:solidFill>
                  <a:effectLst/>
                  <a:uLnTx/>
                  <a:uFillTx/>
                  <a:latin typeface="Arial"/>
                  <a:ea typeface="+mn-ea"/>
                  <a:cs typeface="+mn-cs"/>
                </a:rPr>
                <a:t>Selecting a topic (curriculum); </a:t>
              </a:r>
              <a:br>
                <a:rPr kumimoji="0" lang="en-GB" sz="1275" b="1" i="0" u="none" strike="noStrike" kern="1200" cap="none" spc="-1" normalizeH="0" baseline="0" noProof="0" dirty="0">
                  <a:ln>
                    <a:noFill/>
                  </a:ln>
                  <a:solidFill>
                    <a:srgbClr val="000000"/>
                  </a:solidFill>
                  <a:effectLst/>
                  <a:uLnTx/>
                  <a:uFillTx/>
                  <a:latin typeface="Arial"/>
                  <a:ea typeface="+mn-ea"/>
                  <a:cs typeface="+mn-cs"/>
                </a:rPr>
              </a:br>
              <a:r>
                <a:rPr kumimoji="0" lang="en-GB" sz="1275" b="1" i="0" u="none" strike="noStrike" kern="1200" cap="none" spc="-1" normalizeH="0" baseline="0" noProof="0" dirty="0">
                  <a:ln>
                    <a:noFill/>
                  </a:ln>
                  <a:solidFill>
                    <a:srgbClr val="000000"/>
                  </a:solidFill>
                  <a:effectLst/>
                  <a:uLnTx/>
                  <a:uFillTx/>
                  <a:latin typeface="Arial"/>
                  <a:ea typeface="+mn-ea"/>
                  <a:cs typeface="+mn-cs"/>
                </a:rPr>
                <a:t>Determining Competences;</a:t>
              </a:r>
              <a:br>
                <a:rPr kumimoji="0" lang="en-GB" sz="1275" b="1" i="0" u="none" strike="noStrike" kern="1200" cap="none" spc="-1" normalizeH="0" baseline="0" noProof="0" dirty="0">
                  <a:ln>
                    <a:noFill/>
                  </a:ln>
                  <a:solidFill>
                    <a:srgbClr val="000000"/>
                  </a:solidFill>
                  <a:effectLst/>
                  <a:uLnTx/>
                  <a:uFillTx/>
                  <a:latin typeface="Arial"/>
                  <a:ea typeface="+mn-ea"/>
                  <a:cs typeface="+mn-cs"/>
                </a:rPr>
              </a:br>
              <a:r>
                <a:rPr kumimoji="0" lang="en-GB" sz="1275" b="1" i="0" u="none" strike="noStrike" kern="1200" cap="none" spc="-1" normalizeH="0" baseline="0" noProof="0" dirty="0">
                  <a:ln>
                    <a:noFill/>
                  </a:ln>
                  <a:solidFill>
                    <a:srgbClr val="000000"/>
                  </a:solidFill>
                  <a:effectLst/>
                  <a:uLnTx/>
                  <a:uFillTx/>
                  <a:latin typeface="Arial"/>
                  <a:ea typeface="+mn-ea"/>
                  <a:cs typeface="+mn-cs"/>
                </a:rPr>
                <a:t>Defining subject content</a:t>
              </a:r>
              <a:endParaRPr kumimoji="0" lang="en-GB" sz="1275" b="0" i="0" u="none" strike="noStrike" kern="1200" cap="none" spc="-1" normalizeH="0" baseline="0" noProof="0" dirty="0">
                <a:ln>
                  <a:noFill/>
                </a:ln>
                <a:solidFill>
                  <a:srgbClr val="000000"/>
                </a:solidFill>
                <a:effectLst/>
                <a:uLnTx/>
                <a:uFillTx/>
                <a:latin typeface="Calibri"/>
                <a:ea typeface="+mn-ea"/>
                <a:cs typeface="+mn-cs"/>
              </a:endParaRPr>
            </a:p>
          </p:txBody>
        </p:sp>
        <p:sp>
          <p:nvSpPr>
            <p:cNvPr id="278" name="AutoShape 16"/>
            <p:cNvSpPr/>
            <p:nvPr/>
          </p:nvSpPr>
          <p:spPr>
            <a:xfrm>
              <a:off x="5754364" y="2704271"/>
              <a:ext cx="635040" cy="369900"/>
            </a:xfrm>
            <a:prstGeom prst="leftRightArrow">
              <a:avLst>
                <a:gd name="adj1" fmla="val 50000"/>
                <a:gd name="adj2" fmla="val 40000"/>
              </a:avLst>
            </a:prstGeom>
            <a:solidFill>
              <a:schemeClr val="bg2"/>
            </a:solidFill>
            <a:ln w="9525">
              <a:solidFill>
                <a:srgbClr val="000000"/>
              </a:solidFill>
              <a:miter/>
            </a:ln>
          </p:spPr>
          <p:style>
            <a:lnRef idx="0">
              <a:scrgbClr r="0" g="0" b="0"/>
            </a:lnRef>
            <a:fillRef idx="0">
              <a:scrgbClr r="0" g="0" b="0"/>
            </a:fillRef>
            <a:effectRef idx="0">
              <a:scrgbClr r="0" g="0" b="0"/>
            </a:effectRef>
            <a:fontRef idx="minor"/>
          </p:style>
          <p:txBody>
            <a:bodyPr wrap="none" numCol="1" spc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350" b="0" i="0" u="none" strike="noStrike" kern="1200" cap="none" spc="-1" normalizeH="0" baseline="0" noProof="0" dirty="0">
                <a:ln>
                  <a:noFill/>
                </a:ln>
                <a:solidFill>
                  <a:srgbClr val="000000"/>
                </a:solidFill>
                <a:effectLst/>
                <a:uLnTx/>
                <a:uFillTx/>
                <a:latin typeface="Calibri"/>
                <a:ea typeface="+mn-ea"/>
                <a:cs typeface="+mn-cs"/>
              </a:endParaRPr>
            </a:p>
          </p:txBody>
        </p:sp>
      </p:grpSp>
      <p:grpSp>
        <p:nvGrpSpPr>
          <p:cNvPr id="6" name="Gruppieren 5">
            <a:extLst>
              <a:ext uri="{FF2B5EF4-FFF2-40B4-BE49-F238E27FC236}">
                <a16:creationId xmlns:a16="http://schemas.microsoft.com/office/drawing/2014/main" id="{55910443-8B01-1183-227E-BA17C85D3BBC}"/>
              </a:ext>
            </a:extLst>
          </p:cNvPr>
          <p:cNvGrpSpPr/>
          <p:nvPr/>
        </p:nvGrpSpPr>
        <p:grpSpPr>
          <a:xfrm>
            <a:off x="3934597" y="3550046"/>
            <a:ext cx="4534380" cy="2935170"/>
            <a:chOff x="3934597" y="3550046"/>
            <a:chExt cx="4534380" cy="2935170"/>
          </a:xfrm>
        </p:grpSpPr>
        <p:grpSp>
          <p:nvGrpSpPr>
            <p:cNvPr id="265" name="Group 2"/>
            <p:cNvGrpSpPr/>
            <p:nvPr/>
          </p:nvGrpSpPr>
          <p:grpSpPr>
            <a:xfrm>
              <a:off x="3934597" y="3550046"/>
              <a:ext cx="4426920" cy="597240"/>
              <a:chOff x="5614200" y="2551680"/>
              <a:chExt cx="5902560" cy="796320"/>
            </a:xfrm>
          </p:grpSpPr>
          <p:sp>
            <p:nvSpPr>
              <p:cNvPr id="266" name="Text Box 3"/>
              <p:cNvSpPr/>
              <p:nvPr/>
            </p:nvSpPr>
            <p:spPr>
              <a:xfrm>
                <a:off x="5614200" y="2892600"/>
                <a:ext cx="5902560" cy="455400"/>
              </a:xfrm>
              <a:prstGeom prst="rect">
                <a:avLst/>
              </a:prstGeom>
              <a:solidFill>
                <a:srgbClr val="FFFFFF"/>
              </a:solidFill>
              <a:ln w="9525">
                <a:solidFill>
                  <a:srgbClr val="000000"/>
                </a:solidFill>
                <a:miter/>
              </a:ln>
            </p:spPr>
            <p:style>
              <a:lnRef idx="0">
                <a:scrgbClr r="0" g="0" b="0"/>
              </a:lnRef>
              <a:fillRef idx="0">
                <a:scrgbClr r="0" g="0" b="0"/>
              </a:fillRef>
              <a:effectRef idx="0">
                <a:scrgbClr r="0" g="0" b="0"/>
              </a:effectRef>
              <a:fontRef idx="minor"/>
            </p:style>
            <p:txBody>
              <a:bodyPr numCol="1" spcCol="0" anchor="t">
                <a:noAutofit/>
              </a:bodyPr>
              <a:lstStyle/>
              <a:p>
                <a:pPr marL="0" marR="0" lvl="0" indent="0" algn="ctr" defTabSz="914400" rtl="0" eaLnBrk="0" fontAlgn="base" latinLnBrk="0" hangingPunct="0">
                  <a:lnSpc>
                    <a:spcPct val="100000"/>
                  </a:lnSpc>
                  <a:spcBef>
                    <a:spcPct val="0"/>
                  </a:spcBef>
                  <a:spcAft>
                    <a:spcPct val="0"/>
                  </a:spcAft>
                  <a:buClrTx/>
                  <a:buSzTx/>
                  <a:buFontTx/>
                  <a:buNone/>
                  <a:tabLst>
                    <a:tab pos="0" algn="l"/>
                  </a:tabLst>
                  <a:defRPr/>
                </a:pPr>
                <a:endParaRPr kumimoji="0" lang="en-GB" sz="150" b="0" i="0" u="none" strike="noStrike" kern="1200" cap="none" spc="-1" normalizeH="0" baseline="0" noProof="0" dirty="0">
                  <a:ln>
                    <a:noFill/>
                  </a:ln>
                  <a:solidFill>
                    <a:srgbClr val="000000"/>
                  </a:solidFill>
                  <a:effectLst/>
                  <a:uLnTx/>
                  <a:uFillTx/>
                  <a:latin typeface="Calibri"/>
                  <a:cs typeface="+mn-cs"/>
                </a:endParaRPr>
              </a:p>
              <a:p>
                <a:pPr marL="0" marR="0" lvl="0" indent="0" algn="ctr" defTabSz="914400" rtl="0" eaLnBrk="0" fontAlgn="base" latinLnBrk="0" hangingPunct="0">
                  <a:lnSpc>
                    <a:spcPct val="100000"/>
                  </a:lnSpc>
                  <a:spcBef>
                    <a:spcPct val="0"/>
                  </a:spcBef>
                  <a:spcAft>
                    <a:spcPct val="0"/>
                  </a:spcAft>
                  <a:buClrTx/>
                  <a:buSzTx/>
                  <a:buFontTx/>
                  <a:buNone/>
                  <a:tabLst>
                    <a:tab pos="0" algn="l"/>
                  </a:tabLst>
                  <a:defRPr/>
                </a:pPr>
                <a:r>
                  <a:rPr kumimoji="0" lang="en-GB" sz="1200" b="1" i="0" u="none" strike="noStrike" kern="1200" cap="none" spc="-1" normalizeH="0" baseline="0" noProof="0" dirty="0">
                    <a:ln>
                      <a:noFill/>
                    </a:ln>
                    <a:solidFill>
                      <a:srgbClr val="000000"/>
                    </a:solidFill>
                    <a:effectLst/>
                    <a:uLnTx/>
                    <a:uFillTx/>
                    <a:latin typeface="Tahoma"/>
                    <a:ea typeface="Tahoma"/>
                    <a:cs typeface="+mn-cs"/>
                  </a:rPr>
                  <a:t>Procurement of necessary information</a:t>
                </a:r>
                <a:endParaRPr kumimoji="0" lang="en-GB" sz="1200" b="0" i="0" u="none" strike="noStrike" kern="1200" cap="none" spc="-1" normalizeH="0" baseline="0" noProof="0" dirty="0">
                  <a:ln>
                    <a:noFill/>
                  </a:ln>
                  <a:solidFill>
                    <a:srgbClr val="000000"/>
                  </a:solidFill>
                  <a:effectLst/>
                  <a:uLnTx/>
                  <a:uFillTx/>
                  <a:latin typeface="Calibri"/>
                  <a:cs typeface="+mn-cs"/>
                </a:endParaRPr>
              </a:p>
            </p:txBody>
          </p:sp>
          <p:sp>
            <p:nvSpPr>
              <p:cNvPr id="267" name="AutoShape 4"/>
              <p:cNvSpPr/>
              <p:nvPr/>
            </p:nvSpPr>
            <p:spPr>
              <a:xfrm rot="10800000">
                <a:off x="7406640" y="2551680"/>
                <a:ext cx="2283840" cy="228240"/>
              </a:xfrm>
              <a:prstGeom prst="triangle">
                <a:avLst>
                  <a:gd name="adj" fmla="val 50000"/>
                </a:avLst>
              </a:prstGeom>
              <a:solidFill>
                <a:srgbClr val="C0C0C0"/>
              </a:solidFill>
              <a:ln w="9525">
                <a:solidFill>
                  <a:srgbClr val="000000"/>
                </a:solidFill>
                <a:miter/>
              </a:ln>
            </p:spPr>
            <p:style>
              <a:lnRef idx="0">
                <a:scrgbClr r="0" g="0" b="0"/>
              </a:lnRef>
              <a:fillRef idx="0">
                <a:scrgbClr r="0" g="0" b="0"/>
              </a:fillRef>
              <a:effectRef idx="0">
                <a:scrgbClr r="0" g="0" b="0"/>
              </a:effectRef>
              <a:fontRef idx="minor"/>
            </p:style>
            <p:txBody>
              <a:bodyPr numCol="1" spcCol="0" anchor="t">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350" b="0" i="0" u="none" strike="noStrike" kern="1200" cap="none" spc="-1" normalizeH="0" baseline="0" noProof="0" dirty="0">
                  <a:ln>
                    <a:noFill/>
                  </a:ln>
                  <a:solidFill>
                    <a:srgbClr val="000000"/>
                  </a:solidFill>
                  <a:effectLst/>
                  <a:uLnTx/>
                  <a:uFillTx/>
                  <a:latin typeface="Calibri"/>
                  <a:ea typeface="+mn-ea"/>
                  <a:cs typeface="+mn-cs"/>
                </a:endParaRPr>
              </a:p>
            </p:txBody>
          </p:sp>
        </p:grpSp>
        <p:sp>
          <p:nvSpPr>
            <p:cNvPr id="268" name="Text Box 6"/>
            <p:cNvSpPr/>
            <p:nvPr/>
          </p:nvSpPr>
          <p:spPr>
            <a:xfrm>
              <a:off x="3947287" y="4520426"/>
              <a:ext cx="4487400" cy="695520"/>
            </a:xfrm>
            <a:prstGeom prst="rect">
              <a:avLst/>
            </a:prstGeom>
            <a:solidFill>
              <a:srgbClr val="FFFFFF"/>
            </a:solidFill>
            <a:ln w="9525">
              <a:solidFill>
                <a:srgbClr val="000000"/>
              </a:solidFill>
              <a:miter/>
            </a:ln>
          </p:spPr>
          <p:style>
            <a:lnRef idx="0">
              <a:scrgbClr r="0" g="0" b="0"/>
            </a:lnRef>
            <a:fillRef idx="0">
              <a:scrgbClr r="0" g="0" b="0"/>
            </a:fillRef>
            <a:effectRef idx="0">
              <a:scrgbClr r="0" g="0" b="0"/>
            </a:effectRef>
            <a:fontRef idx="minor"/>
          </p:style>
          <p:txBody>
            <a:bodyPr lIns="36000" rIns="36000" numCol="1" spcCol="0" anchor="t">
              <a:noAutofit/>
            </a:bodyPr>
            <a:lstStyle/>
            <a:p>
              <a:pPr marL="0" marR="0" lvl="0" indent="0" algn="ctr" defTabSz="914400" rtl="0" eaLnBrk="0" fontAlgn="base" latinLnBrk="0" hangingPunct="0">
                <a:lnSpc>
                  <a:spcPct val="100000"/>
                </a:lnSpc>
                <a:spcBef>
                  <a:spcPct val="0"/>
                </a:spcBef>
                <a:spcAft>
                  <a:spcPct val="0"/>
                </a:spcAft>
                <a:buClrTx/>
                <a:buSzTx/>
                <a:buFontTx/>
                <a:buNone/>
                <a:tabLst>
                  <a:tab pos="0" algn="l"/>
                </a:tabLst>
                <a:defRPr/>
              </a:pPr>
              <a:endParaRPr kumimoji="0" lang="en-GB" sz="150" b="0" i="0" u="none" strike="noStrike" kern="1200" cap="none" spc="-1" normalizeH="0" baseline="0" noProof="0" dirty="0">
                <a:ln>
                  <a:noFill/>
                </a:ln>
                <a:solidFill>
                  <a:srgbClr val="000000"/>
                </a:solidFill>
                <a:effectLst/>
                <a:uLnTx/>
                <a:uFillTx/>
                <a:latin typeface="Calibri"/>
                <a:cs typeface="+mn-cs"/>
              </a:endParaRPr>
            </a:p>
            <a:p>
              <a:pPr marL="0" marR="0" lvl="0" indent="0" algn="ctr" defTabSz="914400" rtl="0" eaLnBrk="0" fontAlgn="base" latinLnBrk="0" hangingPunct="0">
                <a:lnSpc>
                  <a:spcPct val="100000"/>
                </a:lnSpc>
                <a:spcBef>
                  <a:spcPct val="0"/>
                </a:spcBef>
                <a:spcAft>
                  <a:spcPct val="0"/>
                </a:spcAft>
                <a:buClrTx/>
                <a:buSzTx/>
                <a:buFontTx/>
                <a:buNone/>
                <a:tabLst>
                  <a:tab pos="0" algn="l"/>
                </a:tabLst>
                <a:defRPr/>
              </a:pPr>
              <a:r>
                <a:rPr kumimoji="0" lang="en-GB" sz="1200" b="1" i="0" u="none" strike="noStrike" kern="1200" cap="none" spc="-1" normalizeH="0" baseline="0" noProof="0" dirty="0">
                  <a:ln>
                    <a:noFill/>
                  </a:ln>
                  <a:solidFill>
                    <a:srgbClr val="000000"/>
                  </a:solidFill>
                  <a:effectLst/>
                  <a:uLnTx/>
                  <a:uFillTx/>
                  <a:latin typeface="Tahoma"/>
                  <a:ea typeface="Tahoma"/>
                  <a:cs typeface="+mn-cs"/>
                </a:rPr>
                <a:t>Developing the learning and work task; </a:t>
              </a:r>
            </a:p>
            <a:p>
              <a:pPr marL="0" marR="0" lvl="0" indent="0" algn="ctr" defTabSz="914400" rtl="0" eaLnBrk="0" fontAlgn="base" latinLnBrk="0" hangingPunct="0">
                <a:lnSpc>
                  <a:spcPct val="100000"/>
                </a:lnSpc>
                <a:spcBef>
                  <a:spcPct val="0"/>
                </a:spcBef>
                <a:spcAft>
                  <a:spcPct val="0"/>
                </a:spcAft>
                <a:buClrTx/>
                <a:buSzTx/>
                <a:buFontTx/>
                <a:buNone/>
                <a:tabLst>
                  <a:tab pos="0" algn="l"/>
                </a:tabLst>
                <a:defRPr/>
              </a:pPr>
              <a:r>
                <a:rPr kumimoji="0" lang="en-GB" sz="1200" b="1" i="0" u="none" strike="noStrike" kern="1200" cap="none" spc="-1" normalizeH="0" baseline="0" noProof="0" dirty="0">
                  <a:ln>
                    <a:noFill/>
                  </a:ln>
                  <a:solidFill>
                    <a:srgbClr val="000000"/>
                  </a:solidFill>
                  <a:effectLst/>
                  <a:uLnTx/>
                  <a:uFillTx/>
                  <a:latin typeface="Tahoma"/>
                  <a:ea typeface="Tahoma"/>
                  <a:cs typeface="+mn-cs"/>
                </a:rPr>
                <a:t>Determining the operational context - Defining the task;</a:t>
              </a:r>
            </a:p>
            <a:p>
              <a:pPr marL="0" marR="0" lvl="0" indent="0" algn="ctr" defTabSz="914400" rtl="0" eaLnBrk="0" fontAlgn="base" latinLnBrk="0" hangingPunct="0">
                <a:lnSpc>
                  <a:spcPct val="100000"/>
                </a:lnSpc>
                <a:spcBef>
                  <a:spcPct val="0"/>
                </a:spcBef>
                <a:spcAft>
                  <a:spcPct val="0"/>
                </a:spcAft>
                <a:buClrTx/>
                <a:buSzTx/>
                <a:buFontTx/>
                <a:buNone/>
                <a:tabLst>
                  <a:tab pos="0" algn="l"/>
                </a:tabLst>
                <a:defRPr/>
              </a:pPr>
              <a:r>
                <a:rPr kumimoji="0" lang="en-GB" sz="1200" b="1" i="0" u="none" strike="noStrike" kern="1200" cap="none" spc="-1" normalizeH="0" baseline="0" noProof="0" dirty="0">
                  <a:ln>
                    <a:noFill/>
                  </a:ln>
                  <a:solidFill>
                    <a:srgbClr val="000000"/>
                  </a:solidFill>
                  <a:effectLst/>
                  <a:uLnTx/>
                  <a:uFillTx/>
                  <a:latin typeface="Tahoma"/>
                  <a:ea typeface="Tahoma"/>
                  <a:cs typeface="+mn-cs"/>
                </a:rPr>
                <a:t>Determining the product - Designing the learning process</a:t>
              </a:r>
              <a:endParaRPr kumimoji="0" lang="en-GB" sz="1200" b="0" i="0" u="none" strike="noStrike" kern="1200" cap="none" spc="-1" normalizeH="0" baseline="0" noProof="0" dirty="0">
                <a:ln>
                  <a:noFill/>
                </a:ln>
                <a:solidFill>
                  <a:srgbClr val="000000"/>
                </a:solidFill>
                <a:effectLst/>
                <a:uLnTx/>
                <a:uFillTx/>
                <a:latin typeface="Calibri"/>
                <a:cs typeface="+mn-cs"/>
              </a:endParaRPr>
            </a:p>
          </p:txBody>
        </p:sp>
        <p:sp>
          <p:nvSpPr>
            <p:cNvPr id="269" name="AutoShape 7"/>
            <p:cNvSpPr/>
            <p:nvPr/>
          </p:nvSpPr>
          <p:spPr>
            <a:xfrm rot="10800000">
              <a:off x="5497087" y="4174826"/>
              <a:ext cx="1302210" cy="348840"/>
            </a:xfrm>
            <a:prstGeom prst="triangle">
              <a:avLst>
                <a:gd name="adj" fmla="val 50000"/>
              </a:avLst>
            </a:prstGeom>
            <a:solidFill>
              <a:srgbClr val="C0C0C0"/>
            </a:solidFill>
            <a:ln w="9525">
              <a:solidFill>
                <a:srgbClr val="000000"/>
              </a:solidFill>
              <a:miter/>
            </a:ln>
          </p:spPr>
          <p:style>
            <a:lnRef idx="0">
              <a:scrgbClr r="0" g="0" b="0"/>
            </a:lnRef>
            <a:fillRef idx="0">
              <a:scrgbClr r="0" g="0" b="0"/>
            </a:fillRef>
            <a:effectRef idx="0">
              <a:scrgbClr r="0" g="0" b="0"/>
            </a:effectRef>
            <a:fontRef idx="minor"/>
          </p:style>
          <p:txBody>
            <a:bodyPr numCol="1" spcCol="0" anchor="t">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350" b="0" i="0" u="none" strike="noStrike" kern="1200" cap="none" spc="-1" normalizeH="0" baseline="0" noProof="0" dirty="0">
                <a:ln>
                  <a:noFill/>
                </a:ln>
                <a:solidFill>
                  <a:srgbClr val="000000"/>
                </a:solidFill>
                <a:effectLst/>
                <a:uLnTx/>
                <a:uFillTx/>
                <a:latin typeface="Calibri"/>
                <a:ea typeface="+mn-ea"/>
                <a:cs typeface="+mn-cs"/>
              </a:endParaRPr>
            </a:p>
          </p:txBody>
        </p:sp>
        <p:grpSp>
          <p:nvGrpSpPr>
            <p:cNvPr id="270" name="Group 8"/>
            <p:cNvGrpSpPr/>
            <p:nvPr/>
          </p:nvGrpSpPr>
          <p:grpSpPr>
            <a:xfrm>
              <a:off x="3947287" y="5216486"/>
              <a:ext cx="4487400" cy="597240"/>
              <a:chOff x="5631120" y="4773600"/>
              <a:chExt cx="5983200" cy="796320"/>
            </a:xfrm>
          </p:grpSpPr>
          <p:sp>
            <p:nvSpPr>
              <p:cNvPr id="271" name="Text Box 9"/>
              <p:cNvSpPr/>
              <p:nvPr/>
            </p:nvSpPr>
            <p:spPr>
              <a:xfrm>
                <a:off x="5631120" y="5114520"/>
                <a:ext cx="5983200" cy="455400"/>
              </a:xfrm>
              <a:prstGeom prst="rect">
                <a:avLst/>
              </a:prstGeom>
              <a:solidFill>
                <a:srgbClr val="FFFFFF"/>
              </a:solidFill>
              <a:ln w="9525">
                <a:solidFill>
                  <a:srgbClr val="000000"/>
                </a:solidFill>
                <a:miter/>
              </a:ln>
            </p:spPr>
            <p:style>
              <a:lnRef idx="0">
                <a:scrgbClr r="0" g="0" b="0"/>
              </a:lnRef>
              <a:fillRef idx="0">
                <a:scrgbClr r="0" g="0" b="0"/>
              </a:fillRef>
              <a:effectRef idx="0">
                <a:scrgbClr r="0" g="0" b="0"/>
              </a:effectRef>
              <a:fontRef idx="minor"/>
            </p:style>
            <p:txBody>
              <a:bodyPr numCol="1" spcCol="0" anchor="t">
                <a:noAutofit/>
              </a:bodyPr>
              <a:lstStyle/>
              <a:p>
                <a:pPr marL="0" marR="0" lvl="0" indent="0" algn="ctr" defTabSz="914400" rtl="0" eaLnBrk="0" fontAlgn="base" latinLnBrk="0" hangingPunct="0">
                  <a:lnSpc>
                    <a:spcPct val="100000"/>
                  </a:lnSpc>
                  <a:spcBef>
                    <a:spcPct val="0"/>
                  </a:spcBef>
                  <a:spcAft>
                    <a:spcPct val="0"/>
                  </a:spcAft>
                  <a:buClrTx/>
                  <a:buSzTx/>
                  <a:buFontTx/>
                  <a:buNone/>
                  <a:tabLst>
                    <a:tab pos="0" algn="l"/>
                  </a:tabLst>
                  <a:defRPr/>
                </a:pPr>
                <a:endParaRPr kumimoji="0" lang="en-GB" sz="150" b="0" i="0" u="none" strike="noStrike" kern="1200" cap="none" spc="-1" normalizeH="0" baseline="0" noProof="0" dirty="0">
                  <a:ln>
                    <a:noFill/>
                  </a:ln>
                  <a:solidFill>
                    <a:srgbClr val="000000"/>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tab pos="0" algn="l"/>
                  </a:tabLst>
                  <a:defRPr/>
                </a:pPr>
                <a:r>
                  <a:rPr kumimoji="0" lang="en-GB" sz="1275" b="1" i="0" u="none" strike="noStrike" kern="1200" cap="none" spc="-1" normalizeH="0" baseline="0" noProof="0" dirty="0">
                    <a:ln>
                      <a:noFill/>
                    </a:ln>
                    <a:solidFill>
                      <a:srgbClr val="000000"/>
                    </a:solidFill>
                    <a:effectLst/>
                    <a:uLnTx/>
                    <a:uFillTx/>
                    <a:latin typeface="Arial"/>
                    <a:ea typeface="+mn-ea"/>
                    <a:cs typeface="+mn-cs"/>
                  </a:rPr>
                  <a:t>Carrying out the learning and work task</a:t>
                </a:r>
                <a:endParaRPr kumimoji="0" lang="en-GB" sz="1275" b="0" i="0" u="none" strike="noStrike" kern="1200" cap="none" spc="-1" normalizeH="0" baseline="0" noProof="0" dirty="0">
                  <a:ln>
                    <a:noFill/>
                  </a:ln>
                  <a:solidFill>
                    <a:srgbClr val="000000"/>
                  </a:solidFill>
                  <a:effectLst/>
                  <a:uLnTx/>
                  <a:uFillTx/>
                  <a:latin typeface="Calibri"/>
                  <a:ea typeface="+mn-ea"/>
                  <a:cs typeface="+mn-cs"/>
                </a:endParaRPr>
              </a:p>
            </p:txBody>
          </p:sp>
          <p:sp>
            <p:nvSpPr>
              <p:cNvPr id="272" name="AutoShape 10"/>
              <p:cNvSpPr/>
              <p:nvPr/>
            </p:nvSpPr>
            <p:spPr>
              <a:xfrm rot="10800000">
                <a:off x="7448040" y="4773600"/>
                <a:ext cx="2315160" cy="228240"/>
              </a:xfrm>
              <a:prstGeom prst="triangle">
                <a:avLst>
                  <a:gd name="adj" fmla="val 50000"/>
                </a:avLst>
              </a:prstGeom>
              <a:solidFill>
                <a:srgbClr val="C0C0C0"/>
              </a:solidFill>
              <a:ln w="9525">
                <a:solidFill>
                  <a:srgbClr val="000000"/>
                </a:solidFill>
                <a:miter/>
              </a:ln>
            </p:spPr>
            <p:style>
              <a:lnRef idx="0">
                <a:scrgbClr r="0" g="0" b="0"/>
              </a:lnRef>
              <a:fillRef idx="0">
                <a:scrgbClr r="0" g="0" b="0"/>
              </a:fillRef>
              <a:effectRef idx="0">
                <a:scrgbClr r="0" g="0" b="0"/>
              </a:effectRef>
              <a:fontRef idx="minor"/>
            </p:style>
            <p:txBody>
              <a:bodyPr numCol="1" spcCol="0" anchor="t">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350" b="0" i="0" u="none" strike="noStrike" kern="1200" cap="none" spc="-1" normalizeH="0" baseline="0" noProof="0" dirty="0">
                  <a:ln>
                    <a:noFill/>
                  </a:ln>
                  <a:solidFill>
                    <a:srgbClr val="000000"/>
                  </a:solidFill>
                  <a:effectLst/>
                  <a:uLnTx/>
                  <a:uFillTx/>
                  <a:latin typeface="Calibri"/>
                  <a:ea typeface="+mn-ea"/>
                  <a:cs typeface="+mn-cs"/>
                </a:endParaRPr>
              </a:p>
            </p:txBody>
          </p:sp>
        </p:grpSp>
        <p:grpSp>
          <p:nvGrpSpPr>
            <p:cNvPr id="273" name="Group 11"/>
            <p:cNvGrpSpPr/>
            <p:nvPr/>
          </p:nvGrpSpPr>
          <p:grpSpPr>
            <a:xfrm>
              <a:off x="3981577" y="5889056"/>
              <a:ext cx="4487400" cy="596160"/>
              <a:chOff x="5676840" y="5670360"/>
              <a:chExt cx="5983200" cy="794880"/>
            </a:xfrm>
          </p:grpSpPr>
          <p:sp>
            <p:nvSpPr>
              <p:cNvPr id="274" name="Text Box 12"/>
              <p:cNvSpPr/>
              <p:nvPr/>
            </p:nvSpPr>
            <p:spPr>
              <a:xfrm>
                <a:off x="5676840" y="6009840"/>
                <a:ext cx="5983200" cy="455400"/>
              </a:xfrm>
              <a:prstGeom prst="rect">
                <a:avLst/>
              </a:prstGeom>
              <a:solidFill>
                <a:srgbClr val="FFFFFF"/>
              </a:solidFill>
              <a:ln w="9525">
                <a:solidFill>
                  <a:srgbClr val="000000"/>
                </a:solidFill>
                <a:miter/>
              </a:ln>
            </p:spPr>
            <p:style>
              <a:lnRef idx="0">
                <a:scrgbClr r="0" g="0" b="0"/>
              </a:lnRef>
              <a:fillRef idx="0">
                <a:scrgbClr r="0" g="0" b="0"/>
              </a:fillRef>
              <a:effectRef idx="0">
                <a:scrgbClr r="0" g="0" b="0"/>
              </a:effectRef>
              <a:fontRef idx="minor"/>
            </p:style>
            <p:txBody>
              <a:bodyPr numCol="1" spcCol="0" anchor="t">
                <a:noAutofit/>
              </a:bodyPr>
              <a:lstStyle/>
              <a:p>
                <a:pPr marL="0" marR="0" lvl="0" indent="0" algn="ctr" defTabSz="914400" rtl="0" eaLnBrk="0" fontAlgn="base" latinLnBrk="0" hangingPunct="0">
                  <a:lnSpc>
                    <a:spcPct val="100000"/>
                  </a:lnSpc>
                  <a:spcBef>
                    <a:spcPct val="0"/>
                  </a:spcBef>
                  <a:spcAft>
                    <a:spcPct val="0"/>
                  </a:spcAft>
                  <a:buClrTx/>
                  <a:buSzTx/>
                  <a:buFontTx/>
                  <a:buNone/>
                  <a:tabLst>
                    <a:tab pos="0" algn="l"/>
                  </a:tabLst>
                  <a:defRPr/>
                </a:pPr>
                <a:endParaRPr kumimoji="0" lang="en-GB" sz="150" b="0" i="0" u="none" strike="noStrike" kern="1200" cap="none" spc="-1" normalizeH="0" baseline="0" noProof="0" dirty="0">
                  <a:ln>
                    <a:noFill/>
                  </a:ln>
                  <a:solidFill>
                    <a:srgbClr val="000000"/>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tab pos="0" algn="l"/>
                  </a:tabLst>
                  <a:defRPr/>
                </a:pPr>
                <a:r>
                  <a:rPr kumimoji="0" lang="en-GB" sz="1275" b="1" i="0" u="none" strike="noStrike" kern="1200" cap="none" spc="-1" normalizeH="0" baseline="0" dirty="0">
                    <a:ln>
                      <a:noFill/>
                    </a:ln>
                    <a:solidFill>
                      <a:srgbClr val="000000"/>
                    </a:solidFill>
                    <a:effectLst/>
                    <a:uLnTx/>
                    <a:uFillTx/>
                    <a:latin typeface="Arial"/>
                    <a:ea typeface="+mn-ea"/>
                    <a:cs typeface="+mn-cs"/>
                  </a:rPr>
                  <a:t>Success</a:t>
                </a:r>
                <a:r>
                  <a:rPr kumimoji="0" lang="en-GB" sz="1275" b="1" i="0" u="none" strike="noStrike" kern="1200" cap="none" spc="-1" normalizeH="0" baseline="0" noProof="0" dirty="0">
                    <a:ln>
                      <a:noFill/>
                    </a:ln>
                    <a:solidFill>
                      <a:srgbClr val="000000"/>
                    </a:solidFill>
                    <a:effectLst/>
                    <a:uLnTx/>
                    <a:uFillTx/>
                    <a:latin typeface="Arial"/>
                    <a:ea typeface="+mn-ea"/>
                    <a:cs typeface="+mn-cs"/>
                  </a:rPr>
                  <a:t> control and follow-up</a:t>
                </a:r>
                <a:endParaRPr kumimoji="0" lang="en-GB" sz="1275" b="0" i="0" u="none" strike="noStrike" kern="1200" cap="none" spc="-1" normalizeH="0" baseline="0" noProof="0" dirty="0">
                  <a:ln>
                    <a:noFill/>
                  </a:ln>
                  <a:solidFill>
                    <a:srgbClr val="000000"/>
                  </a:solidFill>
                  <a:effectLst/>
                  <a:uLnTx/>
                  <a:uFillTx/>
                  <a:latin typeface="Calibri"/>
                  <a:ea typeface="+mn-ea"/>
                  <a:cs typeface="+mn-cs"/>
                </a:endParaRPr>
              </a:p>
            </p:txBody>
          </p:sp>
          <p:sp>
            <p:nvSpPr>
              <p:cNvPr id="275" name="AutoShape 13"/>
              <p:cNvSpPr/>
              <p:nvPr/>
            </p:nvSpPr>
            <p:spPr>
              <a:xfrm rot="10800000">
                <a:off x="7493760" y="5670360"/>
                <a:ext cx="2315160" cy="226800"/>
              </a:xfrm>
              <a:prstGeom prst="triangle">
                <a:avLst>
                  <a:gd name="adj" fmla="val 50000"/>
                </a:avLst>
              </a:prstGeom>
              <a:solidFill>
                <a:srgbClr val="C0C0C0"/>
              </a:solidFill>
              <a:ln w="9525">
                <a:solidFill>
                  <a:srgbClr val="000000"/>
                </a:solidFill>
                <a:miter/>
              </a:ln>
            </p:spPr>
            <p:style>
              <a:lnRef idx="0">
                <a:scrgbClr r="0" g="0" b="0"/>
              </a:lnRef>
              <a:fillRef idx="0">
                <a:scrgbClr r="0" g="0" b="0"/>
              </a:fillRef>
              <a:effectRef idx="0">
                <a:scrgbClr r="0" g="0" b="0"/>
              </a:effectRef>
              <a:fontRef idx="minor"/>
            </p:style>
            <p:txBody>
              <a:bodyPr numCol="1" spcCol="0" anchor="t">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350" b="0" i="0" u="none" strike="noStrike" kern="1200" cap="none" spc="-1" normalizeH="0" baseline="0" noProof="0" dirty="0">
                  <a:ln>
                    <a:noFill/>
                  </a:ln>
                  <a:solidFill>
                    <a:srgbClr val="000000"/>
                  </a:solidFill>
                  <a:effectLst/>
                  <a:uLnTx/>
                  <a:uFillTx/>
                  <a:latin typeface="Calibri"/>
                  <a:ea typeface="+mn-ea"/>
                  <a:cs typeface="+mn-cs"/>
                </a:endParaRPr>
              </a:p>
            </p:txBody>
          </p:sp>
        </p:grpSp>
      </p:grpSp>
      <p:sp>
        <p:nvSpPr>
          <p:cNvPr id="5" name="Textfeld 4">
            <a:extLst>
              <a:ext uri="{FF2B5EF4-FFF2-40B4-BE49-F238E27FC236}">
                <a16:creationId xmlns:a16="http://schemas.microsoft.com/office/drawing/2014/main" id="{5C3A7B65-E6AE-D65E-771A-A29B60ED54CE}"/>
              </a:ext>
            </a:extLst>
          </p:cNvPr>
          <p:cNvSpPr txBox="1"/>
          <p:nvPr/>
        </p:nvSpPr>
        <p:spPr>
          <a:xfrm>
            <a:off x="217526" y="2456392"/>
            <a:ext cx="2937383" cy="3785652"/>
          </a:xfrm>
          <a:prstGeom prst="rect">
            <a:avLst/>
          </a:prstGeom>
          <a:noFill/>
        </p:spPr>
        <p:txBody>
          <a:bodyPr wrap="square">
            <a:spAutoFit/>
          </a:bodyPr>
          <a:lstStyle/>
          <a:p>
            <a:pPr marL="285750" indent="-285750">
              <a:buClr>
                <a:srgbClr val="C00000"/>
              </a:buClr>
              <a:buFont typeface="Wingdings" panose="05000000000000000000" pitchFamily="2" charset="2"/>
              <a:buChar char="Ø"/>
            </a:pPr>
            <a:r>
              <a:rPr lang="en-GB" sz="1600" dirty="0"/>
              <a:t>Reference to real (work) situations</a:t>
            </a:r>
          </a:p>
          <a:p>
            <a:pPr marL="285750" indent="-285750">
              <a:buClr>
                <a:srgbClr val="C00000"/>
              </a:buClr>
              <a:buFont typeface="Wingdings" panose="05000000000000000000" pitchFamily="2" charset="2"/>
              <a:buChar char="Ø"/>
            </a:pPr>
            <a:r>
              <a:rPr lang="en-GB" sz="1600" dirty="0"/>
              <a:t>Practical significance, use significant work tasks</a:t>
            </a:r>
          </a:p>
          <a:p>
            <a:pPr marL="285750" indent="-285750">
              <a:buClr>
                <a:srgbClr val="C00000"/>
              </a:buClr>
              <a:buFont typeface="Wingdings" panose="05000000000000000000" pitchFamily="2" charset="2"/>
              <a:buChar char="Ø"/>
            </a:pPr>
            <a:r>
              <a:rPr lang="en-GB" sz="1600" dirty="0"/>
              <a:t>Orientation towards the level of training and the needs of the trainees</a:t>
            </a:r>
          </a:p>
          <a:p>
            <a:pPr marL="285750" indent="-285750">
              <a:buClr>
                <a:srgbClr val="C00000"/>
              </a:buClr>
              <a:buFont typeface="Wingdings" panose="05000000000000000000" pitchFamily="2" charset="2"/>
              <a:buChar char="Ø"/>
            </a:pPr>
            <a:r>
              <a:rPr lang="en-GB" sz="1600" dirty="0"/>
              <a:t>Product orientation: process - product - process</a:t>
            </a:r>
          </a:p>
          <a:p>
            <a:pPr marL="285750" indent="-285750">
              <a:buClr>
                <a:srgbClr val="C00000"/>
              </a:buClr>
              <a:buFont typeface="Wingdings" panose="05000000000000000000" pitchFamily="2" charset="2"/>
              <a:buChar char="Ø"/>
            </a:pPr>
            <a:r>
              <a:rPr lang="en-GB" sz="1600" dirty="0"/>
              <a:t>Enable active learning</a:t>
            </a:r>
          </a:p>
          <a:p>
            <a:pPr marL="285750" indent="-285750">
              <a:buClr>
                <a:srgbClr val="C00000"/>
              </a:buClr>
              <a:buFont typeface="Wingdings" panose="05000000000000000000" pitchFamily="2" charset="2"/>
              <a:buChar char="Ø"/>
            </a:pPr>
            <a:r>
              <a:rPr lang="en-GB" sz="1600" dirty="0"/>
              <a:t>Holistic learning: with head, heart and hand</a:t>
            </a:r>
          </a:p>
          <a:p>
            <a:pPr marL="285750" indent="-285750">
              <a:buClr>
                <a:srgbClr val="C00000"/>
              </a:buClr>
              <a:buFont typeface="Wingdings" panose="05000000000000000000" pitchFamily="2" charset="2"/>
              <a:buChar char="Ø"/>
            </a:pPr>
            <a:r>
              <a:rPr lang="en-GB" sz="1600" dirty="0"/>
              <a:t>Self-direction: trainees take responsibility for their learning path</a:t>
            </a:r>
          </a:p>
        </p:txBody>
      </p:sp>
      <p:cxnSp>
        <p:nvCxnSpPr>
          <p:cNvPr id="9" name="Gerader Verbinder 8">
            <a:extLst>
              <a:ext uri="{FF2B5EF4-FFF2-40B4-BE49-F238E27FC236}">
                <a16:creationId xmlns:a16="http://schemas.microsoft.com/office/drawing/2014/main" id="{21B6AAD1-8DB8-9143-FFFB-D26C4E5231CF}"/>
              </a:ext>
            </a:extLst>
          </p:cNvPr>
          <p:cNvCxnSpPr/>
          <p:nvPr/>
        </p:nvCxnSpPr>
        <p:spPr bwMode="auto">
          <a:xfrm flipH="1">
            <a:off x="3172267" y="1985396"/>
            <a:ext cx="0" cy="4356000"/>
          </a:xfrm>
          <a:prstGeom prst="line">
            <a:avLst/>
          </a:prstGeom>
          <a:solidFill>
            <a:schemeClr val="tx2"/>
          </a:solidFill>
          <a:ln w="9525" cap="flat" cmpd="sng" algn="ctr">
            <a:solidFill>
              <a:schemeClr val="accent1"/>
            </a:solidFill>
            <a:prstDash val="dash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Untertitel 4">
            <a:extLst>
              <a:ext uri="{FF2B5EF4-FFF2-40B4-BE49-F238E27FC236}">
                <a16:creationId xmlns:a16="http://schemas.microsoft.com/office/drawing/2014/main" id="{46546D7B-562D-4ACF-B8AC-09407C282ACC}"/>
              </a:ext>
            </a:extLst>
          </p:cNvPr>
          <p:cNvSpPr txBox="1">
            <a:spLocks/>
          </p:cNvSpPr>
          <p:nvPr/>
        </p:nvSpPr>
        <p:spPr>
          <a:xfrm>
            <a:off x="0" y="6658853"/>
            <a:ext cx="6010606" cy="282170"/>
          </a:xfrm>
          <a:prstGeom prst="rect">
            <a:avLst/>
          </a:prstGeom>
        </p:spPr>
        <p:txBody>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00000"/>
              </a:lnSpc>
            </a:pPr>
            <a:r>
              <a:rPr lang="en-GB" sz="1000" dirty="0"/>
              <a:t>Workshop: Training of Trainers, within the ProREG-Project at KNUST, March 2024 | PD Dr. Stefan Wolf</a:t>
            </a:r>
          </a:p>
        </p:txBody>
      </p:sp>
      <p:sp>
        <p:nvSpPr>
          <p:cNvPr id="4" name="Textfeld 3">
            <a:extLst>
              <a:ext uri="{FF2B5EF4-FFF2-40B4-BE49-F238E27FC236}">
                <a16:creationId xmlns:a16="http://schemas.microsoft.com/office/drawing/2014/main" id="{F7F072F5-A1C5-D348-9A42-38B6FDCD2FEE}"/>
              </a:ext>
            </a:extLst>
          </p:cNvPr>
          <p:cNvSpPr txBox="1"/>
          <p:nvPr/>
        </p:nvSpPr>
        <p:spPr>
          <a:xfrm>
            <a:off x="6456801" y="6642556"/>
            <a:ext cx="2843808" cy="215444"/>
          </a:xfrm>
          <a:prstGeom prst="rect">
            <a:avLst/>
          </a:prstGeom>
          <a:noFill/>
        </p:spPr>
        <p:txBody>
          <a:bodyPr wrap="square" lIns="0" rIns="0" rtlCol="0">
            <a:spAutoFit/>
          </a:bodyPr>
          <a:lstStyle/>
          <a:p>
            <a:r>
              <a:rPr lang="de-DE" sz="800" dirty="0"/>
              <a:t>Dr H.-J. Lindemann &amp; PD Dr Stefan Wolf | CC-BY-NC 4.0</a:t>
            </a:r>
          </a:p>
        </p:txBody>
      </p:sp>
      <p:sp>
        <p:nvSpPr>
          <p:cNvPr id="3" name="Titel 1">
            <a:extLst>
              <a:ext uri="{FF2B5EF4-FFF2-40B4-BE49-F238E27FC236}">
                <a16:creationId xmlns:a16="http://schemas.microsoft.com/office/drawing/2014/main" id="{8A6269E1-1C1D-F592-0136-441597AB03CA}"/>
              </a:ext>
            </a:extLst>
          </p:cNvPr>
          <p:cNvSpPr txBox="1">
            <a:spLocks/>
          </p:cNvSpPr>
          <p:nvPr/>
        </p:nvSpPr>
        <p:spPr bwMode="auto">
          <a:xfrm>
            <a:off x="541337" y="177081"/>
            <a:ext cx="8061325" cy="346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sz="2000" dirty="0"/>
              <a:t>How to realise … – the Learn and Work Assignments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PlaceHolder 1"/>
          <p:cNvSpPr>
            <a:spLocks noGrp="1"/>
          </p:cNvSpPr>
          <p:nvPr>
            <p:ph type="title"/>
          </p:nvPr>
        </p:nvSpPr>
        <p:spPr>
          <a:xfrm>
            <a:off x="569422" y="1571265"/>
            <a:ext cx="8322248" cy="378810"/>
          </a:xfrm>
          <a:prstGeom prst="rect">
            <a:avLst/>
          </a:prstGeom>
          <a:noFill/>
          <a:ln w="0">
            <a:noFill/>
          </a:ln>
        </p:spPr>
        <p:txBody>
          <a:bodyPr anchor="ctr">
            <a:normAutofit fontScale="90000"/>
          </a:bodyPr>
          <a:lstStyle/>
          <a:p>
            <a:pPr>
              <a:lnSpc>
                <a:spcPct val="90000"/>
              </a:lnSpc>
              <a:buNone/>
            </a:pPr>
            <a:r>
              <a:rPr lang="en-US" sz="3300" b="1" spc="-1" dirty="0">
                <a:solidFill>
                  <a:srgbClr val="C00000"/>
                </a:solidFill>
                <a:latin typeface="Arial"/>
              </a:rPr>
              <a:t>Example* of a complete workflow </a:t>
            </a:r>
            <a:endParaRPr lang="de-DE" sz="3300" spc="-1" dirty="0">
              <a:solidFill>
                <a:srgbClr val="000000"/>
              </a:solidFill>
              <a:latin typeface="Calibri"/>
            </a:endParaRPr>
          </a:p>
        </p:txBody>
      </p:sp>
      <p:grpSp>
        <p:nvGrpSpPr>
          <p:cNvPr id="173" name="Group 2"/>
          <p:cNvGrpSpPr/>
          <p:nvPr/>
        </p:nvGrpSpPr>
        <p:grpSpPr>
          <a:xfrm>
            <a:off x="569422" y="2146500"/>
            <a:ext cx="7914260" cy="2909524"/>
            <a:chOff x="759229" y="1719000"/>
            <a:chExt cx="10552345" cy="3879365"/>
          </a:xfrm>
        </p:grpSpPr>
        <p:grpSp>
          <p:nvGrpSpPr>
            <p:cNvPr id="174" name="Group 3"/>
            <p:cNvGrpSpPr/>
            <p:nvPr/>
          </p:nvGrpSpPr>
          <p:grpSpPr>
            <a:xfrm>
              <a:off x="838080" y="1719000"/>
              <a:ext cx="10336680" cy="3095640"/>
              <a:chOff x="838080" y="1719000"/>
              <a:chExt cx="10336680" cy="3095640"/>
            </a:xfrm>
          </p:grpSpPr>
          <p:sp>
            <p:nvSpPr>
              <p:cNvPr id="175" name="Rectangle 4"/>
              <p:cNvSpPr/>
              <p:nvPr/>
            </p:nvSpPr>
            <p:spPr>
              <a:xfrm>
                <a:off x="838080" y="2202120"/>
                <a:ext cx="1604520" cy="2087640"/>
              </a:xfrm>
              <a:prstGeom prst="rect">
                <a:avLst/>
              </a:prstGeom>
              <a:solidFill>
                <a:srgbClr val="FFFFFF"/>
              </a:solidFill>
              <a:ln w="12700">
                <a:solidFill>
                  <a:srgbClr val="000000"/>
                </a:solidFill>
                <a:miter/>
              </a:ln>
            </p:spPr>
            <p:style>
              <a:lnRef idx="0">
                <a:scrgbClr r="0" g="0" b="0"/>
              </a:lnRef>
              <a:fillRef idx="0">
                <a:scrgbClr r="0" g="0" b="0"/>
              </a:fillRef>
              <a:effectRef idx="0">
                <a:scrgbClr r="0" g="0" b="0"/>
              </a:effectRef>
              <a:fontRef idx="minor"/>
            </p:style>
            <p:txBody>
              <a:bodyPr lIns="76140" tIns="76140" rIns="76140" bIns="76140" anchor="t">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solidFill>
                      <a:srgbClr val="FF0000"/>
                    </a:solidFill>
                    <a:effectLst/>
                    <a:uLnTx/>
                    <a:uFillTx/>
                    <a:latin typeface="Arial"/>
                    <a:ea typeface="+mn-ea"/>
                    <a:cs typeface="+mn-cs"/>
                  </a:rPr>
                  <a:t>Customer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solidFill>
                      <a:srgbClr val="FF0000"/>
                    </a:solidFill>
                    <a:effectLst/>
                    <a:uLnTx/>
                    <a:uFillTx/>
                    <a:latin typeface="Arial"/>
                    <a:ea typeface="+mn-ea"/>
                    <a:cs typeface="+mn-cs"/>
                  </a:rPr>
                  <a:t>enquiry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effectLst/>
                    <a:uLnTx/>
                    <a:uFillTx/>
                    <a:latin typeface="Arial"/>
                    <a:ea typeface="+mn-ea"/>
                    <a:cs typeface="+mn-cs"/>
                  </a:rPr>
                  <a:t>e.g. installing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effectLst/>
                    <a:uLnTx/>
                    <a:uFillTx/>
                    <a:latin typeface="Arial"/>
                    <a:ea typeface="+mn-ea"/>
                    <a:cs typeface="+mn-cs"/>
                  </a:rPr>
                  <a:t>thermal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effectLst/>
                    <a:uLnTx/>
                    <a:uFillTx/>
                    <a:latin typeface="Arial"/>
                    <a:ea typeface="+mn-ea"/>
                    <a:cs typeface="+mn-cs"/>
                  </a:rPr>
                  <a:t>insulation</a:t>
                </a:r>
                <a:endParaRPr kumimoji="0" lang="en-GB" sz="1200" b="0" i="0" u="none" strike="noStrike" kern="1200" cap="none" spc="-1" normalizeH="0" baseline="0" dirty="0">
                  <a:ln>
                    <a:noFill/>
                  </a:ln>
                  <a:effectLst/>
                  <a:uLnTx/>
                  <a:uFillTx/>
                  <a:latin typeface="Calibri"/>
                  <a:ea typeface="+mn-ea"/>
                  <a:cs typeface="+mn-cs"/>
                </a:endParaRPr>
              </a:p>
            </p:txBody>
          </p:sp>
          <p:sp>
            <p:nvSpPr>
              <p:cNvPr id="176" name="Rectangle 5"/>
              <p:cNvSpPr/>
              <p:nvPr/>
            </p:nvSpPr>
            <p:spPr>
              <a:xfrm>
                <a:off x="2620080" y="2201040"/>
                <a:ext cx="1604520" cy="2089080"/>
              </a:xfrm>
              <a:prstGeom prst="rect">
                <a:avLst/>
              </a:prstGeom>
              <a:solidFill>
                <a:srgbClr val="FFFFFF"/>
              </a:solidFill>
              <a:ln w="12700">
                <a:solidFill>
                  <a:srgbClr val="000000"/>
                </a:solidFill>
                <a:miter/>
              </a:ln>
            </p:spPr>
            <p:style>
              <a:lnRef idx="0">
                <a:scrgbClr r="0" g="0" b="0"/>
              </a:lnRef>
              <a:fillRef idx="0">
                <a:scrgbClr r="0" g="0" b="0"/>
              </a:fillRef>
              <a:effectRef idx="0">
                <a:scrgbClr r="0" g="0" b="0"/>
              </a:effectRef>
              <a:fontRef idx="minor"/>
            </p:style>
            <p:txBody>
              <a:bodyPr lIns="76140" tIns="76140" rIns="76140" bIns="76140" anchor="t">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solidFill>
                      <a:srgbClr val="FF0000"/>
                    </a:solidFill>
                    <a:effectLst/>
                    <a:uLnTx/>
                    <a:uFillTx/>
                    <a:latin typeface="Arial"/>
                    <a:ea typeface="+mn-ea"/>
                    <a:cs typeface="+mn-cs"/>
                  </a:rPr>
                  <a:t>Work</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solidFill>
                      <a:srgbClr val="FF0000"/>
                    </a:solidFill>
                    <a:effectLst/>
                    <a:uLnTx/>
                    <a:uFillTx/>
                    <a:latin typeface="Arial"/>
                    <a:ea typeface="+mn-ea"/>
                    <a:cs typeface="+mn-cs"/>
                  </a:rPr>
                  <a:t>preparation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effectLst/>
                    <a:uLnTx/>
                    <a:uFillTx/>
                    <a:latin typeface="Arial"/>
                    <a:ea typeface="+mn-ea"/>
                    <a:cs typeface="+mn-cs"/>
                  </a:rPr>
                  <a:t>e.g.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effectLst/>
                    <a:uLnTx/>
                    <a:uFillTx/>
                    <a:latin typeface="Arial"/>
                    <a:ea typeface="+mn-ea"/>
                    <a:cs typeface="+mn-cs"/>
                  </a:rPr>
                  <a:t>check</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effectLst/>
                    <a:uLnTx/>
                    <a:uFillTx/>
                    <a:latin typeface="Arial"/>
                    <a:ea typeface="+mn-ea"/>
                    <a:cs typeface="+mn-cs"/>
                  </a:rPr>
                  <a:t>substrate</a:t>
                </a:r>
                <a:endParaRPr kumimoji="0" lang="en-GB" sz="1200" b="0" i="0" u="none" strike="noStrike" kern="1200" cap="none" spc="-1" normalizeH="0" baseline="0" dirty="0">
                  <a:ln>
                    <a:noFill/>
                  </a:ln>
                  <a:solidFill>
                    <a:srgbClr val="000000"/>
                  </a:solidFill>
                  <a:effectLst/>
                  <a:uLnTx/>
                  <a:uFillTx/>
                  <a:latin typeface="Calibri"/>
                  <a:ea typeface="+mn-ea"/>
                  <a:cs typeface="+mn-cs"/>
                </a:endParaRPr>
              </a:p>
            </p:txBody>
          </p:sp>
          <p:sp>
            <p:nvSpPr>
              <p:cNvPr id="177" name="Rectangle 6"/>
              <p:cNvSpPr/>
              <p:nvPr/>
            </p:nvSpPr>
            <p:spPr>
              <a:xfrm>
                <a:off x="7821720" y="2225520"/>
                <a:ext cx="1604520" cy="2089080"/>
              </a:xfrm>
              <a:prstGeom prst="rect">
                <a:avLst/>
              </a:prstGeom>
              <a:solidFill>
                <a:srgbClr val="FFFFFF"/>
              </a:solidFill>
              <a:ln w="12700">
                <a:solidFill>
                  <a:srgbClr val="000000"/>
                </a:solidFill>
                <a:miter/>
              </a:ln>
            </p:spPr>
            <p:style>
              <a:lnRef idx="0">
                <a:scrgbClr r="0" g="0" b="0"/>
              </a:lnRef>
              <a:fillRef idx="0">
                <a:scrgbClr r="0" g="0" b="0"/>
              </a:fillRef>
              <a:effectRef idx="0">
                <a:scrgbClr r="0" g="0" b="0"/>
              </a:effectRef>
              <a:fontRef idx="minor"/>
            </p:style>
            <p:txBody>
              <a:bodyPr lIns="36000" tIns="76140" rIns="36000" bIns="76140" anchor="t">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solidFill>
                      <a:srgbClr val="FF0000"/>
                    </a:solidFill>
                    <a:effectLst/>
                    <a:uLnTx/>
                    <a:uFillTx/>
                    <a:latin typeface="Arial"/>
                    <a:ea typeface="+mn-ea"/>
                    <a:cs typeface="+mn-cs"/>
                  </a:rPr>
                  <a:t>Inspection, snagging</a:t>
                </a:r>
                <a:endParaRPr kumimoji="0" lang="en-GB" sz="1200" b="0" i="0" u="none" strike="noStrike" kern="1200" cap="none" spc="-1" normalizeH="0" baseline="0" dirty="0">
                  <a:ln>
                    <a:noFill/>
                  </a:ln>
                  <a:solidFill>
                    <a:srgbClr val="000000"/>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solidFill>
                      <a:srgbClr val="000000"/>
                    </a:solidFill>
                    <a:effectLst/>
                    <a:uLnTx/>
                    <a:uFillTx/>
                    <a:latin typeface="Arial"/>
                    <a:ea typeface="+mn-ea"/>
                    <a:cs typeface="+mn-cs"/>
                  </a:rPr>
                  <a:t>Quality control,</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sz="1200" b="1" spc="-1" dirty="0">
                    <a:solidFill>
                      <a:srgbClr val="000000"/>
                    </a:solidFill>
                    <a:latin typeface="Arial"/>
                  </a:rPr>
                  <a:t>Documentation of inspection</a:t>
                </a:r>
                <a:endParaRPr kumimoji="0" lang="en-GB" sz="1200" b="0" i="0" u="none" strike="noStrike" kern="1200" cap="none" spc="-1" normalizeH="0" baseline="0" dirty="0">
                  <a:ln>
                    <a:noFill/>
                  </a:ln>
                  <a:solidFill>
                    <a:srgbClr val="000000"/>
                  </a:solidFill>
                  <a:effectLst/>
                  <a:uLnTx/>
                  <a:uFillTx/>
                  <a:latin typeface="Calibri"/>
                  <a:ea typeface="+mn-ea"/>
                  <a:cs typeface="+mn-cs"/>
                </a:endParaRPr>
              </a:p>
            </p:txBody>
          </p:sp>
          <p:sp>
            <p:nvSpPr>
              <p:cNvPr id="178" name="Rectangle 7"/>
              <p:cNvSpPr/>
              <p:nvPr/>
            </p:nvSpPr>
            <p:spPr>
              <a:xfrm>
                <a:off x="6184440" y="2225520"/>
                <a:ext cx="1426320" cy="2064240"/>
              </a:xfrm>
              <a:prstGeom prst="rect">
                <a:avLst/>
              </a:prstGeom>
              <a:solidFill>
                <a:srgbClr val="FFFFFF"/>
              </a:solidFill>
              <a:ln w="12700">
                <a:solidFill>
                  <a:srgbClr val="000000"/>
                </a:solidFill>
                <a:miter/>
              </a:ln>
            </p:spPr>
            <p:style>
              <a:lnRef idx="0">
                <a:scrgbClr r="0" g="0" b="0"/>
              </a:lnRef>
              <a:fillRef idx="0">
                <a:scrgbClr r="0" g="0" b="0"/>
              </a:fillRef>
              <a:effectRef idx="0">
                <a:scrgbClr r="0" g="0" b="0"/>
              </a:effectRef>
              <a:fontRef idx="minor"/>
            </p:style>
            <p:txBody>
              <a:bodyPr lIns="76140" tIns="76140" rIns="76140" bIns="76140" anchor="t">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solidFill>
                      <a:srgbClr val="FF0000"/>
                    </a:solidFill>
                    <a:effectLst/>
                    <a:uLnTx/>
                    <a:uFillTx/>
                    <a:latin typeface="Arial"/>
                    <a:ea typeface="+mn-ea"/>
                    <a:cs typeface="+mn-cs"/>
                  </a:rPr>
                  <a:t>Assembly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effectLst/>
                    <a:uLnTx/>
                    <a:uFillTx/>
                    <a:latin typeface="Arial"/>
                    <a:ea typeface="+mn-ea"/>
                    <a:cs typeface="+mn-cs"/>
                  </a:rPr>
                  <a:t>e.g.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effectLst/>
                    <a:uLnTx/>
                    <a:uFillTx/>
                    <a:latin typeface="Arial"/>
                    <a:ea typeface="+mn-ea"/>
                    <a:cs typeface="+mn-cs"/>
                  </a:rPr>
                  <a:t>Installing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effectLst/>
                    <a:uLnTx/>
                    <a:uFillTx/>
                    <a:latin typeface="Arial"/>
                    <a:ea typeface="+mn-ea"/>
                    <a:cs typeface="+mn-cs"/>
                  </a:rPr>
                  <a:t>insulation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effectLst/>
                    <a:uLnTx/>
                    <a:uFillTx/>
                    <a:latin typeface="Arial"/>
                    <a:ea typeface="+mn-ea"/>
                    <a:cs typeface="+mn-cs"/>
                  </a:rPr>
                  <a:t>Applying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effectLst/>
                    <a:uLnTx/>
                    <a:uFillTx/>
                    <a:latin typeface="Arial"/>
                    <a:ea typeface="+mn-ea"/>
                    <a:cs typeface="+mn-cs"/>
                  </a:rPr>
                  <a:t>plaster</a:t>
                </a:r>
                <a:endParaRPr kumimoji="0" lang="en-GB" sz="1350" b="0" i="0" u="none" strike="noStrike" kern="1200" cap="none" spc="-1" normalizeH="0" baseline="0" dirty="0">
                  <a:ln>
                    <a:noFill/>
                  </a:ln>
                  <a:effectLst/>
                  <a:uLnTx/>
                  <a:uFillTx/>
                  <a:latin typeface="Calibri"/>
                  <a:ea typeface="+mn-ea"/>
                  <a:cs typeface="+mn-cs"/>
                </a:endParaRPr>
              </a:p>
            </p:txBody>
          </p:sp>
          <p:sp>
            <p:nvSpPr>
              <p:cNvPr id="179" name="Rectangle 8"/>
              <p:cNvSpPr/>
              <p:nvPr/>
            </p:nvSpPr>
            <p:spPr>
              <a:xfrm>
                <a:off x="4402080" y="2201040"/>
                <a:ext cx="1604520" cy="2089080"/>
              </a:xfrm>
              <a:prstGeom prst="rect">
                <a:avLst/>
              </a:prstGeom>
              <a:solidFill>
                <a:srgbClr val="FFFFFF"/>
              </a:solidFill>
              <a:ln w="12700">
                <a:solidFill>
                  <a:srgbClr val="000000"/>
                </a:solidFill>
                <a:miter/>
              </a:ln>
            </p:spPr>
            <p:style>
              <a:lnRef idx="0">
                <a:scrgbClr r="0" g="0" b="0"/>
              </a:lnRef>
              <a:fillRef idx="0">
                <a:scrgbClr r="0" g="0" b="0"/>
              </a:fillRef>
              <a:effectRef idx="0">
                <a:scrgbClr r="0" g="0" b="0"/>
              </a:effectRef>
              <a:fontRef idx="minor"/>
            </p:style>
            <p:txBody>
              <a:bodyPr lIns="76140" tIns="76140" rIns="76140" bIns="76140" anchor="t">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solidFill>
                      <a:srgbClr val="FF0000"/>
                    </a:solidFill>
                    <a:effectLst/>
                    <a:uLnTx/>
                    <a:uFillTx/>
                    <a:latin typeface="Arial"/>
                    <a:ea typeface="+mn-ea"/>
                    <a:cs typeface="+mn-cs"/>
                  </a:rPr>
                  <a:t>Production,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solidFill>
                      <a:srgbClr val="FF0000"/>
                    </a:solidFill>
                    <a:effectLst/>
                    <a:uLnTx/>
                    <a:uFillTx/>
                    <a:latin typeface="Arial"/>
                    <a:ea typeface="+mn-ea"/>
                    <a:cs typeface="+mn-cs"/>
                  </a:rPr>
                  <a:t>Installation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effectLst/>
                    <a:uLnTx/>
                    <a:uFillTx/>
                    <a:latin typeface="Arial"/>
                    <a:ea typeface="+mn-ea"/>
                    <a:cs typeface="+mn-cs"/>
                  </a:rPr>
                  <a:t>of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effectLst/>
                    <a:uLnTx/>
                    <a:uFillTx/>
                    <a:latin typeface="Arial"/>
                    <a:ea typeface="+mn-ea"/>
                    <a:cs typeface="+mn-cs"/>
                  </a:rPr>
                  <a:t>component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effectLst/>
                    <a:uLnTx/>
                    <a:uFillTx/>
                    <a:latin typeface="Arial"/>
                    <a:ea typeface="+mn-ea"/>
                    <a:cs typeface="+mn-cs"/>
                  </a:rPr>
                  <a:t>e.g. corner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effectLst/>
                    <a:uLnTx/>
                    <a:uFillTx/>
                    <a:latin typeface="Arial"/>
                    <a:ea typeface="+mn-ea"/>
                    <a:cs typeface="+mn-cs"/>
                  </a:rPr>
                  <a:t>formation</a:t>
                </a:r>
                <a:endParaRPr kumimoji="0" lang="en-GB" sz="1200" b="0" i="0" u="none" strike="noStrike" kern="1200" cap="none" spc="-1" normalizeH="0" baseline="0" dirty="0">
                  <a:ln>
                    <a:noFill/>
                  </a:ln>
                  <a:solidFill>
                    <a:srgbClr val="000000"/>
                  </a:solidFill>
                  <a:effectLst/>
                  <a:uLnTx/>
                  <a:uFillTx/>
                  <a:latin typeface="Calibri"/>
                  <a:ea typeface="+mn-ea"/>
                  <a:cs typeface="+mn-cs"/>
                </a:endParaRPr>
              </a:p>
            </p:txBody>
          </p:sp>
          <p:sp>
            <p:nvSpPr>
              <p:cNvPr id="180" name="Rectangle 9"/>
              <p:cNvSpPr/>
              <p:nvPr/>
            </p:nvSpPr>
            <p:spPr>
              <a:xfrm>
                <a:off x="9570240" y="2224440"/>
                <a:ext cx="1604520" cy="2065680"/>
              </a:xfrm>
              <a:prstGeom prst="rect">
                <a:avLst/>
              </a:prstGeom>
              <a:solidFill>
                <a:srgbClr val="FFFFFF"/>
              </a:solidFill>
              <a:ln w="12700">
                <a:solidFill>
                  <a:srgbClr val="000000"/>
                </a:solidFill>
                <a:miter/>
              </a:ln>
            </p:spPr>
            <p:style>
              <a:lnRef idx="0">
                <a:scrgbClr r="0" g="0" b="0"/>
              </a:lnRef>
              <a:fillRef idx="0">
                <a:scrgbClr r="0" g="0" b="0"/>
              </a:fillRef>
              <a:effectRef idx="0">
                <a:scrgbClr r="0" g="0" b="0"/>
              </a:effectRef>
              <a:fontRef idx="minor"/>
            </p:style>
            <p:txBody>
              <a:bodyPr lIns="76140" tIns="76140" rIns="76140" bIns="76140" anchor="t">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solidFill>
                      <a:srgbClr val="FF0000"/>
                    </a:solidFill>
                    <a:effectLst/>
                    <a:uLnTx/>
                    <a:uFillTx/>
                    <a:latin typeface="Arial"/>
                    <a:ea typeface="+mn-ea"/>
                    <a:cs typeface="+mn-cs"/>
                  </a:rPr>
                  <a:t>Invoicing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effectLst/>
                    <a:uLnTx/>
                    <a:uFillTx/>
                    <a:latin typeface="Arial"/>
                    <a:ea typeface="+mn-ea"/>
                    <a:cs typeface="+mn-cs"/>
                  </a:rPr>
                  <a:t>Create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1" i="0" u="none" strike="noStrike" kern="1200" cap="none" spc="-1" normalizeH="0" baseline="0" dirty="0">
                    <a:ln>
                      <a:noFill/>
                    </a:ln>
                    <a:effectLst/>
                    <a:uLnTx/>
                    <a:uFillTx/>
                    <a:latin typeface="Arial"/>
                    <a:ea typeface="+mn-ea"/>
                    <a:cs typeface="+mn-cs"/>
                  </a:rPr>
                  <a:t>invoice</a:t>
                </a:r>
                <a:endParaRPr kumimoji="0" lang="en-GB" sz="1200" b="0" i="0" u="none" strike="noStrike" kern="1200" cap="none" spc="-1" normalizeH="0" baseline="0" dirty="0">
                  <a:ln>
                    <a:noFill/>
                  </a:ln>
                  <a:effectLst/>
                  <a:uLnTx/>
                  <a:uFillTx/>
                  <a:latin typeface="Calibri"/>
                  <a:ea typeface="+mn-ea"/>
                  <a:cs typeface="+mn-cs"/>
                </a:endParaRPr>
              </a:p>
            </p:txBody>
          </p:sp>
          <p:sp>
            <p:nvSpPr>
              <p:cNvPr id="181" name="Line 10"/>
              <p:cNvSpPr/>
              <p:nvPr/>
            </p:nvSpPr>
            <p:spPr>
              <a:xfrm flipV="1">
                <a:off x="1729080" y="1719000"/>
                <a:ext cx="1080" cy="496080"/>
              </a:xfrm>
              <a:prstGeom prst="line">
                <a:avLst/>
              </a:prstGeom>
              <a:ln w="12700">
                <a:solidFill>
                  <a:srgbClr val="000000"/>
                </a:solidFill>
                <a:round/>
              </a:ln>
            </p:spPr>
            <p:style>
              <a:lnRef idx="0">
                <a:scrgbClr r="0" g="0" b="0"/>
              </a:lnRef>
              <a:fillRef idx="0">
                <a:scrgbClr r="0" g="0" b="0"/>
              </a:fillRef>
              <a:effectRef idx="0">
                <a:scrgbClr r="0" g="0" b="0"/>
              </a:effectRef>
              <a:fontRef idx="minor"/>
            </p:style>
            <p:txBody>
              <a:bodyPr lIns="67500" tIns="33750" rIns="67500" bIns="33750" anchor="t" anchorCtr="1">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350" b="0" i="0" u="none" strike="noStrike" kern="1200" cap="none" spc="-1" normalizeH="0" baseline="0" dirty="0">
                  <a:ln>
                    <a:noFill/>
                  </a:ln>
                  <a:solidFill>
                    <a:srgbClr val="000000"/>
                  </a:solidFill>
                  <a:effectLst/>
                  <a:uLnTx/>
                  <a:uFillTx/>
                  <a:latin typeface="Calibri"/>
                  <a:ea typeface="+mn-ea"/>
                  <a:cs typeface="+mn-cs"/>
                </a:endParaRPr>
              </a:p>
            </p:txBody>
          </p:sp>
          <p:sp>
            <p:nvSpPr>
              <p:cNvPr id="182" name="Line 11"/>
              <p:cNvSpPr/>
              <p:nvPr/>
            </p:nvSpPr>
            <p:spPr>
              <a:xfrm>
                <a:off x="3511080" y="1719000"/>
                <a:ext cx="1080" cy="496080"/>
              </a:xfrm>
              <a:prstGeom prst="line">
                <a:avLst/>
              </a:prstGeom>
              <a:ln w="12700">
                <a:solidFill>
                  <a:srgbClr val="000000"/>
                </a:solidFill>
                <a:round/>
              </a:ln>
            </p:spPr>
            <p:style>
              <a:lnRef idx="0">
                <a:scrgbClr r="0" g="0" b="0"/>
              </a:lnRef>
              <a:fillRef idx="0">
                <a:scrgbClr r="0" g="0" b="0"/>
              </a:fillRef>
              <a:effectRef idx="0">
                <a:scrgbClr r="0" g="0" b="0"/>
              </a:effectRef>
              <a:fontRef idx="minor"/>
            </p:style>
            <p:txBody>
              <a:bodyPr lIns="67500" tIns="33750" rIns="67500" bIns="33750" anchor="t" anchorCtr="1">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350" b="0" i="0" u="none" strike="noStrike" kern="1200" cap="none" spc="-1" normalizeH="0" baseline="0" dirty="0">
                  <a:ln>
                    <a:noFill/>
                  </a:ln>
                  <a:solidFill>
                    <a:srgbClr val="000000"/>
                  </a:solidFill>
                  <a:effectLst/>
                  <a:uLnTx/>
                  <a:uFillTx/>
                  <a:latin typeface="Calibri"/>
                  <a:ea typeface="+mn-ea"/>
                  <a:cs typeface="+mn-cs"/>
                </a:endParaRPr>
              </a:p>
            </p:txBody>
          </p:sp>
          <p:sp>
            <p:nvSpPr>
              <p:cNvPr id="183" name="Line 12"/>
              <p:cNvSpPr/>
              <p:nvPr/>
            </p:nvSpPr>
            <p:spPr>
              <a:xfrm>
                <a:off x="5293080" y="1719000"/>
                <a:ext cx="1080" cy="496080"/>
              </a:xfrm>
              <a:prstGeom prst="line">
                <a:avLst/>
              </a:prstGeom>
              <a:ln w="12700">
                <a:solidFill>
                  <a:srgbClr val="000000"/>
                </a:solidFill>
                <a:round/>
              </a:ln>
            </p:spPr>
            <p:style>
              <a:lnRef idx="0">
                <a:scrgbClr r="0" g="0" b="0"/>
              </a:lnRef>
              <a:fillRef idx="0">
                <a:scrgbClr r="0" g="0" b="0"/>
              </a:fillRef>
              <a:effectRef idx="0">
                <a:scrgbClr r="0" g="0" b="0"/>
              </a:effectRef>
              <a:fontRef idx="minor"/>
            </p:style>
            <p:txBody>
              <a:bodyPr lIns="67500" tIns="33750" rIns="67500" bIns="33750" anchor="t" anchorCtr="1">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350" b="0" i="0" u="none" strike="noStrike" kern="1200" cap="none" spc="-1" normalizeH="0" baseline="0" dirty="0">
                  <a:ln>
                    <a:noFill/>
                  </a:ln>
                  <a:solidFill>
                    <a:srgbClr val="000000"/>
                  </a:solidFill>
                  <a:effectLst/>
                  <a:uLnTx/>
                  <a:uFillTx/>
                  <a:latin typeface="Calibri"/>
                  <a:ea typeface="+mn-ea"/>
                  <a:cs typeface="+mn-cs"/>
                </a:endParaRPr>
              </a:p>
            </p:txBody>
          </p:sp>
          <p:sp>
            <p:nvSpPr>
              <p:cNvPr id="184" name="Line 13"/>
              <p:cNvSpPr/>
              <p:nvPr/>
            </p:nvSpPr>
            <p:spPr>
              <a:xfrm>
                <a:off x="6896880" y="1719000"/>
                <a:ext cx="1080" cy="496080"/>
              </a:xfrm>
              <a:prstGeom prst="line">
                <a:avLst/>
              </a:prstGeom>
              <a:ln w="12700">
                <a:solidFill>
                  <a:srgbClr val="000000"/>
                </a:solidFill>
                <a:round/>
              </a:ln>
            </p:spPr>
            <p:style>
              <a:lnRef idx="0">
                <a:scrgbClr r="0" g="0" b="0"/>
              </a:lnRef>
              <a:fillRef idx="0">
                <a:scrgbClr r="0" g="0" b="0"/>
              </a:fillRef>
              <a:effectRef idx="0">
                <a:scrgbClr r="0" g="0" b="0"/>
              </a:effectRef>
              <a:fontRef idx="minor"/>
            </p:style>
            <p:txBody>
              <a:bodyPr lIns="67500" tIns="33750" rIns="67500" bIns="33750" anchor="t" anchorCtr="1">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350" b="0" i="0" u="none" strike="noStrike" kern="1200" cap="none" spc="-1" normalizeH="0" baseline="0" dirty="0">
                  <a:ln>
                    <a:noFill/>
                  </a:ln>
                  <a:solidFill>
                    <a:srgbClr val="000000"/>
                  </a:solidFill>
                  <a:effectLst/>
                  <a:uLnTx/>
                  <a:uFillTx/>
                  <a:latin typeface="Calibri"/>
                  <a:ea typeface="+mn-ea"/>
                  <a:cs typeface="+mn-cs"/>
                </a:endParaRPr>
              </a:p>
            </p:txBody>
          </p:sp>
          <p:sp>
            <p:nvSpPr>
              <p:cNvPr id="185" name="Line 14"/>
              <p:cNvSpPr/>
              <p:nvPr/>
            </p:nvSpPr>
            <p:spPr>
              <a:xfrm>
                <a:off x="8678880" y="1719000"/>
                <a:ext cx="1080" cy="496080"/>
              </a:xfrm>
              <a:prstGeom prst="line">
                <a:avLst/>
              </a:prstGeom>
              <a:ln w="12700">
                <a:solidFill>
                  <a:srgbClr val="000000"/>
                </a:solidFill>
                <a:round/>
              </a:ln>
            </p:spPr>
            <p:style>
              <a:lnRef idx="0">
                <a:scrgbClr r="0" g="0" b="0"/>
              </a:lnRef>
              <a:fillRef idx="0">
                <a:scrgbClr r="0" g="0" b="0"/>
              </a:fillRef>
              <a:effectRef idx="0">
                <a:scrgbClr r="0" g="0" b="0"/>
              </a:effectRef>
              <a:fontRef idx="minor"/>
            </p:style>
            <p:txBody>
              <a:bodyPr lIns="67500" tIns="33750" rIns="67500" bIns="33750" anchor="t" anchorCtr="1">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350" b="0" i="0" u="none" strike="noStrike" kern="1200" cap="none" spc="-1" normalizeH="0" baseline="0" dirty="0">
                  <a:ln>
                    <a:noFill/>
                  </a:ln>
                  <a:solidFill>
                    <a:srgbClr val="000000"/>
                  </a:solidFill>
                  <a:effectLst/>
                  <a:uLnTx/>
                  <a:uFillTx/>
                  <a:latin typeface="Calibri"/>
                  <a:ea typeface="+mn-ea"/>
                  <a:cs typeface="+mn-cs"/>
                </a:endParaRPr>
              </a:p>
            </p:txBody>
          </p:sp>
          <p:sp>
            <p:nvSpPr>
              <p:cNvPr id="186" name="Line 15"/>
              <p:cNvSpPr/>
              <p:nvPr/>
            </p:nvSpPr>
            <p:spPr>
              <a:xfrm>
                <a:off x="10282680" y="1719000"/>
                <a:ext cx="1080" cy="496080"/>
              </a:xfrm>
              <a:prstGeom prst="line">
                <a:avLst/>
              </a:prstGeom>
              <a:ln w="12700">
                <a:solidFill>
                  <a:srgbClr val="000000"/>
                </a:solidFill>
                <a:round/>
              </a:ln>
            </p:spPr>
            <p:style>
              <a:lnRef idx="0">
                <a:scrgbClr r="0" g="0" b="0"/>
              </a:lnRef>
              <a:fillRef idx="0">
                <a:scrgbClr r="0" g="0" b="0"/>
              </a:fillRef>
              <a:effectRef idx="0">
                <a:scrgbClr r="0" g="0" b="0"/>
              </a:effectRef>
              <a:fontRef idx="minor"/>
            </p:style>
            <p:txBody>
              <a:bodyPr lIns="67500" tIns="33750" rIns="67500" bIns="33750" anchor="t" anchorCtr="1">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350" b="0" i="0" u="none" strike="noStrike" kern="1200" cap="none" spc="-1" normalizeH="0" baseline="0" dirty="0">
                  <a:ln>
                    <a:noFill/>
                  </a:ln>
                  <a:solidFill>
                    <a:srgbClr val="000000"/>
                  </a:solidFill>
                  <a:effectLst/>
                  <a:uLnTx/>
                  <a:uFillTx/>
                  <a:latin typeface="Calibri"/>
                  <a:ea typeface="+mn-ea"/>
                  <a:cs typeface="+mn-cs"/>
                </a:endParaRPr>
              </a:p>
            </p:txBody>
          </p:sp>
          <p:sp>
            <p:nvSpPr>
              <p:cNvPr id="187" name="Line 16"/>
              <p:cNvSpPr/>
              <p:nvPr/>
            </p:nvSpPr>
            <p:spPr>
              <a:xfrm>
                <a:off x="1372680" y="4813560"/>
                <a:ext cx="8732880" cy="1080"/>
              </a:xfrm>
              <a:prstGeom prst="line">
                <a:avLst/>
              </a:prstGeom>
              <a:ln w="12700">
                <a:solidFill>
                  <a:srgbClr val="000000"/>
                </a:solidFill>
                <a:round/>
                <a:tailEnd type="triangle" w="lg" len="lg"/>
              </a:ln>
            </p:spPr>
            <p:style>
              <a:lnRef idx="0">
                <a:scrgbClr r="0" g="0" b="0"/>
              </a:lnRef>
              <a:fillRef idx="0">
                <a:scrgbClr r="0" g="0" b="0"/>
              </a:fillRef>
              <a:effectRef idx="0">
                <a:scrgbClr r="0" g="0" b="0"/>
              </a:effectRef>
              <a:fontRef idx="minor"/>
            </p:style>
            <p:txBody>
              <a:bodyPr lIns="67500" tIns="-32940" rIns="67500" bIns="-32940" anchor="t" anchorCtr="1">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350" b="0" i="0" u="none" strike="noStrike" kern="1200" cap="none" spc="-1" normalizeH="0" baseline="0" dirty="0">
                  <a:ln>
                    <a:noFill/>
                  </a:ln>
                  <a:solidFill>
                    <a:srgbClr val="000000"/>
                  </a:solidFill>
                  <a:effectLst/>
                  <a:uLnTx/>
                  <a:uFillTx/>
                  <a:latin typeface="Calibri"/>
                  <a:ea typeface="+mn-ea"/>
                  <a:cs typeface="+mn-cs"/>
                </a:endParaRPr>
              </a:p>
            </p:txBody>
          </p:sp>
          <p:sp>
            <p:nvSpPr>
              <p:cNvPr id="188" name="Line 17"/>
              <p:cNvSpPr/>
              <p:nvPr/>
            </p:nvSpPr>
            <p:spPr>
              <a:xfrm>
                <a:off x="1729080" y="1719000"/>
                <a:ext cx="8554680" cy="1080"/>
              </a:xfrm>
              <a:prstGeom prst="line">
                <a:avLst/>
              </a:prstGeom>
              <a:ln w="12700">
                <a:solidFill>
                  <a:srgbClr val="000000"/>
                </a:solidFill>
                <a:round/>
              </a:ln>
            </p:spPr>
            <p:style>
              <a:lnRef idx="0">
                <a:scrgbClr r="0" g="0" b="0"/>
              </a:lnRef>
              <a:fillRef idx="0">
                <a:scrgbClr r="0" g="0" b="0"/>
              </a:fillRef>
              <a:effectRef idx="0">
                <a:scrgbClr r="0" g="0" b="0"/>
              </a:effectRef>
              <a:fontRef idx="minor"/>
            </p:style>
            <p:txBody>
              <a:bodyPr lIns="67500" tIns="-32940" rIns="67500" bIns="-32940" anchor="t" anchorCtr="1">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350" b="0" i="0" u="none" strike="noStrike" kern="1200" cap="none" spc="-1" normalizeH="0" baseline="0" dirty="0">
                  <a:ln>
                    <a:noFill/>
                  </a:ln>
                  <a:solidFill>
                    <a:srgbClr val="000000"/>
                  </a:solidFill>
                  <a:effectLst/>
                  <a:uLnTx/>
                  <a:uFillTx/>
                  <a:latin typeface="Calibri"/>
                  <a:ea typeface="+mn-ea"/>
                  <a:cs typeface="+mn-cs"/>
                </a:endParaRPr>
              </a:p>
            </p:txBody>
          </p:sp>
        </p:grpSp>
        <p:sp>
          <p:nvSpPr>
            <p:cNvPr id="189" name="Text Box 18"/>
            <p:cNvSpPr/>
            <p:nvPr/>
          </p:nvSpPr>
          <p:spPr>
            <a:xfrm>
              <a:off x="759229" y="4967665"/>
              <a:ext cx="10552345" cy="630700"/>
            </a:xfrm>
            <a:prstGeom prst="rect">
              <a:avLst/>
            </a:prstGeom>
            <a:noFill/>
            <a:ln w="0">
              <a:noFill/>
            </a:ln>
          </p:spPr>
          <p:style>
            <a:lnRef idx="0">
              <a:scrgbClr r="0" g="0" b="0"/>
            </a:lnRef>
            <a:fillRef idx="0">
              <a:scrgbClr r="0" g="0" b="0"/>
            </a:fillRef>
            <a:effectRef idx="0">
              <a:scrgbClr r="0" g="0" b="0"/>
            </a:effectRef>
            <a:fontRef idx="minor"/>
          </p:style>
          <p:txBody>
            <a:bodyPr lIns="0" tIns="33750" rIns="0" bIns="33750" anchor="t">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1" normalizeH="0" baseline="0" dirty="0">
                  <a:ln>
                    <a:noFill/>
                  </a:ln>
                  <a:solidFill>
                    <a:srgbClr val="000000"/>
                  </a:solidFill>
                  <a:effectLst/>
                  <a:uLnTx/>
                  <a:uFillTx/>
                  <a:latin typeface="Arial"/>
                  <a:ea typeface="+mn-ea"/>
                  <a:cs typeface="+mn-cs"/>
                </a:rPr>
                <a:t>Processing a customer order as the basis for learning at educational institutions</a:t>
              </a:r>
              <a:endParaRPr kumimoji="0" lang="en-GB" sz="1600" b="0" i="0" u="none" strike="noStrike" kern="1200" cap="none" spc="-1" normalizeH="0" baseline="0" dirty="0">
                <a:ln>
                  <a:noFill/>
                </a:ln>
                <a:solidFill>
                  <a:srgbClr val="000000"/>
                </a:solidFill>
                <a:effectLst/>
                <a:uLnTx/>
                <a:uFillTx/>
                <a:latin typeface="Calibri"/>
                <a:ea typeface="+mn-ea"/>
                <a:cs typeface="+mn-cs"/>
              </a:endParaRPr>
            </a:p>
          </p:txBody>
        </p:sp>
      </p:grpSp>
      <p:sp>
        <p:nvSpPr>
          <p:cNvPr id="3" name="Textfeld 2">
            <a:extLst>
              <a:ext uri="{FF2B5EF4-FFF2-40B4-BE49-F238E27FC236}">
                <a16:creationId xmlns:a16="http://schemas.microsoft.com/office/drawing/2014/main" id="{9CC80A01-B644-3022-1F28-E251ADF56636}"/>
              </a:ext>
            </a:extLst>
          </p:cNvPr>
          <p:cNvSpPr txBox="1"/>
          <p:nvPr/>
        </p:nvSpPr>
        <p:spPr>
          <a:xfrm>
            <a:off x="6300192" y="6642556"/>
            <a:ext cx="2843808" cy="215444"/>
          </a:xfrm>
          <a:prstGeom prst="rect">
            <a:avLst/>
          </a:prstGeom>
          <a:noFill/>
        </p:spPr>
        <p:txBody>
          <a:bodyPr wrap="square" lIns="0" r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Dr. H.-J. Lindemann &amp; PD Dr. Stefan Wolf  | CC-BY-NC 4.0</a:t>
            </a:r>
          </a:p>
        </p:txBody>
      </p:sp>
      <p:sp>
        <p:nvSpPr>
          <p:cNvPr id="6" name="Textfeld 5">
            <a:hlinkClick r:id="rId2" action="ppaction://hlinkpres?slideindex=17&amp;slidetitle=PowerPoint-Präsentation"/>
            <a:extLst>
              <a:ext uri="{FF2B5EF4-FFF2-40B4-BE49-F238E27FC236}">
                <a16:creationId xmlns:a16="http://schemas.microsoft.com/office/drawing/2014/main" id="{47DDF13B-75CD-A828-C766-1D190B798EBC}"/>
              </a:ext>
            </a:extLst>
          </p:cNvPr>
          <p:cNvSpPr txBox="1"/>
          <p:nvPr/>
        </p:nvSpPr>
        <p:spPr>
          <a:xfrm>
            <a:off x="6967156" y="5286735"/>
            <a:ext cx="1994974" cy="954107"/>
          </a:xfrm>
          <a:prstGeom prst="rect">
            <a:avLst/>
          </a:prstGeom>
          <a:noFill/>
        </p:spPr>
        <p:txBody>
          <a:bodyPr wrap="square">
            <a:spAutoFit/>
          </a:bodyPr>
          <a:lstStyle/>
          <a:p>
            <a:r>
              <a:rPr lang="en-US" sz="1400" dirty="0"/>
              <a:t>* An example from the professional education in the Dual Training in Germany</a:t>
            </a:r>
            <a:endParaRPr lang="de-DE" sz="1400" dirty="0"/>
          </a:p>
        </p:txBody>
      </p:sp>
      <p:sp>
        <p:nvSpPr>
          <p:cNvPr id="2" name="Untertitel 4">
            <a:extLst>
              <a:ext uri="{FF2B5EF4-FFF2-40B4-BE49-F238E27FC236}">
                <a16:creationId xmlns:a16="http://schemas.microsoft.com/office/drawing/2014/main" id="{76E4DC40-FD76-BED5-0AA4-3F47BBAB4B2C}"/>
              </a:ext>
            </a:extLst>
          </p:cNvPr>
          <p:cNvSpPr txBox="1">
            <a:spLocks/>
          </p:cNvSpPr>
          <p:nvPr/>
        </p:nvSpPr>
        <p:spPr>
          <a:xfrm>
            <a:off x="0" y="6598302"/>
            <a:ext cx="6010606" cy="282170"/>
          </a:xfrm>
          <a:prstGeom prst="rect">
            <a:avLst/>
          </a:prstGeom>
        </p:spPr>
        <p:txBody>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00000"/>
              </a:lnSpc>
            </a:pPr>
            <a:r>
              <a:rPr lang="en-GB" sz="1000" dirty="0"/>
              <a:t>Workshop: Training of Trainers, within the ProREG-Project at KNUST, March 2024 | PD Dr. Stefan Wolf</a:t>
            </a:r>
          </a:p>
        </p:txBody>
      </p:sp>
      <p:sp>
        <p:nvSpPr>
          <p:cNvPr id="5" name="Titel 1">
            <a:extLst>
              <a:ext uri="{FF2B5EF4-FFF2-40B4-BE49-F238E27FC236}">
                <a16:creationId xmlns:a16="http://schemas.microsoft.com/office/drawing/2014/main" id="{C36D5166-5144-9F1D-26B8-2A5D6861312E}"/>
              </a:ext>
            </a:extLst>
          </p:cNvPr>
          <p:cNvSpPr txBox="1">
            <a:spLocks/>
          </p:cNvSpPr>
          <p:nvPr/>
        </p:nvSpPr>
        <p:spPr bwMode="auto">
          <a:xfrm>
            <a:off x="541337" y="177081"/>
            <a:ext cx="8061325" cy="346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sz="2000" dirty="0"/>
              <a:t>How to realise … – the Learn and Work Assignments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hlinkClick r:id="rId2" action="ppaction://hlinkfile"/>
            <a:extLst>
              <a:ext uri="{FF2B5EF4-FFF2-40B4-BE49-F238E27FC236}">
                <a16:creationId xmlns:a16="http://schemas.microsoft.com/office/drawing/2014/main" id="{57F6A265-F1D1-7636-1428-8227564FFAAF}"/>
              </a:ext>
            </a:extLst>
          </p:cNvPr>
          <p:cNvPicPr>
            <a:picLocks noChangeAspect="1"/>
          </p:cNvPicPr>
          <p:nvPr/>
        </p:nvPicPr>
        <p:blipFill>
          <a:blip r:embed="rId3"/>
          <a:stretch>
            <a:fillRect/>
          </a:stretch>
        </p:blipFill>
        <p:spPr>
          <a:xfrm>
            <a:off x="501143" y="1269477"/>
            <a:ext cx="6111838" cy="5102748"/>
          </a:xfrm>
          <a:prstGeom prst="rect">
            <a:avLst/>
          </a:prstGeom>
        </p:spPr>
      </p:pic>
      <p:sp>
        <p:nvSpPr>
          <p:cNvPr id="6" name="Titel 1">
            <a:extLst>
              <a:ext uri="{FF2B5EF4-FFF2-40B4-BE49-F238E27FC236}">
                <a16:creationId xmlns:a16="http://schemas.microsoft.com/office/drawing/2014/main" id="{9E01C013-524B-5448-CD3D-CBC74C766C06}"/>
              </a:ext>
            </a:extLst>
          </p:cNvPr>
          <p:cNvSpPr txBox="1">
            <a:spLocks/>
          </p:cNvSpPr>
          <p:nvPr/>
        </p:nvSpPr>
        <p:spPr bwMode="auto">
          <a:xfrm>
            <a:off x="541337" y="177081"/>
            <a:ext cx="8061325" cy="346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sz="2000" dirty="0"/>
              <a:t>How to realise … – the Learn and Work Assignments</a:t>
            </a:r>
          </a:p>
        </p:txBody>
      </p:sp>
      <p:sp>
        <p:nvSpPr>
          <p:cNvPr id="7" name="Textfeld 6">
            <a:extLst>
              <a:ext uri="{FF2B5EF4-FFF2-40B4-BE49-F238E27FC236}">
                <a16:creationId xmlns:a16="http://schemas.microsoft.com/office/drawing/2014/main" id="{933042F6-EFDC-00CF-A845-464CBD2D195A}"/>
              </a:ext>
            </a:extLst>
          </p:cNvPr>
          <p:cNvSpPr txBox="1"/>
          <p:nvPr/>
        </p:nvSpPr>
        <p:spPr>
          <a:xfrm>
            <a:off x="6612981" y="1789526"/>
            <a:ext cx="2298630" cy="2031325"/>
          </a:xfrm>
          <a:prstGeom prst="rect">
            <a:avLst/>
          </a:prstGeom>
          <a:noFill/>
        </p:spPr>
        <p:txBody>
          <a:bodyPr wrap="square" rtlCol="0">
            <a:spAutoFit/>
          </a:bodyPr>
          <a:lstStyle/>
          <a:p>
            <a:r>
              <a:rPr lang="en-GB" dirty="0"/>
              <a:t>An Example for project learning in the professional education for journeyman in electrician and electronics </a:t>
            </a:r>
          </a:p>
        </p:txBody>
      </p:sp>
      <p:sp>
        <p:nvSpPr>
          <p:cNvPr id="8" name="Textfeld 7">
            <a:extLst>
              <a:ext uri="{FF2B5EF4-FFF2-40B4-BE49-F238E27FC236}">
                <a16:creationId xmlns:a16="http://schemas.microsoft.com/office/drawing/2014/main" id="{C40C5118-F08B-A85A-CB03-A13643A846F0}"/>
              </a:ext>
            </a:extLst>
          </p:cNvPr>
          <p:cNvSpPr txBox="1"/>
          <p:nvPr/>
        </p:nvSpPr>
        <p:spPr>
          <a:xfrm>
            <a:off x="6300192" y="6642556"/>
            <a:ext cx="2843808" cy="215444"/>
          </a:xfrm>
          <a:prstGeom prst="rect">
            <a:avLst/>
          </a:prstGeom>
          <a:noFill/>
        </p:spPr>
        <p:txBody>
          <a:bodyPr wrap="square" lIns="0" r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Dr. H.-J. Lindemann &amp; PD Dr. Stefan Wolf  | CC-BY-NC 4.0</a:t>
            </a:r>
          </a:p>
        </p:txBody>
      </p:sp>
      <p:sp>
        <p:nvSpPr>
          <p:cNvPr id="9" name="Untertitel 4">
            <a:extLst>
              <a:ext uri="{FF2B5EF4-FFF2-40B4-BE49-F238E27FC236}">
                <a16:creationId xmlns:a16="http://schemas.microsoft.com/office/drawing/2014/main" id="{3267BA0C-AAFE-F5E7-043A-650273F648F0}"/>
              </a:ext>
            </a:extLst>
          </p:cNvPr>
          <p:cNvSpPr txBox="1">
            <a:spLocks/>
          </p:cNvSpPr>
          <p:nvPr/>
        </p:nvSpPr>
        <p:spPr>
          <a:xfrm>
            <a:off x="0" y="6598302"/>
            <a:ext cx="6010606" cy="282170"/>
          </a:xfrm>
          <a:prstGeom prst="rect">
            <a:avLst/>
          </a:prstGeom>
        </p:spPr>
        <p:txBody>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00000"/>
              </a:lnSpc>
            </a:pPr>
            <a:r>
              <a:rPr lang="en-GB" sz="1000" dirty="0"/>
              <a:t>Workshop: Training of Trainers, within the ProREG-Project at KNUST, March 2024 | PD Dr. Stefan Wolf</a:t>
            </a:r>
          </a:p>
        </p:txBody>
      </p:sp>
      <p:sp>
        <p:nvSpPr>
          <p:cNvPr id="3" name="Textfeld 2">
            <a:hlinkClick r:id="rId4" action="ppaction://hlinkpres?slideindex=18&amp;slidetitle=PowerPoint-Präsentation"/>
            <a:extLst>
              <a:ext uri="{FF2B5EF4-FFF2-40B4-BE49-F238E27FC236}">
                <a16:creationId xmlns:a16="http://schemas.microsoft.com/office/drawing/2014/main" id="{7E73A16E-3339-23C0-4CCF-5FA79A962F3F}"/>
              </a:ext>
            </a:extLst>
          </p:cNvPr>
          <p:cNvSpPr txBox="1"/>
          <p:nvPr/>
        </p:nvSpPr>
        <p:spPr>
          <a:xfrm>
            <a:off x="6940550" y="5753100"/>
            <a:ext cx="1866900" cy="369332"/>
          </a:xfrm>
          <a:prstGeom prst="rect">
            <a:avLst/>
          </a:prstGeom>
          <a:noFill/>
        </p:spPr>
        <p:txBody>
          <a:bodyPr wrap="square">
            <a:spAutoFit/>
          </a:bodyPr>
          <a:lstStyle/>
          <a:p>
            <a:pPr algn="ctr"/>
            <a:r>
              <a:rPr lang="de-DE" dirty="0"/>
              <a:t>end</a:t>
            </a:r>
          </a:p>
        </p:txBody>
      </p:sp>
    </p:spTree>
    <p:extLst>
      <p:ext uri="{BB962C8B-B14F-4D97-AF65-F5344CB8AC3E}">
        <p14:creationId xmlns:p14="http://schemas.microsoft.com/office/powerpoint/2010/main" val="2983973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2E986960-D3A0-C881-06A7-7BDB3C643CB2}"/>
              </a:ext>
            </a:extLst>
          </p:cNvPr>
          <p:cNvSpPr txBox="1"/>
          <p:nvPr/>
        </p:nvSpPr>
        <p:spPr>
          <a:xfrm>
            <a:off x="683567" y="5238602"/>
            <a:ext cx="7945135" cy="800219"/>
          </a:xfrm>
          <a:prstGeom prst="rect">
            <a:avLst/>
          </a:prstGeom>
          <a:noFill/>
        </p:spPr>
        <p:txBody>
          <a:bodyPr wrap="square">
            <a:spAutoFit/>
          </a:bodyPr>
          <a:lstStyle/>
          <a:p>
            <a:r>
              <a:rPr lang="de-DE" dirty="0"/>
              <a:t>Priv. </a:t>
            </a:r>
            <a:r>
              <a:rPr lang="de-DE" dirty="0" err="1"/>
              <a:t>Doz</a:t>
            </a:r>
            <a:r>
              <a:rPr lang="de-DE" dirty="0"/>
              <a:t>. (Associate Professor) Dr. Stefan Wolf | </a:t>
            </a:r>
            <a:r>
              <a:rPr lang="de-DE" dirty="0">
                <a:solidFill>
                  <a:schemeClr val="bg2">
                    <a:lumMod val="50000"/>
                  </a:schemeClr>
                </a:solidFill>
                <a:hlinkClick r:id="rId2">
                  <a:extLst>
                    <a:ext uri="{A12FA001-AC4F-418D-AE19-62706E023703}">
                      <ahyp:hlinkClr xmlns:ahyp="http://schemas.microsoft.com/office/drawing/2018/hyperlinkcolor" val="tx"/>
                    </a:ext>
                  </a:extLst>
                </a:hlinkClick>
              </a:rPr>
              <a:t>s.wolf@tu-berlin.de</a:t>
            </a:r>
            <a:r>
              <a:rPr lang="de-DE" dirty="0">
                <a:solidFill>
                  <a:schemeClr val="bg2">
                    <a:lumMod val="50000"/>
                  </a:schemeClr>
                </a:solidFill>
              </a:rPr>
              <a:t> </a:t>
            </a:r>
          </a:p>
          <a:p>
            <a:r>
              <a:rPr lang="de-DE" sz="1400" i="1" dirty="0"/>
              <a:t>Senior Researcher at TU Berlin</a:t>
            </a:r>
          </a:p>
          <a:p>
            <a:r>
              <a:rPr lang="de-DE" sz="1400" i="1" dirty="0"/>
              <a:t>International Consultant</a:t>
            </a:r>
          </a:p>
        </p:txBody>
      </p:sp>
      <p:pic>
        <p:nvPicPr>
          <p:cNvPr id="3" name="Grafik 2">
            <a:extLst>
              <a:ext uri="{FF2B5EF4-FFF2-40B4-BE49-F238E27FC236}">
                <a16:creationId xmlns:a16="http://schemas.microsoft.com/office/drawing/2014/main" id="{6153659C-2802-E13F-D2B5-EA99F5E0C7EA}"/>
              </a:ext>
            </a:extLst>
          </p:cNvPr>
          <p:cNvPicPr>
            <a:picLocks noChangeAspect="1"/>
          </p:cNvPicPr>
          <p:nvPr/>
        </p:nvPicPr>
        <p:blipFill rotWithShape="1">
          <a:blip r:embed="rId3"/>
          <a:srcRect l="20878" t="15659" r="17979" b="14996"/>
          <a:stretch/>
        </p:blipFill>
        <p:spPr>
          <a:xfrm>
            <a:off x="539750" y="1731384"/>
            <a:ext cx="3761839" cy="2844316"/>
          </a:xfrm>
          <a:prstGeom prst="rect">
            <a:avLst/>
          </a:prstGeom>
        </p:spPr>
      </p:pic>
      <p:sp>
        <p:nvSpPr>
          <p:cNvPr id="4" name="Textfeld 3">
            <a:extLst>
              <a:ext uri="{FF2B5EF4-FFF2-40B4-BE49-F238E27FC236}">
                <a16:creationId xmlns:a16="http://schemas.microsoft.com/office/drawing/2014/main" id="{A8A7E63C-E663-FDB2-D749-6526A45DF9BD}"/>
              </a:ext>
            </a:extLst>
          </p:cNvPr>
          <p:cNvSpPr txBox="1"/>
          <p:nvPr/>
        </p:nvSpPr>
        <p:spPr>
          <a:xfrm>
            <a:off x="4301589" y="3498482"/>
            <a:ext cx="4299486" cy="1077218"/>
          </a:xfrm>
          <a:prstGeom prst="rect">
            <a:avLst/>
          </a:prstGeom>
          <a:solidFill>
            <a:schemeClr val="bg2">
              <a:lumMod val="60000"/>
              <a:lumOff val="40000"/>
            </a:schemeClr>
          </a:solidFill>
        </p:spPr>
        <p:txBody>
          <a:bodyPr wrap="square" lIns="36000" rIns="36000">
            <a:spAutoFit/>
          </a:bodyPr>
          <a:lstStyle/>
          <a:p>
            <a:r>
              <a:rPr lang="en-GB" sz="3200" dirty="0"/>
              <a:t>Thank you very much for your participation </a:t>
            </a:r>
            <a:endParaRPr lang="en-GB" sz="3200" i="1" dirty="0"/>
          </a:p>
        </p:txBody>
      </p:sp>
      <p:sp>
        <p:nvSpPr>
          <p:cNvPr id="5" name="Untertitel 4">
            <a:extLst>
              <a:ext uri="{FF2B5EF4-FFF2-40B4-BE49-F238E27FC236}">
                <a16:creationId xmlns:a16="http://schemas.microsoft.com/office/drawing/2014/main" id="{05E66705-DA18-A174-065D-A0A04AB04B80}"/>
              </a:ext>
            </a:extLst>
          </p:cNvPr>
          <p:cNvSpPr txBox="1">
            <a:spLocks/>
          </p:cNvSpPr>
          <p:nvPr/>
        </p:nvSpPr>
        <p:spPr>
          <a:xfrm>
            <a:off x="579942" y="6445381"/>
            <a:ext cx="8133337" cy="294695"/>
          </a:xfrm>
          <a:prstGeom prst="rect">
            <a:avLst/>
          </a:prstGeom>
        </p:spPr>
        <p:txBody>
          <a:bodyPr/>
          <a:lst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100000"/>
              </a:lnSpc>
            </a:pPr>
            <a:r>
              <a:rPr lang="en-GB" sz="1000" dirty="0"/>
              <a:t>Workshop: Training of Trainers, within the ProREG-Project at KNUST, March 2024 | PD Dr. Stefan Wolf</a:t>
            </a:r>
          </a:p>
        </p:txBody>
      </p:sp>
      <p:pic>
        <p:nvPicPr>
          <p:cNvPr id="6" name="Picture 1">
            <a:extLst>
              <a:ext uri="{FF2B5EF4-FFF2-40B4-BE49-F238E27FC236}">
                <a16:creationId xmlns:a16="http://schemas.microsoft.com/office/drawing/2014/main" id="{873C1410-835A-A6C1-7D90-187DA08C84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382" y="365442"/>
            <a:ext cx="836295" cy="1107440"/>
          </a:xfrm>
          <a:prstGeom prst="rect">
            <a:avLst/>
          </a:prstGeom>
        </p:spPr>
      </p:pic>
      <p:sp>
        <p:nvSpPr>
          <p:cNvPr id="8" name="Textfeld 7">
            <a:hlinkClick r:id="rId5" action="ppaction://hlinkpres?slideindex=16&amp;slidetitle=Example* of a complete workflow"/>
            <a:extLst>
              <a:ext uri="{FF2B5EF4-FFF2-40B4-BE49-F238E27FC236}">
                <a16:creationId xmlns:a16="http://schemas.microsoft.com/office/drawing/2014/main" id="{101CD051-439F-360C-5204-6F768EB810C0}"/>
              </a:ext>
            </a:extLst>
          </p:cNvPr>
          <p:cNvSpPr txBox="1"/>
          <p:nvPr/>
        </p:nvSpPr>
        <p:spPr>
          <a:xfrm>
            <a:off x="4710929" y="2305937"/>
            <a:ext cx="2902335" cy="715089"/>
          </a:xfrm>
          <a:prstGeom prst="roundRect">
            <a:avLst/>
          </a:prstGeom>
          <a:solidFill>
            <a:srgbClr val="CDD8EE">
              <a:alpha val="0"/>
            </a:srgbClr>
          </a:solidFill>
          <a:ln>
            <a:noFill/>
          </a:ln>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en-GB" dirty="0"/>
              <a:t>Examples from German‘s professional education</a:t>
            </a:r>
          </a:p>
        </p:txBody>
      </p:sp>
    </p:spTree>
    <p:extLst>
      <p:ext uri="{BB962C8B-B14F-4D97-AF65-F5344CB8AC3E}">
        <p14:creationId xmlns:p14="http://schemas.microsoft.com/office/powerpoint/2010/main" val="18848611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n2nyiRVAk2sY8r3g7e7oQ"/>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cRVlIXFhMUKcTRq50NOd6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DPJmfxb3zEeiMYzrBxsRI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JNt415HaAUC2NWp.oTijp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MFjAop8T3kevt464xj92s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7sDXX7Sn90e6jhka_N9e3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w4O.nDz0CkmlJ27rUYDXD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YaMkvLq5LE6J6OdVhrKBN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jfn5jOIkbkq3Gm0R7D0d9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n2nyiRVAk2sY8r3g7e7o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cRVlIXFhMUKcTRq50NOd6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DPJmfxb3zEeiMYzrBxsRI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JNt415HaAUC2NWp.oTijp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MFjAop8T3kevt464xj92s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7sDXX7Sn90e6jhka_N9e3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w4O.nDz0CkmlJ27rUYDXD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YaMkvLq5LE6J6OdVhrKBN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jfn5jOIkbkq3Gm0R7D0d9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chnische Universität Berlin | PowerPoint Master">
  <a:themeElements>
    <a:clrScheme name="Technische Universität Berlin | PowerPoint Master 1">
      <a:dk1>
        <a:srgbClr val="000000"/>
      </a:dk1>
      <a:lt1>
        <a:srgbClr val="FFFFFF"/>
      </a:lt1>
      <a:dk2>
        <a:srgbClr val="C50E1F"/>
      </a:dk2>
      <a:lt2>
        <a:srgbClr val="B2B2B2"/>
      </a:lt2>
      <a:accent1>
        <a:srgbClr val="717171"/>
      </a:accent1>
      <a:accent2>
        <a:srgbClr val="177191"/>
      </a:accent2>
      <a:accent3>
        <a:srgbClr val="FFFFFF"/>
      </a:accent3>
      <a:accent4>
        <a:srgbClr val="000000"/>
      </a:accent4>
      <a:accent5>
        <a:srgbClr val="BBBBBB"/>
      </a:accent5>
      <a:accent6>
        <a:srgbClr val="146683"/>
      </a:accent6>
      <a:hlink>
        <a:srgbClr val="53BDE3"/>
      </a:hlink>
      <a:folHlink>
        <a:srgbClr val="99CC00"/>
      </a:folHlink>
    </a:clrScheme>
    <a:fontScheme name="Technische Universität Berlin | PowerPoint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tx2"/>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12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tx2"/>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12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Technische Universität Berlin | PowerPoint Master 1">
        <a:dk1>
          <a:srgbClr val="000000"/>
        </a:dk1>
        <a:lt1>
          <a:srgbClr val="FFFFFF"/>
        </a:lt1>
        <a:dk2>
          <a:srgbClr val="C50E1F"/>
        </a:dk2>
        <a:lt2>
          <a:srgbClr val="B2B2B2"/>
        </a:lt2>
        <a:accent1>
          <a:srgbClr val="717171"/>
        </a:accent1>
        <a:accent2>
          <a:srgbClr val="177191"/>
        </a:accent2>
        <a:accent3>
          <a:srgbClr val="FFFFFF"/>
        </a:accent3>
        <a:accent4>
          <a:srgbClr val="000000"/>
        </a:accent4>
        <a:accent5>
          <a:srgbClr val="BBBBBB"/>
        </a:accent5>
        <a:accent6>
          <a:srgbClr val="146683"/>
        </a:accent6>
        <a:hlink>
          <a:srgbClr val="53BDE3"/>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Benutzerdefiniertes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Technische Universität Berlin | PowerPoint Master">
  <a:themeElements>
    <a:clrScheme name="Technische Universität Berlin | PowerPoint Master 1">
      <a:dk1>
        <a:srgbClr val="000000"/>
      </a:dk1>
      <a:lt1>
        <a:srgbClr val="FFFFFF"/>
      </a:lt1>
      <a:dk2>
        <a:srgbClr val="C50E1F"/>
      </a:dk2>
      <a:lt2>
        <a:srgbClr val="B2B2B2"/>
      </a:lt2>
      <a:accent1>
        <a:srgbClr val="717171"/>
      </a:accent1>
      <a:accent2>
        <a:srgbClr val="177191"/>
      </a:accent2>
      <a:accent3>
        <a:srgbClr val="FFFFFF"/>
      </a:accent3>
      <a:accent4>
        <a:srgbClr val="000000"/>
      </a:accent4>
      <a:accent5>
        <a:srgbClr val="BBBBBB"/>
      </a:accent5>
      <a:accent6>
        <a:srgbClr val="146683"/>
      </a:accent6>
      <a:hlink>
        <a:srgbClr val="53BDE3"/>
      </a:hlink>
      <a:folHlink>
        <a:srgbClr val="99CC00"/>
      </a:folHlink>
    </a:clrScheme>
    <a:fontScheme name="Technische Universität Berlin | PowerPoint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tx2"/>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12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tx2"/>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12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Technische Universität Berlin | PowerPoint Master 1">
        <a:dk1>
          <a:srgbClr val="000000"/>
        </a:dk1>
        <a:lt1>
          <a:srgbClr val="FFFFFF"/>
        </a:lt1>
        <a:dk2>
          <a:srgbClr val="C50E1F"/>
        </a:dk2>
        <a:lt2>
          <a:srgbClr val="B2B2B2"/>
        </a:lt2>
        <a:accent1>
          <a:srgbClr val="717171"/>
        </a:accent1>
        <a:accent2>
          <a:srgbClr val="177191"/>
        </a:accent2>
        <a:accent3>
          <a:srgbClr val="FFFFFF"/>
        </a:accent3>
        <a:accent4>
          <a:srgbClr val="000000"/>
        </a:accent4>
        <a:accent5>
          <a:srgbClr val="BBBBBB"/>
        </a:accent5>
        <a:accent6>
          <a:srgbClr val="146683"/>
        </a:accent6>
        <a:hlink>
          <a:srgbClr val="53BDE3"/>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2259</Words>
  <Application>Microsoft Office PowerPoint</Application>
  <PresentationFormat>Bildschirmpräsentation (4:3)</PresentationFormat>
  <Paragraphs>275</Paragraphs>
  <Slides>18</Slides>
  <Notes>3</Notes>
  <HiddenSlides>0</HiddenSlides>
  <MMClips>0</MMClips>
  <ScaleCrop>false</ScaleCrop>
  <HeadingPairs>
    <vt:vector size="10" baseType="variant">
      <vt:variant>
        <vt:lpstr>Verwendete Schriftarten</vt:lpstr>
      </vt:variant>
      <vt:variant>
        <vt:i4>6</vt:i4>
      </vt:variant>
      <vt:variant>
        <vt:lpstr>Design</vt:lpstr>
      </vt:variant>
      <vt:variant>
        <vt:i4>4</vt:i4>
      </vt:variant>
      <vt:variant>
        <vt:lpstr>Eingebettete OLE-Server</vt:lpstr>
      </vt:variant>
      <vt:variant>
        <vt:i4>1</vt:i4>
      </vt:variant>
      <vt:variant>
        <vt:lpstr>Folientitel</vt:lpstr>
      </vt:variant>
      <vt:variant>
        <vt:i4>18</vt:i4>
      </vt:variant>
      <vt:variant>
        <vt:lpstr>Zielgruppenorientierte Präsentationen</vt:lpstr>
      </vt:variant>
      <vt:variant>
        <vt:i4>1</vt:i4>
      </vt:variant>
    </vt:vector>
  </HeadingPairs>
  <TitlesOfParts>
    <vt:vector size="30" baseType="lpstr">
      <vt:lpstr>Arial</vt:lpstr>
      <vt:lpstr>Calibri</vt:lpstr>
      <vt:lpstr>Calibri Light</vt:lpstr>
      <vt:lpstr>Tahoma</vt:lpstr>
      <vt:lpstr>Times New Roman</vt:lpstr>
      <vt:lpstr>Wingdings</vt:lpstr>
      <vt:lpstr>Technische Universität Berlin | PowerPoint Master</vt:lpstr>
      <vt:lpstr>Benutzerdefiniertes Design</vt:lpstr>
      <vt:lpstr>1_Benutzerdefiniertes Design</vt:lpstr>
      <vt:lpstr>1_Technische Universität Berlin | PowerPoint Master</vt:lpstr>
      <vt:lpstr>TCLayout.ActiveDocument.1</vt:lpstr>
      <vt:lpstr>Project Learning and Learn- and Work-Assignments </vt:lpstr>
      <vt:lpstr>PowerPoint-Präsentation</vt:lpstr>
      <vt:lpstr>Action- and problem-oriented learning</vt:lpstr>
      <vt:lpstr>Holistic learning - complexity of operational tasks</vt:lpstr>
      <vt:lpstr>Learning within projects</vt:lpstr>
      <vt:lpstr>PowerPoint-Präsentation</vt:lpstr>
      <vt:lpstr>Construction of competences - instruction / teaching</vt:lpstr>
      <vt:lpstr>How to realise this holistic learning and teaching approach?</vt:lpstr>
      <vt:lpstr>Principles for the development of complex teaching-learning arrangements</vt:lpstr>
      <vt:lpstr>PowerPoint-Präsentation</vt:lpstr>
      <vt:lpstr>Realisation of professional competence Structure of learning tasks/learning and work tasks</vt:lpstr>
      <vt:lpstr>Realisation of professional action competence</vt:lpstr>
      <vt:lpstr>PowerPoint-Präsentation</vt:lpstr>
      <vt:lpstr>PowerPoint-Präsentation</vt:lpstr>
      <vt:lpstr>PowerPoint-Präsentation</vt:lpstr>
      <vt:lpstr>Example* of a complete workflow </vt:lpstr>
      <vt:lpstr>PowerPoint-Präsentation</vt:lpstr>
      <vt:lpstr>PowerPoint-Präsentation</vt:lpstr>
      <vt:lpstr>Workshop Session II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xx</dc:creator>
  <cp:lastModifiedBy>xx</cp:lastModifiedBy>
  <cp:revision>25</cp:revision>
  <cp:lastPrinted>2025-08-24T17:34:59Z</cp:lastPrinted>
  <dcterms:created xsi:type="dcterms:W3CDTF">2024-03-01T10:18:50Z</dcterms:created>
  <dcterms:modified xsi:type="dcterms:W3CDTF">2025-08-24T17:45:57Z</dcterms:modified>
</cp:coreProperties>
</file>